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3" r:id="rId1"/>
  </p:sldMasterIdLst>
  <p:notesMasterIdLst>
    <p:notesMasterId r:id="rId42"/>
  </p:notesMasterIdLst>
  <p:sldIdLst>
    <p:sldId id="256" r:id="rId2"/>
    <p:sldId id="321" r:id="rId3"/>
    <p:sldId id="322" r:id="rId4"/>
    <p:sldId id="323" r:id="rId5"/>
    <p:sldId id="328" r:id="rId6"/>
    <p:sldId id="329" r:id="rId7"/>
    <p:sldId id="330" r:id="rId8"/>
    <p:sldId id="331" r:id="rId9"/>
    <p:sldId id="260" r:id="rId10"/>
    <p:sldId id="261" r:id="rId11"/>
    <p:sldId id="262" r:id="rId12"/>
    <p:sldId id="265" r:id="rId13"/>
    <p:sldId id="312" r:id="rId14"/>
    <p:sldId id="313" r:id="rId15"/>
    <p:sldId id="266" r:id="rId16"/>
    <p:sldId id="314" r:id="rId17"/>
    <p:sldId id="270" r:id="rId18"/>
    <p:sldId id="310" r:id="rId19"/>
    <p:sldId id="271" r:id="rId20"/>
    <p:sldId id="272" r:id="rId21"/>
    <p:sldId id="274" r:id="rId22"/>
    <p:sldId id="315" r:id="rId23"/>
    <p:sldId id="275" r:id="rId24"/>
    <p:sldId id="276" r:id="rId25"/>
    <p:sldId id="277" r:id="rId26"/>
    <p:sldId id="278" r:id="rId27"/>
    <p:sldId id="316" r:id="rId28"/>
    <p:sldId id="279" r:id="rId29"/>
    <p:sldId id="280" r:id="rId30"/>
    <p:sldId id="281" r:id="rId31"/>
    <p:sldId id="282" r:id="rId32"/>
    <p:sldId id="283" r:id="rId33"/>
    <p:sldId id="311" r:id="rId34"/>
    <p:sldId id="287" r:id="rId35"/>
    <p:sldId id="289" r:id="rId36"/>
    <p:sldId id="317" r:id="rId37"/>
    <p:sldId id="291" r:id="rId38"/>
    <p:sldId id="318" r:id="rId39"/>
    <p:sldId id="319" r:id="rId40"/>
    <p:sldId id="320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anda M. Justice" initials="AMJ" lastIdx="7" clrIdx="0"/>
  <p:cmAuthor id="1" name="Marcia Cronin" initials="MC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73" autoAdjust="0"/>
    <p:restoredTop sz="94660"/>
  </p:normalViewPr>
  <p:slideViewPr>
    <p:cSldViewPr showGuides="1">
      <p:cViewPr varScale="1">
        <p:scale>
          <a:sx n="87" d="100"/>
          <a:sy n="87" d="100"/>
        </p:scale>
        <p:origin x="-732" y="-72"/>
      </p:cViewPr>
      <p:guideLst>
        <p:guide orient="horz" pos="4176"/>
        <p:guide pos="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28"/>
    </p:cViewPr>
  </p:sorterViewPr>
  <p:notesViewPr>
    <p:cSldViewPr showGuides="1">
      <p:cViewPr varScale="1">
        <p:scale>
          <a:sx n="60" d="100"/>
          <a:sy n="60" d="100"/>
        </p:scale>
        <p:origin x="-207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97A995B-8862-4AC3-9625-DAA1402DCE30}" type="datetimeFigureOut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B7BB739-D695-4D26-98AB-A2E5671E8D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532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ABA9714-47F2-44DD-8F44-AB90D36BE3D7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EE0C0DA6-E5AB-4D78-B8A1-8EF790D05F63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0F66FAE8-D7C2-4DF1-9B08-D9F9B87B79CE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44A3C3E-E402-40FB-8586-2DB2B83A5721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B203FB9-40D9-45A2-821B-6607D6A752D0}" type="slidenum">
              <a:rPr lang="en-US" altLang="en-US" sz="1200" smtClean="0"/>
              <a:pPr eaLnBrk="1" hangingPunct="1"/>
              <a:t>13</a:t>
            </a:fld>
            <a:endParaRPr lang="en-US" altLang="en-US" sz="12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4BCC741-3C68-449E-B02E-6D7243221458}" type="slidenum">
              <a:rPr lang="en-US" altLang="en-US" sz="1200" smtClean="0"/>
              <a:pPr eaLnBrk="1" hangingPunct="1"/>
              <a:t>14</a:t>
            </a:fld>
            <a:endParaRPr lang="en-US" alt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ED608914-CAF3-4A29-A2F0-3C7D29544F27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369F35B-3830-4FF7-AC1D-B88C6EFF2625}" type="slidenum">
              <a:rPr lang="en-US" altLang="en-US" sz="1200" smtClean="0"/>
              <a:pPr eaLnBrk="1" hangingPunct="1"/>
              <a:t>16</a:t>
            </a:fld>
            <a:endParaRPr lang="en-US" altLang="en-US" sz="120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8A6A322-A636-43C4-8EC4-05F3B388A5E7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EACB5E2-D4F5-4C77-99BB-EACB70669B63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7F69039-3CA2-4A23-AE25-9738EF9665F7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9A25095-87EC-4CDC-BEAF-C89161FA6F5B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2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E2ACD027-A3D9-4FB1-8C32-DE096FF6A69B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31A7842-BA35-4EAD-8449-C255EF5E7D8F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514B58E-C22A-4342-BAA6-AAC258D18F7B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4FEE271B-424C-4DA7-BEF8-5D8A91F7C018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B6B1C121-F0E9-4ECE-BF10-B88FA4428FF6}" type="slidenum">
              <a:rPr lang="en-US" altLang="en-US" sz="1200" smtClean="0"/>
              <a:pPr/>
              <a:t>24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7E78D8E5-C420-4BCE-874C-AF0E412A2154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6BE4325-2077-424C-B15F-59D5A2C65C33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4FED9E7A-D297-478E-A1E6-093FF0B412E7}" type="slidenum">
              <a:rPr lang="en-US" altLang="en-US" sz="1200" smtClean="0"/>
              <a:pPr/>
              <a:t>27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32ACF19A-D3D2-488C-9DF8-2F4D270693EE}" type="slidenum">
              <a:rPr lang="en-US" altLang="en-US" sz="1200" smtClean="0"/>
              <a:pPr/>
              <a:t>28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93B7504-5820-41D7-A5FC-D9E5DEA79327}" type="slidenum">
              <a:rPr lang="en-US" altLang="en-US" sz="1200" smtClean="0"/>
              <a:pPr/>
              <a:t>29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66DCE9A6-6C50-4D2A-B47F-93071859CAB9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3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BAA58C3-7A51-411B-9C12-0A903A332621}" type="slidenum">
              <a:rPr lang="en-US" altLang="en-US" sz="1200" smtClean="0"/>
              <a:pPr/>
              <a:t>30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CEF06EE-EC10-40AC-B1D4-05F3046C99F1}" type="slidenum">
              <a:rPr lang="en-US" altLang="en-US" sz="1200" smtClean="0"/>
              <a:pPr/>
              <a:t>31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9C48413B-F0FD-4B8D-93EA-147BAFE55333}" type="slidenum">
              <a:rPr lang="en-US" altLang="en-US" sz="1200" smtClean="0"/>
              <a:pPr/>
              <a:t>32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4F5D4BCA-646D-4685-A83B-0012E7B1180E}" type="slidenum">
              <a:rPr lang="en-US" altLang="en-US" sz="1200" smtClean="0"/>
              <a:pPr/>
              <a:t>33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04FE535-F738-4D56-84B0-32992D11A160}" type="slidenum">
              <a:rPr lang="en-US" altLang="en-US" sz="1200" smtClean="0"/>
              <a:pPr/>
              <a:t>34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D16D3DA-ED56-4202-8890-50A360911823}" type="slidenum">
              <a:rPr lang="en-US" altLang="en-US" sz="1200" smtClean="0"/>
              <a:pPr/>
              <a:t>35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9235EC2-C90F-457B-9BCD-B7D6D3BEBF7B}" type="slidenum">
              <a:rPr lang="en-US" altLang="en-US" sz="1200" smtClean="0"/>
              <a:pPr/>
              <a:t>36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3C0733D2-04B1-4BCE-A911-1AE70E31BEEF}" type="slidenum">
              <a:rPr lang="en-US" altLang="en-US" sz="1200" smtClean="0"/>
              <a:pPr/>
              <a:t>37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054D235-E137-419F-A685-6FC21DDEC752}" type="slidenum">
              <a:rPr lang="en-US" altLang="en-US" sz="1200" smtClean="0"/>
              <a:pPr/>
              <a:t>38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2C308648-5538-48D6-9E47-2452D73929DB}" type="slidenum">
              <a:rPr lang="en-US" altLang="en-US" sz="1200" smtClean="0"/>
              <a:pPr/>
              <a:t>39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DF59584-BFCE-4376-8EE7-1237174E145F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4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50E55AC9-9830-4010-84ED-8F4C806450BE}" type="slidenum">
              <a:rPr lang="en-US" altLang="en-US" sz="1200" smtClean="0"/>
              <a:pPr/>
              <a:t>40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45F3BB1D-BDE0-4EF8-8A51-27580011B0A0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5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40E2752E-F030-49B8-A976-93142D67F491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6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D10A96C-042A-476D-BD62-A6CD68E64117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7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F1489B9-BE89-486C-84F9-F59E3F8F10E7}" type="slidenum">
              <a:rPr lang="en-US" alt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8</a:t>
            </a:fld>
            <a:endParaRPr lang="en-US" alt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E198B2D5-9DC1-4C31-931E-597065D43954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npatient_Slide_backgrounds_7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3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6594" y="2286794"/>
            <a:ext cx="7772400" cy="1143000"/>
          </a:xfrm>
          <a:noFill/>
          <a:ln>
            <a:noFill/>
          </a:ln>
          <a:effectLst>
            <a:outerShdw blurRad="63500" dist="35921" dir="2700000" algn="ctr" rotWithShape="0">
              <a:schemeClr val="tx1">
                <a:alpha val="50000"/>
              </a:schemeClr>
            </a:outerShdw>
          </a:effectLst>
          <a:extLst/>
        </p:spPr>
        <p:txBody>
          <a:bodyPr/>
          <a:lstStyle>
            <a:lvl1pPr>
              <a:defRPr lang="en-US" dirty="0">
                <a:solidFill>
                  <a:srgbClr val="FFFF00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73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2209800"/>
          </a:xfrm>
        </p:spPr>
        <p:txBody>
          <a:bodyPr/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363774-697F-47D6-86C9-C8E81AB13E89}" type="datetime1">
              <a:rPr lang="en-US"/>
              <a:pPr>
                <a:defRPr/>
              </a:pPr>
              <a:t>1/13/2014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FC2BF-ED8C-4D2D-A0BC-0A91946A1E1A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56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037B21-575D-4724-95D4-00C50A04302B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92595-3505-4445-B1D5-F98CA5B8A0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31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E3D36B-14F0-4CDB-A7BA-DC18AA659AD5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ECCD1-B65F-4EE0-AAB1-5744D88194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01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83E0C37-7FA4-4086-BF04-404BC889834E}" type="datetime1">
              <a:rPr lang="en-US"/>
              <a:pPr>
                <a:defRPr/>
              </a:pPr>
              <a:t>1/13/2014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B2D050D-10B0-4BEF-8FAE-585595B2B8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2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2F4A4E-1C86-4254-AE47-8972ADF74D98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AE105-A1DE-46EB-8134-8343FEB7FF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8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Inpatient_Slide_backgrounds_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18E3FB-1762-4B2E-B789-1FC6FCA6C14F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66EE-2540-4DE4-90AD-00ABF4143E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52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8CD765-149C-42F8-9B0C-5F55EF051947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8C486-0DC8-4922-B76C-E9F4CE0D50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0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D173E7-34BF-4682-A908-8CBBC2F444E6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9B67B-69B0-4D1B-9EB8-561ACCD189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4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56C413-CA73-4E6A-AABB-BDA76E1D9D20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AF645-8D24-4AE2-956A-7F48F2E2F5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04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7E0837-884A-4AD1-956E-9DFC21936885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181C6-D3C0-4C53-81C0-ADC3DDF6F1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26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81FBB7-C41A-45B7-8326-37333C17F49F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885E3-4D14-424F-8846-8BA63252CE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2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2F63C3-4668-4CE2-8947-48A69824A751}" type="datetime1">
              <a:rPr lang="en-US"/>
              <a:pPr>
                <a:defRPr/>
              </a:pPr>
              <a:t>1/13/2014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715C-17C0-45D8-BB12-033F3ECCDA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40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Inpatient_Slide_backgrounds_5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31938"/>
            <a:ext cx="7772400" cy="456406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mtClean="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97406FB-6E13-4B6A-859C-7CA54A0F555A}" type="datetime1">
              <a:rPr lang="en-US"/>
              <a:pPr>
                <a:defRPr/>
              </a:pPr>
              <a:t>1/13/2014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2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3D304FFA-AAE0-4C01-A081-D46242D4A8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44475"/>
            <a:ext cx="77724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FFFF00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latin typeface="Arial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Arial" pitchFamily="34" charset="0"/>
        <a:buChar char="•"/>
        <a:defRPr sz="28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Arial" pitchFamily="34" charset="0"/>
        <a:buChar char="–"/>
        <a:defRPr sz="24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Arial" pitchFamily="34" charset="0"/>
        <a:buChar char="•"/>
        <a:defRPr sz="20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Arial" pitchFamily="34" charset="0"/>
        <a:buChar char="–"/>
        <a:defRPr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Arial" pitchFamily="34" charset="0"/>
        <a:buChar char="»"/>
        <a:defRPr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7388" y="2287588"/>
            <a:ext cx="7772400" cy="1143000"/>
          </a:xfrm>
        </p:spPr>
        <p:txBody>
          <a:bodyPr/>
          <a:lstStyle/>
          <a:p>
            <a:pPr>
              <a:defRPr/>
            </a:pPr>
            <a:r>
              <a:rPr smtClean="0"/>
              <a:t>Successful Models of Implementation</a:t>
            </a: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EA5614-62A2-4D49-8C4C-CAA879923B3E}" type="slidenum">
              <a:rPr lang="en-US" smtClean="0"/>
              <a:pPr>
                <a:defRPr/>
              </a:pPr>
              <a:t>1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63500" y="6248400"/>
            <a:ext cx="6781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ACE/ADA Task Force on Inpatient Diabetes. </a:t>
            </a:r>
            <a:r>
              <a:rPr lang="en-US" altLang="en-US" sz="1200" i="1">
                <a:solidFill>
                  <a:schemeClr val="bg1"/>
                </a:solidFill>
              </a:rPr>
              <a:t>Endocr Pract.</a:t>
            </a:r>
            <a:r>
              <a:rPr lang="en-US" altLang="en-US" sz="1200">
                <a:solidFill>
                  <a:schemeClr val="bg1"/>
                </a:solidFill>
              </a:rPr>
              <a:t> 2006;12:458-468.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Hyperglycemia in the Hospital</a:t>
            </a:r>
            <a:endParaRPr lang="en-US" dirty="0"/>
          </a:p>
        </p:txBody>
      </p:sp>
      <p:sp>
        <p:nvSpPr>
          <p:cNvPr id="1536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 quality of care issue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 patient safety issue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 length of stay issue and a cost issue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There is an increased awareness among multiple stakeholders and a desire to change the current practice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There remain multiple challenges and barriers to practice change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A481B-4111-4B24-818D-B4B77765693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Perceived Barriers to Management</a:t>
            </a:r>
            <a:br>
              <a:rPr lang="en-US" dirty="0" smtClean="0"/>
            </a:br>
            <a:r>
              <a:rPr lang="en-US" dirty="0" smtClean="0"/>
              <a:t>of Inpatient Hyperglycemia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Not knowing best options to treat hyperglycemia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Not knowing what insulin type or regimen works best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Not knowing how or when to start insulin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Not knowing how to adjust insulin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Risk of hypoglycemia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Unpredictable timing of patient procedures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Unpredictable changes in </a:t>
            </a:r>
            <a:br>
              <a:rPr lang="en-US" sz="2000" dirty="0" smtClean="0"/>
            </a:br>
            <a:r>
              <a:rPr lang="en-US" sz="2000" dirty="0" smtClean="0"/>
              <a:t>patient diet and mealtimes</a:t>
            </a:r>
            <a:endParaRPr lang="en-US" sz="2000" dirty="0"/>
          </a:p>
        </p:txBody>
      </p:sp>
      <p:sp>
        <p:nvSpPr>
          <p:cNvPr id="16388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Glucose management not</a:t>
            </a:r>
            <a:br>
              <a:rPr lang="en-US" sz="2000" dirty="0" smtClean="0"/>
            </a:br>
            <a:r>
              <a:rPr lang="en-US" sz="2000" dirty="0" smtClean="0"/>
              <a:t>adequately addressed on rounds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Patient not in hospital long enough to control glucose adequately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Lack of guidelines on how to</a:t>
            </a:r>
            <a:br>
              <a:rPr lang="en-US" sz="2000" dirty="0" smtClean="0"/>
            </a:br>
            <a:r>
              <a:rPr lang="en-US" sz="2000" dirty="0" smtClean="0"/>
              <a:t>treat hyperglycemia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Preferring to defer management to outpatient care or to another specialty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0D862-BFD9-4A0B-93F3-F5034A7B3FB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AACE/ADA Major Recommendations </a:t>
            </a:r>
            <a:br>
              <a:rPr lang="en-US" sz="2800" dirty="0" smtClean="0"/>
            </a:br>
            <a:r>
              <a:rPr lang="en-US" sz="2800" dirty="0" smtClean="0"/>
              <a:t>for Optimal Glycemic Management </a:t>
            </a:r>
            <a:br>
              <a:rPr lang="en-US" sz="2800" dirty="0" smtClean="0"/>
            </a:br>
            <a:r>
              <a:rPr lang="en-US" sz="2800" dirty="0" smtClean="0"/>
              <a:t>in Hospitalized Patients</a:t>
            </a:r>
            <a:endParaRPr lang="en-US" sz="2800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Identify elevated blood glucose in all hospitalized patients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Establish a multidisciplinary team approach to</a:t>
            </a:r>
            <a:br>
              <a:rPr lang="en-US" dirty="0" smtClean="0">
                <a:ea typeface="ＭＳ Ｐゴシック" charset="-128"/>
              </a:rPr>
            </a:br>
            <a:r>
              <a:rPr lang="en-US" dirty="0" smtClean="0">
                <a:ea typeface="ＭＳ Ｐゴシック" charset="-128"/>
              </a:rPr>
              <a:t>diabetes management in all hospitals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Implement structured protocols for aggressive control of blood glucose in ICUs and other hospital settings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Create educational programs for all hospital personnel caring for people with diabetes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Plan for a smooth transition to outpatient care with appropriate diabetes management</a:t>
            </a:r>
          </a:p>
        </p:txBody>
      </p:sp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76200" y="6276975"/>
            <a:ext cx="579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cs typeface="Times" pitchFamily="18" charset="0"/>
              </a:rPr>
              <a:t>Moghissi ES, et al.</a:t>
            </a:r>
            <a:r>
              <a:rPr lang="en-US" altLang="en-US" sz="1200" i="1">
                <a:solidFill>
                  <a:schemeClr val="bg1"/>
                </a:solidFill>
                <a:cs typeface="Times" pitchFamily="18" charset="0"/>
              </a:rPr>
              <a:t> Endocrine Pract. </a:t>
            </a:r>
            <a:r>
              <a:rPr lang="en-US" altLang="en-US" sz="1200">
                <a:solidFill>
                  <a:schemeClr val="bg1"/>
                </a:solidFill>
                <a:cs typeface="Times" pitchFamily="18" charset="0"/>
              </a:rPr>
              <a:t>2009;15:353-369.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64554-0561-49A9-962B-F0EDDE7B17B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Successful Strategies for Implementation </a:t>
            </a:r>
            <a:endParaRPr lang="en-US" dirty="0"/>
          </a:p>
        </p:txBody>
      </p:sp>
      <p:sp>
        <p:nvSpPr>
          <p:cNvPr id="18435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Champion(s)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Administrative support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Multidisciplinary steering committee to drive the development of initiatives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Medical staff, nursing and case management, pharmacy, nutrition services, dietary, laboratory, quality improvement, information systems, administration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Assessment of current processes, quality of care, and barriers to practice change</a:t>
            </a:r>
            <a:endParaRPr lang="en-US" dirty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6200" y="60960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American College of Endocrinology Task Force on Inpatient Diabetes and Metabolic Control. </a:t>
            </a:r>
          </a:p>
          <a:p>
            <a:r>
              <a:rPr lang="en-US" altLang="en-US" sz="1200" i="1">
                <a:solidFill>
                  <a:schemeClr val="bg1"/>
                </a:solidFill>
              </a:rPr>
              <a:t>Endocr Pract</a:t>
            </a:r>
            <a:r>
              <a:rPr lang="en-US" altLang="en-US" sz="1200">
                <a:solidFill>
                  <a:schemeClr val="bg1"/>
                </a:solidFill>
              </a:rPr>
              <a:t>. 2004;10:77-82.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C8CBA-B922-4E8D-979B-4E9E21A72BD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Development and Implementation</a:t>
            </a:r>
            <a:endParaRPr lang="en-US" dirty="0"/>
          </a:p>
        </p:txBody>
      </p:sp>
      <p:sp>
        <p:nvSpPr>
          <p:cNvPr id="2048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Standardized order sets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BG measurement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Treatment of hyperglycemia AND hypoglycemia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Protocols, algorithms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Policies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Educational programs (physicians and nurses)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Glycemic management clinical team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Metrics for evaluation </a:t>
            </a:r>
            <a:endParaRPr lang="en-US" dirty="0"/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76200" y="60960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American College of Endocrinology Task Force on Inpatient Diabetes and Metabolic Control. </a:t>
            </a:r>
          </a:p>
          <a:p>
            <a:r>
              <a:rPr lang="en-US" altLang="en-US" sz="1200" i="1">
                <a:solidFill>
                  <a:schemeClr val="bg1"/>
                </a:solidFill>
              </a:rPr>
              <a:t>Endocr Pract</a:t>
            </a:r>
            <a:r>
              <a:rPr lang="en-US" altLang="en-US" sz="1200">
                <a:solidFill>
                  <a:schemeClr val="bg1"/>
                </a:solidFill>
              </a:rPr>
              <a:t>. 2004;10:77-82.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76739-3573-4AFB-926A-0B09B5697C5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Standardize 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Single insulin infusion concentration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Single insulin infusion protocol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SC insulin order set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Hypoglycemia protocol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Guidelines for transitions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IV to SC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Back to ambulatory regimen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Guidelines for special situations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Enteral nutrition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Parenteral nutrition</a:t>
            </a:r>
            <a:endParaRPr lang="en-US" dirty="0"/>
          </a:p>
        </p:txBody>
      </p:sp>
      <p:sp>
        <p:nvSpPr>
          <p:cNvPr id="28676" name="Text Box 11"/>
          <p:cNvSpPr txBox="1">
            <a:spLocks noChangeArrowheads="1"/>
          </p:cNvSpPr>
          <p:nvPr/>
        </p:nvSpPr>
        <p:spPr bwMode="auto">
          <a:xfrm>
            <a:off x="76200" y="6276975"/>
            <a:ext cx="579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cs typeface="Times" pitchFamily="18" charset="0"/>
              </a:rPr>
              <a:t>Moghissi ES, et al.</a:t>
            </a:r>
            <a:r>
              <a:rPr lang="en-US" altLang="en-US" sz="1200" i="1">
                <a:solidFill>
                  <a:schemeClr val="bg1"/>
                </a:solidFill>
                <a:cs typeface="Times" pitchFamily="18" charset="0"/>
              </a:rPr>
              <a:t> Endocrine Pract. </a:t>
            </a:r>
            <a:r>
              <a:rPr lang="en-US" altLang="en-US" sz="1200">
                <a:solidFill>
                  <a:schemeClr val="bg1"/>
                </a:solidFill>
                <a:cs typeface="Times" pitchFamily="18" charset="0"/>
              </a:rPr>
              <a:t>2009;15:353-369.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47289-B91F-4F10-ACA3-688765A8BF2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Metrics for Evaluation</a:t>
            </a:r>
            <a:endParaRPr lang="en-US" dirty="0"/>
          </a:p>
        </p:txBody>
      </p:sp>
      <p:sp>
        <p:nvSpPr>
          <p:cNvPr id="22531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A system to track hospital glucose data on an ongoing basis can be used to: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Assess the quality of care delivered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Allow for continuous improvement of processes and protocols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Provide momentum</a:t>
            </a:r>
            <a:endParaRPr lang="en-US" dirty="0"/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76200" y="6248400"/>
            <a:ext cx="533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ACE/ADA Task Force on Inpatient Diabetes. </a:t>
            </a:r>
            <a:r>
              <a:rPr lang="en-US" altLang="en-US" sz="1200" i="1">
                <a:solidFill>
                  <a:schemeClr val="bg1"/>
                </a:solidFill>
              </a:rPr>
              <a:t>Endocr Pract</a:t>
            </a:r>
            <a:r>
              <a:rPr lang="en-US" altLang="en-US" sz="1200">
                <a:solidFill>
                  <a:schemeClr val="bg1"/>
                </a:solidFill>
              </a:rPr>
              <a:t>. 2006;12:458-68.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A7FC1-4497-42DF-B74D-80973C2742B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9783" dir="3885598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Successful </a:t>
            </a:r>
            <a:r>
              <a:rPr lang="en-US" dirty="0" smtClean="0">
                <a:ea typeface="ＭＳ Ｐゴシック" charset="-128"/>
              </a:rPr>
              <a:t>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/>
              <a:t>Consultant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5154B7-D15F-4A69-BE48-F8FBB9C1FBD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Endocrinologist as a Consultant</a:t>
            </a:r>
            <a:endParaRPr lang="en-US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Endocrinologist is called in to consult on patients identified with diabetes or hyperglycemia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Writes orders and communicates the plan to others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Follows patients throughout hospital stay, makes therapeutic adjustments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Coordinates discharge and follow-up visits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26A39-22D6-4C5A-8F2B-61899E82BED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Advantages of the Consultant Model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Positions endocrinologists as leading experts in inpatient glycemic control practice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Can bill for services</a:t>
            </a:r>
          </a:p>
          <a:p>
            <a:pPr>
              <a:buFont typeface="Arial" charset="0"/>
              <a:buChar char="•"/>
              <a:defRPr/>
            </a:pP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519407-3A68-4E78-9253-6B88ADC083A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9"/>
          <p:cNvGrpSpPr>
            <a:grpSpLocks/>
          </p:cNvGrpSpPr>
          <p:nvPr/>
        </p:nvGrpSpPr>
        <p:grpSpPr bwMode="auto">
          <a:xfrm>
            <a:off x="1751013" y="1885950"/>
            <a:ext cx="5030787" cy="4475163"/>
            <a:chOff x="1750222" y="1886123"/>
            <a:chExt cx="5031578" cy="4474938"/>
          </a:xfrm>
        </p:grpSpPr>
        <p:grpSp>
          <p:nvGrpSpPr>
            <p:cNvPr id="15365" name="Group 5"/>
            <p:cNvGrpSpPr>
              <a:grpSpLocks/>
            </p:cNvGrpSpPr>
            <p:nvPr/>
          </p:nvGrpSpPr>
          <p:grpSpPr bwMode="auto">
            <a:xfrm>
              <a:off x="3849820" y="1886123"/>
              <a:ext cx="2868399" cy="2667000"/>
              <a:chOff x="4122050" y="2057400"/>
              <a:chExt cx="2868399" cy="2667000"/>
            </a:xfrm>
          </p:grpSpPr>
          <p:sp>
            <p:nvSpPr>
              <p:cNvPr id="15378" name="Oval 6"/>
              <p:cNvSpPr>
                <a:spLocks noChangeArrowheads="1"/>
              </p:cNvSpPr>
              <p:nvPr/>
            </p:nvSpPr>
            <p:spPr bwMode="auto">
              <a:xfrm>
                <a:off x="4122050" y="2057400"/>
                <a:ext cx="2868399" cy="2667000"/>
              </a:xfrm>
              <a:prstGeom prst="ellipse">
                <a:avLst/>
              </a:prstGeom>
              <a:gradFill rotWithShape="0">
                <a:gsLst>
                  <a:gs pos="0">
                    <a:srgbClr val="008080">
                      <a:alpha val="81998"/>
                    </a:srgbClr>
                  </a:gs>
                  <a:gs pos="100000">
                    <a:srgbClr val="003B3B">
                      <a:alpha val="81998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74FF8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endParaRPr lang="en-US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782089" y="2865735"/>
                <a:ext cx="1675484" cy="954107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brightRoom" dir="t"/>
                </a:scene3d>
                <a:sp3d contourW="6350" prstMaterial="plastic">
                  <a:bevelT w="20320" h="20320" prst="angle"/>
                  <a:contourClr>
                    <a:schemeClr val="accent1">
                      <a:tint val="100000"/>
                      <a:shade val="100000"/>
                      <a:hueMod val="100000"/>
                      <a:sat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STAFF</a:t>
                </a:r>
                <a:b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</a:b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TRAINING</a:t>
                </a:r>
              </a:p>
            </p:txBody>
          </p:sp>
        </p:grpSp>
        <p:grpSp>
          <p:nvGrpSpPr>
            <p:cNvPr id="15366" name="Group 7"/>
            <p:cNvGrpSpPr>
              <a:grpSpLocks/>
            </p:cNvGrpSpPr>
            <p:nvPr/>
          </p:nvGrpSpPr>
          <p:grpSpPr bwMode="auto">
            <a:xfrm>
              <a:off x="3913402" y="3654427"/>
              <a:ext cx="2868398" cy="2670173"/>
              <a:chOff x="4122050" y="3679827"/>
              <a:chExt cx="2868398" cy="2670173"/>
            </a:xfrm>
          </p:grpSpPr>
          <p:sp>
            <p:nvSpPr>
              <p:cNvPr id="15376" name="Oval 4"/>
              <p:cNvSpPr>
                <a:spLocks noChangeArrowheads="1"/>
              </p:cNvSpPr>
              <p:nvPr/>
            </p:nvSpPr>
            <p:spPr bwMode="auto">
              <a:xfrm>
                <a:off x="4122050" y="3679827"/>
                <a:ext cx="2868398" cy="2670173"/>
              </a:xfrm>
              <a:prstGeom prst="ellipse">
                <a:avLst/>
              </a:prstGeom>
              <a:gradFill rotWithShape="0">
                <a:gsLst>
                  <a:gs pos="0">
                    <a:srgbClr val="0080FF">
                      <a:alpha val="79999"/>
                    </a:srgbClr>
                  </a:gs>
                  <a:gs pos="100000">
                    <a:srgbClr val="003B76">
                      <a:alpha val="79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E92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endParaRPr lang="en-US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928786" y="4531954"/>
                <a:ext cx="1509097" cy="954107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brightRoom" dir="t"/>
                </a:scene3d>
                <a:sp3d contourW="6350" prstMaterial="plastic">
                  <a:bevelT w="20320" h="20320" prst="angle"/>
                  <a:contourClr>
                    <a:schemeClr val="accent1">
                      <a:tint val="100000"/>
                      <a:shade val="100000"/>
                      <a:hueMod val="100000"/>
                      <a:sat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GLUCO-</a:t>
                </a:r>
              </a:p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METRICS</a:t>
                </a:r>
              </a:p>
            </p:txBody>
          </p:sp>
        </p:grpSp>
        <p:grpSp>
          <p:nvGrpSpPr>
            <p:cNvPr id="15367" name="Group 4"/>
            <p:cNvGrpSpPr>
              <a:grpSpLocks/>
            </p:cNvGrpSpPr>
            <p:nvPr/>
          </p:nvGrpSpPr>
          <p:grpSpPr bwMode="auto">
            <a:xfrm>
              <a:off x="1750222" y="1905000"/>
              <a:ext cx="2868399" cy="2679700"/>
              <a:chOff x="2110002" y="2057400"/>
              <a:chExt cx="2868399" cy="2679700"/>
            </a:xfrm>
          </p:grpSpPr>
          <p:sp>
            <p:nvSpPr>
              <p:cNvPr id="15374" name="Oval 7"/>
              <p:cNvSpPr>
                <a:spLocks noChangeArrowheads="1"/>
              </p:cNvSpPr>
              <p:nvPr/>
            </p:nvSpPr>
            <p:spPr bwMode="auto">
              <a:xfrm>
                <a:off x="2110002" y="2057400"/>
                <a:ext cx="2868399" cy="2679700"/>
              </a:xfrm>
              <a:prstGeom prst="ellipse">
                <a:avLst/>
              </a:prstGeom>
              <a:gradFill rotWithShape="0">
                <a:gsLst>
                  <a:gs pos="0">
                    <a:srgbClr val="66CCFF">
                      <a:alpha val="78000"/>
                    </a:srgbClr>
                  </a:gs>
                  <a:gs pos="100000">
                    <a:srgbClr val="2F5E76">
                      <a:alpha val="78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7ADB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endParaRPr lang="en-US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2196029" y="2865735"/>
                <a:ext cx="2629972" cy="954107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brightRoom" dir="t"/>
                </a:scene3d>
                <a:sp3d contourW="6350" prstMaterial="plastic">
                  <a:bevelT w="20320" h="20320" prst="angle"/>
                  <a:contourClr>
                    <a:schemeClr val="accent1">
                      <a:tint val="100000"/>
                      <a:shade val="100000"/>
                      <a:hueMod val="100000"/>
                      <a:sat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Hospital </a:t>
                </a:r>
              </a:p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Prioritization</a:t>
                </a:r>
              </a:p>
            </p:txBody>
          </p:sp>
        </p:grpSp>
        <p:grpSp>
          <p:nvGrpSpPr>
            <p:cNvPr id="15368" name="Group 6"/>
            <p:cNvGrpSpPr>
              <a:grpSpLocks/>
            </p:cNvGrpSpPr>
            <p:nvPr/>
          </p:nvGrpSpPr>
          <p:grpSpPr bwMode="auto">
            <a:xfrm>
              <a:off x="1750223" y="3681361"/>
              <a:ext cx="2868398" cy="2679700"/>
              <a:chOff x="2110002" y="3670300"/>
              <a:chExt cx="2868398" cy="2679700"/>
            </a:xfrm>
          </p:grpSpPr>
          <p:sp>
            <p:nvSpPr>
              <p:cNvPr id="15372" name="Oval 5"/>
              <p:cNvSpPr>
                <a:spLocks noChangeArrowheads="1"/>
              </p:cNvSpPr>
              <p:nvPr/>
            </p:nvSpPr>
            <p:spPr bwMode="auto">
              <a:xfrm>
                <a:off x="2110002" y="3670300"/>
                <a:ext cx="2868398" cy="2679700"/>
              </a:xfrm>
              <a:prstGeom prst="ellipse">
                <a:avLst/>
              </a:prstGeom>
              <a:gradFill rotWithShape="0">
                <a:gsLst>
                  <a:gs pos="0">
                    <a:srgbClr val="66FFFF">
                      <a:alpha val="70998"/>
                    </a:srgbClr>
                  </a:gs>
                  <a:gs pos="100000">
                    <a:srgbClr val="2F7676">
                      <a:alpha val="70998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DFFE8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endParaRPr lang="en-US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13911" y="4526577"/>
                <a:ext cx="2322446" cy="954107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brightRoom" dir="t"/>
                </a:scene3d>
                <a:sp3d contourW="6350" prstMaterial="plastic">
                  <a:bevelT w="20320" h="20320" prst="angle"/>
                  <a:contourClr>
                    <a:schemeClr val="accent1">
                      <a:tint val="100000"/>
                      <a:shade val="100000"/>
                      <a:hueMod val="100000"/>
                      <a:sat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PATIENT CARE</a:t>
                </a:r>
              </a:p>
              <a:p>
                <a:pPr algn="ctr">
                  <a:defRPr/>
                </a:pPr>
                <a:r>
                  <a:rPr lang="en-US" sz="2800" b="1" cap="all" dirty="0">
                    <a:ln/>
                    <a:solidFill>
                      <a:srgbClr val="BBE0E3"/>
                    </a:solidFill>
                    <a:effectLst>
                      <a:outerShdw blurRad="19685" dist="12700" dir="5400000" algn="tl" rotWithShape="0">
                        <a:srgbClr val="BBE0E3">
                          <a:satMod val="130000"/>
                          <a:alpha val="60000"/>
                        </a:srgbClr>
                      </a:outerShdw>
                      <a:reflection blurRad="10000" stA="55000" endPos="48000" dist="500" dir="5400000" sy="-100000" algn="bl" rotWithShape="0"/>
                    </a:effectLst>
                    <a:latin typeface="Calibri"/>
                    <a:ea typeface="ＭＳ Ｐゴシック" charset="-128"/>
                    <a:cs typeface="Calibri"/>
                  </a:rPr>
                  <a:t>PROTOCOLS</a:t>
                </a:r>
              </a:p>
            </p:txBody>
          </p:sp>
        </p:grpSp>
        <p:sp>
          <p:nvSpPr>
            <p:cNvPr id="9" name="Diamond 8"/>
            <p:cNvSpPr/>
            <p:nvPr/>
          </p:nvSpPr>
          <p:spPr>
            <a:xfrm>
              <a:off x="4150909" y="3991708"/>
              <a:ext cx="228600" cy="304800"/>
            </a:xfrm>
            <a:prstGeom prst="diamond">
              <a:avLst/>
            </a:prstGeom>
            <a:solidFill>
              <a:schemeClr val="accent3"/>
            </a:solidFill>
            <a:ln w="28575" cmpd="sng">
              <a:solidFill>
                <a:srgbClr val="FFFF00"/>
              </a:solidFill>
            </a:ln>
            <a:effectLst>
              <a:glow rad="927100">
                <a:schemeClr val="bg1">
                  <a:alpha val="75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imes"/>
              </a:endParaRPr>
            </a:p>
          </p:txBody>
        </p:sp>
      </p:grpSp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55673C-A221-41AE-B107-CC6E32F0216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Disadvantages of the Consultant Model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If nearly 40% of hospital inpatients have hyperglycemia, endocrinologist consultant cannot care for all of them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Must wait for a consulting request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May not be called each time it is appropriate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Knowledge and skills are limited to few personnel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5427F5-022D-45E4-A722-E5E20A024AA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Keys to Success With the</a:t>
            </a:r>
            <a:br>
              <a:rPr lang="en-US" dirty="0" smtClean="0"/>
            </a:br>
            <a:r>
              <a:rPr lang="en-US" dirty="0" smtClean="0"/>
              <a:t>Consultant Model</a:t>
            </a:r>
            <a:endParaRPr 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Hospital-wide understanding of the importance of calling for an endocrinologist consult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Ability to tap in to other resources to manage large volumes of patients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96358-64C3-4431-BBF4-DCD5024F8C88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9783" dir="3885598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Successful </a:t>
            </a:r>
            <a:r>
              <a:rPr lang="en-US" dirty="0" smtClean="0">
                <a:ea typeface="ＭＳ Ｐゴシック" charset="-128"/>
              </a:rPr>
              <a:t>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Diabetes </a:t>
            </a:r>
            <a:r>
              <a:rPr lang="en-US" dirty="0"/>
              <a:t>Team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DE44F-1639-4773-A17C-1C7948929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76200" y="6278563"/>
            <a:ext cx="541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Newton CA, et al. </a:t>
            </a:r>
            <a:r>
              <a:rPr lang="en-US" altLang="en-US" sz="1200" i="1">
                <a:solidFill>
                  <a:schemeClr val="bg1"/>
                </a:solidFill>
              </a:rPr>
              <a:t>Endocr Pract</a:t>
            </a:r>
            <a:r>
              <a:rPr lang="en-US" altLang="en-US" sz="1200">
                <a:solidFill>
                  <a:schemeClr val="bg1"/>
                </a:solidFill>
              </a:rPr>
              <a:t>. 2006;12(suppl 3):43</a:t>
            </a:r>
            <a:r>
              <a:rPr lang="en-US" altLang="en-US" sz="1200">
                <a:solidFill>
                  <a:schemeClr val="bg1"/>
                </a:solidFill>
                <a:cs typeface="Arial" pitchFamily="34" charset="0"/>
              </a:rPr>
              <a:t>-48.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Diabetes Team Model</a:t>
            </a:r>
            <a:endParaRPr lang="en-US" dirty="0"/>
          </a:p>
        </p:txBody>
      </p:sp>
      <p:sp>
        <p:nvSpPr>
          <p:cNvPr id="2867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Endocrinologist</a:t>
            </a:r>
          </a:p>
        </p:txBody>
      </p:sp>
      <p:sp>
        <p:nvSpPr>
          <p:cNvPr id="28677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Acts as medical director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Leads a multidisciplinary team to manage patient care on an ongoing basis	</a:t>
            </a:r>
          </a:p>
        </p:txBody>
      </p:sp>
      <p:sp>
        <p:nvSpPr>
          <p:cNvPr id="28678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Nurse Practitioner or 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/>
              <a:t>Advanced Practice Nurse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Acts as case manager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Interacts daily with residents, attending physicians, and nursing staff to improve glycemic 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Conducts patient screenings to identify those with elevated glucose levels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Uncovers opportunities for improvement in glycemic management and makes recommendations to the medical team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D9454-2F67-4890-896B-AB2C5A2514A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Advantages of the Team </a:t>
            </a:r>
            <a:r>
              <a:rPr lang="en-US" dirty="0" smtClean="0">
                <a:ea typeface="ＭＳ Ｐゴシック" charset="-128"/>
              </a:rPr>
              <a:t>Model</a:t>
            </a:r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buFont typeface="Arial" charset="0"/>
              <a:buChar char="•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Strengthens multidisciplinary approach to care</a:t>
            </a:r>
            <a:br>
              <a:rPr lang="en-US" dirty="0" smtClean="0">
                <a:ea typeface="ＭＳ Ｐゴシック" charset="-128"/>
              </a:rPr>
            </a:br>
            <a:r>
              <a:rPr lang="en-US" dirty="0" smtClean="0">
                <a:ea typeface="ＭＳ Ｐゴシック" charset="-128"/>
              </a:rPr>
              <a:t>of patients with diabetes or hyperglycemia</a:t>
            </a:r>
          </a:p>
          <a:p>
            <a:pPr marL="341313" indent="-341313">
              <a:buFont typeface="Arial" charset="0"/>
              <a:buChar char="•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Allows each professional to share different areas of expertise while standardizing systems</a:t>
            </a:r>
          </a:p>
          <a:p>
            <a:pPr marL="341313" indent="-341313">
              <a:buFont typeface="Arial" charset="0"/>
              <a:buChar char="•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Clinical staff can become more specialized in effective diabetes management</a:t>
            </a:r>
          </a:p>
          <a:p>
            <a:pPr marL="741363" lvl="1" indent="-341313">
              <a:buFont typeface="Arial" charset="0"/>
              <a:buChar char="–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Enhanced opportunities for higher level training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45CD18-B72C-40EB-820B-BB2C6392624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Disadvantages of the Team </a:t>
            </a:r>
            <a:r>
              <a:rPr lang="en-US" dirty="0" smtClean="0">
                <a:ea typeface="ＭＳ Ｐゴシック" charset="-128"/>
              </a:rPr>
              <a:t>Model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buFont typeface="Arial" charset="0"/>
              <a:buChar char="•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Administrative and medical staff leadership must see this as a priority and devote resources</a:t>
            </a:r>
          </a:p>
          <a:p>
            <a:pPr marL="341313" indent="-341313">
              <a:buFont typeface="Arial" charset="0"/>
              <a:buChar char="•"/>
              <a:tabLst>
                <a:tab pos="914400" algn="l"/>
                <a:tab pos="1430338" algn="l"/>
              </a:tabLst>
              <a:defRPr/>
            </a:pPr>
            <a:r>
              <a:rPr lang="en-US" dirty="0" smtClean="0">
                <a:ea typeface="ＭＳ Ｐゴシック" charset="-128"/>
              </a:rPr>
              <a:t>Does not change culture to become more focused on diabetes hospital-wide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A6F475-BA10-42DC-BF6A-2C3F370D5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Keys to Success With the Team Model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Must have streamlined, effective communication between team members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Systems must effectively identify hyperglycemic patients early in the stay to allow the team to manage the care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Continuous education must be provided systematically throughout the institution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Can be a combination of didactics, online learning, bedside rounds, etc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24FBE1-F4BD-4260-9D88-928FA8ADFB7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9783" dir="3885598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Successful </a:t>
            </a:r>
            <a:r>
              <a:rPr lang="en-US" dirty="0" smtClean="0">
                <a:ea typeface="ＭＳ Ｐゴシック" charset="-128"/>
              </a:rPr>
              <a:t>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System-Wide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9EB7BF-E0D4-4304-941E-F2E2611753E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76200" y="6278563"/>
            <a:ext cx="5181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Olson L, et al. </a:t>
            </a:r>
            <a:r>
              <a:rPr lang="en-US" altLang="en-US" sz="1200" i="1">
                <a:solidFill>
                  <a:schemeClr val="bg1"/>
                </a:solidFill>
              </a:rPr>
              <a:t>Endocr Pract</a:t>
            </a:r>
            <a:r>
              <a:rPr lang="en-US" altLang="en-US" sz="1200">
                <a:solidFill>
                  <a:schemeClr val="bg1"/>
                </a:solidFill>
              </a:rPr>
              <a:t>. 2006;12(suppl 3):35</a:t>
            </a:r>
            <a:r>
              <a:rPr lang="en-US" altLang="en-US" sz="1200">
                <a:solidFill>
                  <a:schemeClr val="bg1"/>
                </a:solidFill>
                <a:cs typeface="Arial" pitchFamily="34" charset="0"/>
              </a:rPr>
              <a:t>-42.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System-Wide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Endocrinologist oversees hospital-wide program, which trains all clinical staff to identify and assist in managing patients with diabetes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Systematic hospital-wide program with all</a:t>
            </a:r>
            <a:br>
              <a:rPr lang="en-US" dirty="0" smtClean="0"/>
            </a:br>
            <a:r>
              <a:rPr lang="en-US" dirty="0" smtClean="0"/>
              <a:t>members of the clinical team enhancing diabetes</a:t>
            </a:r>
            <a:br>
              <a:rPr lang="en-US" dirty="0" smtClean="0"/>
            </a:br>
            <a:r>
              <a:rPr lang="en-US" dirty="0" smtClean="0"/>
              <a:t>knowledge and skills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Endocrinologist serves as “champion” and oversees development and implementation of protocols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Available as resource for complex cases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All clinical staff undergo training on diabetes and hyperglycemia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Diabetes nurses serve as resources to house staff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Floor nurses manage routine care based on protocols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11A637-62CD-4C2B-8B69-CBD4E5015AB5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Advantages of the</a:t>
            </a:r>
            <a:br>
              <a:rPr lang="en-US" dirty="0" smtClean="0"/>
            </a:br>
            <a:r>
              <a:rPr lang="en-US" dirty="0" smtClean="0"/>
              <a:t>System-Wide Model</a:t>
            </a:r>
            <a:endParaRPr lang="en-US" dirty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Achieve hospital-wide culture change when all clinical employees work toward a common goal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Effective resource utilization by disseminating skills and knowledge throughout the hospital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Facilitates standardization while respecting unit culture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Offers opportunities for systematic program rollout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Evidence-based training can be offered hospital-wide or rolled out gradually by coordinating between units “linked” by routine flow of patients for consistency of care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Surgery </a:t>
            </a:r>
            <a:r>
              <a:rPr lang="ar-SA" dirty="0" smtClean="0">
                <a:ea typeface="ＭＳ Ｐゴシック" charset="-128"/>
              </a:rPr>
              <a:t>►</a:t>
            </a:r>
            <a:r>
              <a:rPr lang="en-US" dirty="0" smtClean="0">
                <a:ea typeface="ＭＳ Ｐゴシック" charset="-128"/>
              </a:rPr>
              <a:t> Intensive Care </a:t>
            </a:r>
            <a:r>
              <a:rPr lang="ar-SA" dirty="0" smtClean="0">
                <a:ea typeface="ＭＳ Ｐゴシック" charset="-128"/>
              </a:rPr>
              <a:t>►</a:t>
            </a:r>
            <a:r>
              <a:rPr lang="en-US" dirty="0" smtClean="0">
                <a:ea typeface="ＭＳ Ｐゴシック" charset="-128"/>
              </a:rPr>
              <a:t> Med Surg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2EF89F-FE7B-4EE8-BEC5-603629A31AA7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4"/>
          <p:cNvSpPr>
            <a:spLocks noChangeArrowheads="1"/>
          </p:cNvSpPr>
          <p:nvPr/>
        </p:nvSpPr>
        <p:spPr bwMode="auto">
          <a:xfrm>
            <a:off x="622300" y="46482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FF"/>
              </a:gs>
              <a:gs pos="100000">
                <a:srgbClr val="003B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6387" name="Oval 5"/>
          <p:cNvSpPr>
            <a:spLocks noChangeArrowheads="1"/>
          </p:cNvSpPr>
          <p:nvPr/>
        </p:nvSpPr>
        <p:spPr bwMode="auto">
          <a:xfrm>
            <a:off x="622300" y="28194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6388" name="Oval 6"/>
          <p:cNvSpPr>
            <a:spLocks noChangeArrowheads="1"/>
          </p:cNvSpPr>
          <p:nvPr/>
        </p:nvSpPr>
        <p:spPr bwMode="auto">
          <a:xfrm>
            <a:off x="622300" y="37338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80"/>
              </a:gs>
              <a:gs pos="100000">
                <a:srgbClr val="003B3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6389" name="Oval 8"/>
          <p:cNvSpPr>
            <a:spLocks noChangeArrowheads="1"/>
          </p:cNvSpPr>
          <p:nvPr/>
        </p:nvSpPr>
        <p:spPr bwMode="auto">
          <a:xfrm>
            <a:off x="533400" y="1689100"/>
            <a:ext cx="990600" cy="990600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819150" y="184785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163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524000" y="1847850"/>
            <a:ext cx="7010400" cy="42783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Recognition as a hospital priority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Administrative support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Physician, nursing, pharmacy, dietary </a:t>
            </a:r>
            <a:r>
              <a:rPr lang="en-US" dirty="0" smtClean="0"/>
              <a:t>champions</a:t>
            </a:r>
          </a:p>
          <a:p>
            <a:pPr>
              <a:buFont typeface="Arial" charset="0"/>
              <a:buChar char="•"/>
              <a:defRPr/>
            </a:pPr>
            <a:r>
              <a:rPr lang="en-US" altLang="ja-JP" dirty="0" smtClean="0">
                <a:sym typeface="Wingdings" charset="0"/>
              </a:rPr>
              <a:t>Appointment of a multidisciplinary h</a:t>
            </a:r>
            <a:r>
              <a:rPr lang="en-US" dirty="0" smtClean="0"/>
              <a:t>yperglycemia committee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8D0438-5D3E-4424-9F90-1E016C61741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Disadvantages of the</a:t>
            </a:r>
            <a:br>
              <a:rPr lang="en-US" dirty="0">
                <a:ea typeface="ＭＳ Ｐゴシック" charset="-128"/>
              </a:rPr>
            </a:br>
            <a:r>
              <a:rPr lang="en-US" dirty="0">
                <a:ea typeface="ＭＳ Ｐゴシック" charset="-128"/>
              </a:rPr>
              <a:t>System-Wide </a:t>
            </a:r>
            <a:r>
              <a:rPr lang="en-US" dirty="0" smtClean="0">
                <a:ea typeface="ＭＳ Ｐゴシック" charset="-128"/>
              </a:rPr>
              <a:t>Model</a:t>
            </a:r>
            <a:endParaRPr lang="en-US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Units may “backslide” if no ongoing monitoring/ accountability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More difficult to control day-to-day adherence to glycemic control practice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Staff turnover creates need for ongoing training/ awareness</a:t>
            </a:r>
            <a:endParaRPr lang="ar-SA" dirty="0" smtClean="0">
              <a:ea typeface="ＭＳ Ｐゴシック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398EF-1FEB-46AE-91F3-E50891FF1CD8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Keys to Success With the</a:t>
            </a:r>
            <a:br>
              <a:rPr lang="en-US" dirty="0" smtClean="0"/>
            </a:br>
            <a:r>
              <a:rPr lang="en-US" dirty="0" smtClean="0"/>
              <a:t>System-Wide Model</a:t>
            </a:r>
            <a:endParaRPr lang="en-US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Commitment from top levels of clinical and administrative teams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Ongoing results monitoring of clinical and financial improvement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Sharing results system-wide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Active involvement of all key departments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-128"/>
              </a:rPr>
              <a:t>Nursing, lab, information services, billing, dietary, education, and so 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Communication and maintenance of a high level of awareness among staff and physicians throughout</a:t>
            </a:r>
            <a:br>
              <a:rPr lang="en-US" dirty="0" smtClean="0">
                <a:ea typeface="ＭＳ Ｐゴシック" charset="-128"/>
              </a:rPr>
            </a:br>
            <a:r>
              <a:rPr lang="en-US" dirty="0" smtClean="0">
                <a:ea typeface="ＭＳ Ｐゴシック" charset="-128"/>
              </a:rPr>
              <a:t>the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9D548-5A1C-4B9D-B07A-AAC7D2F791F6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0" y="2895600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Choice Is Yours!</a:t>
            </a:r>
            <a:br>
              <a:rPr lang="en-US" sz="3600" b="1" i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/>
            </a:r>
            <a:b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28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Each hospital has different internal systems and resources available to implement an effective diabetes management program</a:t>
            </a:r>
            <a:br>
              <a:rPr lang="en-US" sz="28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28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/>
            </a:r>
            <a:br>
              <a:rPr lang="en-US" sz="28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2600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You can start by assessing your facility and its systems.</a:t>
            </a:r>
            <a:br>
              <a:rPr lang="en-US" sz="2600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2600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You may choose to begin using a certain model,</a:t>
            </a:r>
            <a:br>
              <a:rPr lang="en-US" sz="2600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2600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then change as the program develops</a:t>
            </a:r>
            <a:r>
              <a:rPr lang="en-US" sz="2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/>
            </a:r>
            <a:br>
              <a:rPr lang="en-US" sz="2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</a:br>
            <a:r>
              <a:rPr lang="en-US" sz="3600" b="1" dirty="0">
                <a:solidFill>
                  <a:srgbClr val="FFFF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AC8C1A-E01D-40F0-8C6B-F0DAC46658B2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Commission’s Disease-Specific Certification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E6E8BB-FD4B-4EE7-9701-2782368D4BF8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/>
          <p:cNvSpPr txBox="1">
            <a:spLocks noChangeArrowheads="1"/>
          </p:cNvSpPr>
          <p:nvPr/>
        </p:nvSpPr>
        <p:spPr bwMode="auto">
          <a:xfrm>
            <a:off x="38100" y="6353175"/>
            <a:ext cx="678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http://www.jointcommission.org/certification/certification_main.aspx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Commission’s</a:t>
            </a:r>
            <a:br>
              <a:rPr lang="en-US" dirty="0" smtClean="0"/>
            </a:br>
            <a:r>
              <a:rPr lang="en-US" dirty="0" smtClean="0"/>
              <a:t>Disease-Specific Care Certification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The Joint Commission’s Disease-Specific Care Certification Program evaluates disease management and chronic care services provided by direct care providers such as hospitals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Certification is available for virtually any chronic disease or condition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Certification decision is based on assessment of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Compliance with consensus-based national standards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Effective use of evidence-based clinical practice guidelines to manage and optimize care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An organized approach to performance measurement and improvement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069E96-B8F2-40AD-8261-31650E3A8EDC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76200" y="6353175"/>
            <a:ext cx="7086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http://www.jointcommission.org/assets/1/18/Benefits_of_Certification.pdf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Benefits of Joint Commission</a:t>
            </a:r>
            <a:br>
              <a:rPr lang="en-US" dirty="0">
                <a:ea typeface="ＭＳ Ｐゴシック" charset="-128"/>
              </a:rPr>
            </a:br>
            <a:r>
              <a:rPr lang="en-US" dirty="0">
                <a:ea typeface="ＭＳ Ｐゴシック" charset="-128"/>
              </a:rPr>
              <a:t>Disease-Specific Care </a:t>
            </a:r>
            <a:r>
              <a:rPr lang="en-US" dirty="0" smtClean="0">
                <a:ea typeface="ＭＳ Ｐゴシック" charset="-128"/>
              </a:rPr>
              <a:t>Certification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Improves the quality of patient care by reducing variation in clinical processes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Provides a framework for program structure and 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Provides an objective assessment of clinical excellence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Creates a loyal, cohesive clinical team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Promotes a culture of excellence across the organization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Facilitates marketing, contracting, and reimbursement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Strengthens community confidence in the quality and safety of care, treatment, and services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Recognized by select insurers and other third parties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Can fulfill regulatory requirements in select states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FE0D7-0FE6-4217-AF90-5BCC7C872A95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ＭＳ Ｐゴシック" charset="-128"/>
              </a:rPr>
              <a:t>Scope of Joint Commission</a:t>
            </a:r>
            <a:br>
              <a:rPr lang="en-US" dirty="0" smtClean="0">
                <a:ea typeface="ＭＳ Ｐゴシック" charset="-128"/>
              </a:rPr>
            </a:br>
            <a:r>
              <a:rPr lang="en-US" dirty="0" smtClean="0">
                <a:ea typeface="ＭＳ Ｐゴシック" charset="-128"/>
              </a:rPr>
              <a:t>Inpatient Diabetes Certification</a:t>
            </a:r>
            <a:endParaRPr lang="en-US" dirty="0"/>
          </a:p>
        </p:txBody>
      </p:sp>
      <p:sp>
        <p:nvSpPr>
          <p:cNvPr id="8" name="Left Arrow 7"/>
          <p:cNvSpPr/>
          <p:nvPr/>
        </p:nvSpPr>
        <p:spPr>
          <a:xfrm rot="12900000">
            <a:off x="2062163" y="3592513"/>
            <a:ext cx="1724025" cy="596900"/>
          </a:xfrm>
          <a:prstGeom prst="leftArrow">
            <a:avLst>
              <a:gd name="adj1" fmla="val 60000"/>
              <a:gd name="adj2" fmla="val 5000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 8"/>
          <p:cNvSpPr/>
          <p:nvPr/>
        </p:nvSpPr>
        <p:spPr>
          <a:xfrm>
            <a:off x="1220788" y="2598738"/>
            <a:ext cx="1993900" cy="1595437"/>
          </a:xfrm>
          <a:custGeom>
            <a:avLst/>
            <a:gdLst>
              <a:gd name="connsiteX0" fmla="*/ 0 w 1993620"/>
              <a:gd name="connsiteY0" fmla="*/ 159490 h 1594896"/>
              <a:gd name="connsiteX1" fmla="*/ 159490 w 1993620"/>
              <a:gd name="connsiteY1" fmla="*/ 0 h 1594896"/>
              <a:gd name="connsiteX2" fmla="*/ 1834130 w 1993620"/>
              <a:gd name="connsiteY2" fmla="*/ 0 h 1594896"/>
              <a:gd name="connsiteX3" fmla="*/ 1993620 w 1993620"/>
              <a:gd name="connsiteY3" fmla="*/ 159490 h 1594896"/>
              <a:gd name="connsiteX4" fmla="*/ 1993620 w 1993620"/>
              <a:gd name="connsiteY4" fmla="*/ 1435406 h 1594896"/>
              <a:gd name="connsiteX5" fmla="*/ 1834130 w 1993620"/>
              <a:gd name="connsiteY5" fmla="*/ 1594896 h 1594896"/>
              <a:gd name="connsiteX6" fmla="*/ 159490 w 1993620"/>
              <a:gd name="connsiteY6" fmla="*/ 1594896 h 1594896"/>
              <a:gd name="connsiteX7" fmla="*/ 0 w 1993620"/>
              <a:gd name="connsiteY7" fmla="*/ 1435406 h 1594896"/>
              <a:gd name="connsiteX8" fmla="*/ 0 w 1993620"/>
              <a:gd name="connsiteY8" fmla="*/ 159490 h 159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3620" h="1594896">
                <a:moveTo>
                  <a:pt x="0" y="159490"/>
                </a:moveTo>
                <a:cubicBezTo>
                  <a:pt x="0" y="71406"/>
                  <a:pt x="71406" y="0"/>
                  <a:pt x="159490" y="0"/>
                </a:cubicBezTo>
                <a:lnTo>
                  <a:pt x="1834130" y="0"/>
                </a:lnTo>
                <a:cubicBezTo>
                  <a:pt x="1922214" y="0"/>
                  <a:pt x="1993620" y="71406"/>
                  <a:pt x="1993620" y="159490"/>
                </a:cubicBezTo>
                <a:lnTo>
                  <a:pt x="1993620" y="1435406"/>
                </a:lnTo>
                <a:cubicBezTo>
                  <a:pt x="1993620" y="1523490"/>
                  <a:pt x="1922214" y="1594896"/>
                  <a:pt x="1834130" y="1594896"/>
                </a:cubicBezTo>
                <a:lnTo>
                  <a:pt x="159490" y="1594896"/>
                </a:lnTo>
                <a:cubicBezTo>
                  <a:pt x="71406" y="1594896"/>
                  <a:pt x="0" y="1523490"/>
                  <a:pt x="0" y="1435406"/>
                </a:cubicBezTo>
                <a:lnTo>
                  <a:pt x="0" y="15949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63500" dist="52363" dir="4557825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</a:rPr>
              <a:t>Process</a:t>
            </a: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</a:rPr>
              <a:t>ADA Clinical Practice Guidelines embedded in care processes</a:t>
            </a:r>
          </a:p>
        </p:txBody>
      </p:sp>
      <p:sp>
        <p:nvSpPr>
          <p:cNvPr id="10" name="Left Arrow 9"/>
          <p:cNvSpPr/>
          <p:nvPr/>
        </p:nvSpPr>
        <p:spPr>
          <a:xfrm rot="16200000">
            <a:off x="3709194" y="2734469"/>
            <a:ext cx="1725612" cy="596900"/>
          </a:xfrm>
          <a:prstGeom prst="leftArrow">
            <a:avLst>
              <a:gd name="adj1" fmla="val 60000"/>
              <a:gd name="adj2" fmla="val 5000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 10"/>
          <p:cNvSpPr/>
          <p:nvPr/>
        </p:nvSpPr>
        <p:spPr>
          <a:xfrm>
            <a:off x="3575050" y="1373188"/>
            <a:ext cx="1993900" cy="1595437"/>
          </a:xfrm>
          <a:custGeom>
            <a:avLst/>
            <a:gdLst>
              <a:gd name="connsiteX0" fmla="*/ 0 w 1993620"/>
              <a:gd name="connsiteY0" fmla="*/ 159490 h 1594896"/>
              <a:gd name="connsiteX1" fmla="*/ 159490 w 1993620"/>
              <a:gd name="connsiteY1" fmla="*/ 0 h 1594896"/>
              <a:gd name="connsiteX2" fmla="*/ 1834130 w 1993620"/>
              <a:gd name="connsiteY2" fmla="*/ 0 h 1594896"/>
              <a:gd name="connsiteX3" fmla="*/ 1993620 w 1993620"/>
              <a:gd name="connsiteY3" fmla="*/ 159490 h 1594896"/>
              <a:gd name="connsiteX4" fmla="*/ 1993620 w 1993620"/>
              <a:gd name="connsiteY4" fmla="*/ 1435406 h 1594896"/>
              <a:gd name="connsiteX5" fmla="*/ 1834130 w 1993620"/>
              <a:gd name="connsiteY5" fmla="*/ 1594896 h 1594896"/>
              <a:gd name="connsiteX6" fmla="*/ 159490 w 1993620"/>
              <a:gd name="connsiteY6" fmla="*/ 1594896 h 1594896"/>
              <a:gd name="connsiteX7" fmla="*/ 0 w 1993620"/>
              <a:gd name="connsiteY7" fmla="*/ 1435406 h 1594896"/>
              <a:gd name="connsiteX8" fmla="*/ 0 w 1993620"/>
              <a:gd name="connsiteY8" fmla="*/ 159490 h 159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3620" h="1594896">
                <a:moveTo>
                  <a:pt x="0" y="159490"/>
                </a:moveTo>
                <a:cubicBezTo>
                  <a:pt x="0" y="71406"/>
                  <a:pt x="71406" y="0"/>
                  <a:pt x="159490" y="0"/>
                </a:cubicBezTo>
                <a:lnTo>
                  <a:pt x="1834130" y="0"/>
                </a:lnTo>
                <a:cubicBezTo>
                  <a:pt x="1922214" y="0"/>
                  <a:pt x="1993620" y="71406"/>
                  <a:pt x="1993620" y="159490"/>
                </a:cubicBezTo>
                <a:lnTo>
                  <a:pt x="1993620" y="1435406"/>
                </a:lnTo>
                <a:cubicBezTo>
                  <a:pt x="1993620" y="1523490"/>
                  <a:pt x="1922214" y="1594896"/>
                  <a:pt x="1834130" y="1594896"/>
                </a:cubicBezTo>
                <a:lnTo>
                  <a:pt x="159490" y="1594896"/>
                </a:lnTo>
                <a:cubicBezTo>
                  <a:pt x="71406" y="1594896"/>
                  <a:pt x="0" y="1523490"/>
                  <a:pt x="0" y="1435406"/>
                </a:cubicBezTo>
                <a:lnTo>
                  <a:pt x="0" y="15949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63500" dist="52363" dir="4557825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b="1" dirty="0">
                <a:latin typeface="Arial" charset="0"/>
                <a:ea typeface="ＭＳ Ｐゴシック" charset="-128"/>
              </a:rPr>
              <a:t>Structure</a:t>
            </a: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b="1" dirty="0">
                <a:latin typeface="Arial" charset="0"/>
                <a:ea typeface="ＭＳ Ｐゴシック" charset="-128"/>
              </a:rPr>
              <a:t>Compliance with 28 national consensus-based standards</a:t>
            </a:r>
          </a:p>
        </p:txBody>
      </p:sp>
      <p:sp>
        <p:nvSpPr>
          <p:cNvPr id="12" name="Left Arrow 11"/>
          <p:cNvSpPr/>
          <p:nvPr/>
        </p:nvSpPr>
        <p:spPr>
          <a:xfrm rot="19500000">
            <a:off x="5357813" y="3592513"/>
            <a:ext cx="1724025" cy="596900"/>
          </a:xfrm>
          <a:prstGeom prst="leftArrow">
            <a:avLst>
              <a:gd name="adj1" fmla="val 60000"/>
              <a:gd name="adj2" fmla="val 5000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2"/>
          <p:cNvSpPr/>
          <p:nvPr/>
        </p:nvSpPr>
        <p:spPr>
          <a:xfrm>
            <a:off x="5929313" y="2598738"/>
            <a:ext cx="1993900" cy="1595437"/>
          </a:xfrm>
          <a:custGeom>
            <a:avLst/>
            <a:gdLst>
              <a:gd name="connsiteX0" fmla="*/ 0 w 1993620"/>
              <a:gd name="connsiteY0" fmla="*/ 159490 h 1594896"/>
              <a:gd name="connsiteX1" fmla="*/ 159490 w 1993620"/>
              <a:gd name="connsiteY1" fmla="*/ 0 h 1594896"/>
              <a:gd name="connsiteX2" fmla="*/ 1834130 w 1993620"/>
              <a:gd name="connsiteY2" fmla="*/ 0 h 1594896"/>
              <a:gd name="connsiteX3" fmla="*/ 1993620 w 1993620"/>
              <a:gd name="connsiteY3" fmla="*/ 159490 h 1594896"/>
              <a:gd name="connsiteX4" fmla="*/ 1993620 w 1993620"/>
              <a:gd name="connsiteY4" fmla="*/ 1435406 h 1594896"/>
              <a:gd name="connsiteX5" fmla="*/ 1834130 w 1993620"/>
              <a:gd name="connsiteY5" fmla="*/ 1594896 h 1594896"/>
              <a:gd name="connsiteX6" fmla="*/ 159490 w 1993620"/>
              <a:gd name="connsiteY6" fmla="*/ 1594896 h 1594896"/>
              <a:gd name="connsiteX7" fmla="*/ 0 w 1993620"/>
              <a:gd name="connsiteY7" fmla="*/ 1435406 h 1594896"/>
              <a:gd name="connsiteX8" fmla="*/ 0 w 1993620"/>
              <a:gd name="connsiteY8" fmla="*/ 159490 h 159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3620" h="1594896">
                <a:moveTo>
                  <a:pt x="0" y="159490"/>
                </a:moveTo>
                <a:cubicBezTo>
                  <a:pt x="0" y="71406"/>
                  <a:pt x="71406" y="0"/>
                  <a:pt x="159490" y="0"/>
                </a:cubicBezTo>
                <a:lnTo>
                  <a:pt x="1834130" y="0"/>
                </a:lnTo>
                <a:cubicBezTo>
                  <a:pt x="1922214" y="0"/>
                  <a:pt x="1993620" y="71406"/>
                  <a:pt x="1993620" y="159490"/>
                </a:cubicBezTo>
                <a:lnTo>
                  <a:pt x="1993620" y="1435406"/>
                </a:lnTo>
                <a:cubicBezTo>
                  <a:pt x="1993620" y="1523490"/>
                  <a:pt x="1922214" y="1594896"/>
                  <a:pt x="1834130" y="1594896"/>
                </a:cubicBezTo>
                <a:lnTo>
                  <a:pt x="159490" y="1594896"/>
                </a:lnTo>
                <a:cubicBezTo>
                  <a:pt x="71406" y="1594896"/>
                  <a:pt x="0" y="1523490"/>
                  <a:pt x="0" y="1435406"/>
                </a:cubicBezTo>
                <a:lnTo>
                  <a:pt x="0" y="15949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63500" dist="52363" dir="4557825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b="1" dirty="0">
                <a:latin typeface="Arial" charset="0"/>
                <a:ea typeface="ＭＳ Ｐゴシック" charset="-128"/>
              </a:rPr>
              <a:t>Outcome</a:t>
            </a: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b="1" dirty="0">
                <a:latin typeface="Arial" charset="0"/>
                <a:ea typeface="ＭＳ Ｐゴシック" charset="-128"/>
              </a:rPr>
              <a:t>Use of performance measurement data for performance improvement initiatives</a:t>
            </a:r>
          </a:p>
        </p:txBody>
      </p:sp>
      <p:sp>
        <p:nvSpPr>
          <p:cNvPr id="50185" name="Text Box 3"/>
          <p:cNvSpPr txBox="1">
            <a:spLocks noChangeArrowheads="1"/>
          </p:cNvSpPr>
          <p:nvPr/>
        </p:nvSpPr>
        <p:spPr bwMode="auto">
          <a:xfrm>
            <a:off x="76200" y="6129338"/>
            <a:ext cx="792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Inpatient Diabetes Care Certification Teleconference. December 9, 2009. http://www.jointcommission.org/certification/inpatient_diabetes.aspx.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52800" y="4194175"/>
            <a:ext cx="2438400" cy="14224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</a:rPr>
              <a:t>Quality and safety of care for inpatients with diabetes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9DA8D-C5FF-4409-8F26-1BF68A7DBB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 Standards for</a:t>
            </a:r>
            <a:br>
              <a:rPr lang="en-US" dirty="0" smtClean="0"/>
            </a:br>
            <a:r>
              <a:rPr lang="en-US" dirty="0" smtClean="0"/>
              <a:t>Disease-Specific Care Certification:</a:t>
            </a:r>
            <a:br>
              <a:rPr lang="en-US" dirty="0" smtClean="0"/>
            </a:br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Program 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Clinical information 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Delivering or facilitating clinical care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Supporting self-management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Performance measurement and improvement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CC00C-3D08-4DB9-ABFB-FB03CC6E5AD5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 </a:t>
            </a:r>
            <a:r>
              <a:rPr lang="en-US" dirty="0" smtClean="0">
                <a:ea typeface="ＭＳ Ｐゴシック" charset="-128"/>
              </a:rPr>
              <a:t>Inpatient Diabetes Certification: </a:t>
            </a:r>
            <a:r>
              <a:rPr lang="en-US" dirty="0" smtClean="0"/>
              <a:t>Key Requirements</a:t>
            </a:r>
            <a:endParaRPr lang="en-US" dirty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Designated multidisciplinary team and team leader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Staff education in diabetes management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Medical record identifies diabetes mellitus (existing or newly diagnosed)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Plan coordinating insulin administration and meal delivery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-128"/>
              </a:rPr>
              <a:t>Nutritional assessments for patients not consistently reaching glucose targets</a:t>
            </a:r>
          </a:p>
        </p:txBody>
      </p:sp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76200" y="6129338"/>
            <a:ext cx="792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Inpatient Diabetes Care Certification Teleconference. December 9, 2009. http://www.jointcommission.org/certification/inpatient_diabetes.aspx.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B56D9-B5D1-4137-8C32-DA46A09D8B7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 </a:t>
            </a:r>
            <a:r>
              <a:rPr lang="en-US" dirty="0" smtClean="0">
                <a:ea typeface="ＭＳ Ｐゴシック" charset="-128"/>
              </a:rPr>
              <a:t>Inpatient Diabetes Certification: </a:t>
            </a:r>
            <a:r>
              <a:rPr lang="en-US" dirty="0" smtClean="0"/>
              <a:t>Key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Written protocols for the management </a:t>
            </a:r>
            <a:r>
              <a:rPr lang="en-US" dirty="0" smtClean="0"/>
              <a:t>of </a:t>
            </a:r>
            <a:r>
              <a:rPr lang="fr-FR" dirty="0" smtClean="0"/>
              <a:t>patients </a:t>
            </a:r>
            <a:r>
              <a:rPr lang="fr-FR" dirty="0"/>
              <a:t>on IV insulin infusions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PI program evaluates episodes </a:t>
            </a:r>
            <a:r>
              <a:rPr lang="en-US" dirty="0" smtClean="0"/>
              <a:t>of hypoglycemia </a:t>
            </a:r>
            <a:r>
              <a:rPr lang="en-US" dirty="0"/>
              <a:t>for root causes and trends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Blood glucose monitoring protocols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A1C </a:t>
            </a:r>
            <a:r>
              <a:rPr lang="en-US" dirty="0"/>
              <a:t>results available for patients </a:t>
            </a:r>
            <a:r>
              <a:rPr lang="en-US" dirty="0" smtClean="0"/>
              <a:t>with known </a:t>
            </a:r>
            <a:r>
              <a:rPr lang="en-US" dirty="0"/>
              <a:t>diabetes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Blood glucose monitoring results available for </a:t>
            </a:r>
            <a:r>
              <a:rPr lang="en-US" dirty="0" smtClean="0"/>
              <a:t>all team members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Individualized plan for treatment of hypoglycemia and hyperglycemia</a:t>
            </a:r>
            <a:endParaRPr lang="en-US" dirty="0"/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76200" y="6129338"/>
            <a:ext cx="792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Inpatient Diabetes Care Certification Teleconference. December 9, 2009. http://www.jointcommission.org/certification/inpatient_diabetes.aspx.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BB3B6-9ACB-4AB4-A7E3-5452A89CD49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Arguments to Encourage</a:t>
            </a:r>
            <a:br>
              <a:rPr lang="en-US" altLang="en-US" smtClean="0">
                <a:effectLst/>
                <a:latin typeface="Arial" pitchFamily="34" charset="0"/>
              </a:rPr>
            </a:br>
            <a:r>
              <a:rPr lang="en-US" altLang="en-US" smtClean="0">
                <a:effectLst/>
                <a:latin typeface="Arial" pitchFamily="34" charset="0"/>
              </a:rPr>
              <a:t>Prioritization by Hospitals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mtClean="0"/>
              <a:t>Emphasis on quality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Emphasis on patient safety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Patient/family satisfaction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Competitive advantage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Cost savings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The Joint Commission certification</a:t>
            </a:r>
          </a:p>
          <a:p>
            <a:pPr>
              <a:buFont typeface="Arial" charset="0"/>
              <a:buChar char="•"/>
              <a:defRPr/>
            </a:pPr>
            <a:r>
              <a:rPr lang="en-US" smtClean="0"/>
              <a:t>Long-term educational benefits for trainees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0F0FB-86BA-4033-BEC4-1028F00B31A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Joint Commission </a:t>
            </a:r>
            <a:r>
              <a:rPr lang="en-US" dirty="0" smtClean="0">
                <a:ea typeface="ＭＳ Ｐゴシック" charset="-128"/>
              </a:rPr>
              <a:t>Inpatient Diabetes Certification: </a:t>
            </a:r>
            <a:r>
              <a:rPr lang="en-US" dirty="0" smtClean="0"/>
              <a:t>Key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Patient comprehension of </a:t>
            </a:r>
            <a:r>
              <a:rPr lang="en-US" dirty="0" smtClean="0"/>
              <a:t>self-management documented </a:t>
            </a:r>
            <a:r>
              <a:rPr lang="en-US" dirty="0"/>
              <a:t>in </a:t>
            </a:r>
            <a:r>
              <a:rPr lang="en-US" dirty="0" smtClean="0"/>
              <a:t>medical record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Patient education </a:t>
            </a:r>
            <a:r>
              <a:rPr lang="en-US" dirty="0" smtClean="0"/>
              <a:t>components</a:t>
            </a:r>
            <a:endParaRPr lang="en-US" dirty="0"/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Use </a:t>
            </a:r>
            <a:r>
              <a:rPr lang="en-US" dirty="0"/>
              <a:t>of personal glucose </a:t>
            </a:r>
            <a:r>
              <a:rPr lang="en-US" dirty="0" smtClean="0"/>
              <a:t>monitor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Meal </a:t>
            </a:r>
            <a:r>
              <a:rPr lang="en-US" dirty="0"/>
              <a:t>plan </a:t>
            </a:r>
            <a:r>
              <a:rPr lang="en-US" dirty="0" smtClean="0"/>
              <a:t>management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Medication </a:t>
            </a:r>
            <a:r>
              <a:rPr lang="en-US" dirty="0"/>
              <a:t>administration instructions (oral agents </a:t>
            </a:r>
            <a:r>
              <a:rPr lang="en-US" dirty="0" smtClean="0"/>
              <a:t>and injectable medications)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Signs and symptoms </a:t>
            </a:r>
            <a:r>
              <a:rPr lang="en-US" dirty="0"/>
              <a:t>of </a:t>
            </a:r>
            <a:r>
              <a:rPr lang="en-US" dirty="0" smtClean="0"/>
              <a:t>hyperglycemia </a:t>
            </a:r>
            <a:r>
              <a:rPr lang="en-US" dirty="0"/>
              <a:t>and </a:t>
            </a:r>
            <a:r>
              <a:rPr lang="en-US" dirty="0" smtClean="0"/>
              <a:t>hypoglycemia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Treatment </a:t>
            </a:r>
            <a:r>
              <a:rPr lang="en-US" dirty="0"/>
              <a:t>of </a:t>
            </a:r>
            <a:r>
              <a:rPr lang="en-US" dirty="0" smtClean="0"/>
              <a:t>hyperglycemia </a:t>
            </a:r>
            <a:r>
              <a:rPr lang="en-US" dirty="0"/>
              <a:t>and </a:t>
            </a:r>
            <a:r>
              <a:rPr lang="en-US" dirty="0" smtClean="0"/>
              <a:t>hypoglycemia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Emergency </a:t>
            </a:r>
            <a:r>
              <a:rPr lang="en-US" dirty="0"/>
              <a:t>contact </a:t>
            </a:r>
            <a:r>
              <a:rPr lang="en-US" dirty="0" smtClean="0"/>
              <a:t>information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Additional education/resources</a:t>
            </a:r>
            <a:endParaRPr lang="en-US" dirty="0"/>
          </a:p>
        </p:txBody>
      </p:sp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76200" y="6129338"/>
            <a:ext cx="792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chemeClr val="bg1"/>
                </a:solidFill>
              </a:rPr>
              <a:t>The Joint Commission. Inpatient Diabetes Care Certification Teleconference. December 9, 2009. http://www.jointcommission.org/certification/inpatient_diabetes.aspx.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AFFE9-2196-4E03-98D6-94538516291C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4"/>
          <p:cNvSpPr>
            <a:spLocks noChangeArrowheads="1"/>
          </p:cNvSpPr>
          <p:nvPr/>
        </p:nvSpPr>
        <p:spPr bwMode="auto">
          <a:xfrm>
            <a:off x="622300" y="46482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FF"/>
              </a:gs>
              <a:gs pos="100000">
                <a:srgbClr val="003B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8435" name="Oval 6"/>
          <p:cNvSpPr>
            <a:spLocks noChangeArrowheads="1"/>
          </p:cNvSpPr>
          <p:nvPr/>
        </p:nvSpPr>
        <p:spPr bwMode="auto">
          <a:xfrm>
            <a:off x="622300" y="37338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80"/>
              </a:gs>
              <a:gs pos="100000">
                <a:srgbClr val="003B3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524000" y="1847850"/>
            <a:ext cx="7010400" cy="42783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Institution-wide training efforts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Physicians (</a:t>
            </a:r>
            <a:r>
              <a:rPr lang="en-US" dirty="0" err="1" smtClean="0"/>
              <a:t>attendings</a:t>
            </a:r>
            <a:r>
              <a:rPr lang="en-US" dirty="0" smtClean="0"/>
              <a:t>, residents)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Nursing staff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Pharmacists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Medical assistants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Dieticians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Patients and families</a:t>
            </a:r>
          </a:p>
        </p:txBody>
      </p:sp>
      <p:sp>
        <p:nvSpPr>
          <p:cNvPr id="18438" name="Oval 7"/>
          <p:cNvSpPr>
            <a:spLocks noChangeArrowheads="1"/>
          </p:cNvSpPr>
          <p:nvPr/>
        </p:nvSpPr>
        <p:spPr bwMode="auto">
          <a:xfrm>
            <a:off x="533400" y="2635250"/>
            <a:ext cx="990600" cy="990600"/>
          </a:xfrm>
          <a:prstGeom prst="ellipse">
            <a:avLst/>
          </a:prstGeom>
          <a:gradFill rotWithShape="0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838200" y="276860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18440" name="Oval 6"/>
          <p:cNvSpPr>
            <a:spLocks noChangeArrowheads="1"/>
          </p:cNvSpPr>
          <p:nvPr/>
        </p:nvSpPr>
        <p:spPr bwMode="auto">
          <a:xfrm>
            <a:off x="647700" y="17526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1001A-29DE-43CD-A6BB-91DE20F7148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4"/>
          <p:cNvSpPr>
            <a:spLocks noChangeArrowheads="1"/>
          </p:cNvSpPr>
          <p:nvPr/>
        </p:nvSpPr>
        <p:spPr bwMode="auto">
          <a:xfrm>
            <a:off x="622300" y="46482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FF"/>
              </a:gs>
              <a:gs pos="100000">
                <a:srgbClr val="003B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524000" y="1847850"/>
            <a:ext cx="7010400" cy="42783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Patient care protocols</a:t>
            </a:r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Patient identification strategy</a:t>
            </a:r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Formularies</a:t>
            </a:r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Policies and procedures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Blood glucose monitoring/A1C testing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Glucose targets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IV insulin infusions (with transitions)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SC 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insulin order sets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Hypoglycemia protocol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Insulin pump policy</a:t>
            </a:r>
          </a:p>
        </p:txBody>
      </p:sp>
      <p:sp>
        <p:nvSpPr>
          <p:cNvPr id="19461" name="Oval 6"/>
          <p:cNvSpPr>
            <a:spLocks noChangeArrowheads="1"/>
          </p:cNvSpPr>
          <p:nvPr/>
        </p:nvSpPr>
        <p:spPr bwMode="auto">
          <a:xfrm>
            <a:off x="647700" y="17526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9462" name="Oval 27"/>
          <p:cNvSpPr>
            <a:spLocks noChangeArrowheads="1"/>
          </p:cNvSpPr>
          <p:nvPr/>
        </p:nvSpPr>
        <p:spPr bwMode="auto">
          <a:xfrm>
            <a:off x="522288" y="3563938"/>
            <a:ext cx="990600" cy="990600"/>
          </a:xfrm>
          <a:prstGeom prst="ellipse">
            <a:avLst/>
          </a:prstGeom>
          <a:gradFill rotWithShape="0">
            <a:gsLst>
              <a:gs pos="0">
                <a:srgbClr val="008080"/>
              </a:gs>
              <a:gs pos="100000">
                <a:srgbClr val="003B3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833438" y="3671888"/>
            <a:ext cx="18415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919191"/>
                  </a:outerShdw>
                </a:effectLst>
                <a:latin typeface="Calibri"/>
                <a:ea typeface="ＭＳ Ｐゴシック" charset="0"/>
                <a:cs typeface="Calibri"/>
              </a:rPr>
              <a:t>3</a:t>
            </a:r>
            <a:endParaRPr lang="en-US" sz="3600" b="1" dirty="0">
              <a:solidFill>
                <a:srgbClr val="FFFFFF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64" name="Oval 5"/>
          <p:cNvSpPr>
            <a:spLocks noChangeArrowheads="1"/>
          </p:cNvSpPr>
          <p:nvPr/>
        </p:nvSpPr>
        <p:spPr bwMode="auto">
          <a:xfrm>
            <a:off x="622300" y="26670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8C7AC0-0CE8-4043-94CE-10D63391DFF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4"/>
          <p:cNvSpPr>
            <a:spLocks noChangeArrowheads="1"/>
          </p:cNvSpPr>
          <p:nvPr/>
        </p:nvSpPr>
        <p:spPr bwMode="auto">
          <a:xfrm>
            <a:off x="622300" y="46482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FF"/>
              </a:gs>
              <a:gs pos="100000">
                <a:srgbClr val="003B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524000" y="1847850"/>
            <a:ext cx="7010400" cy="42783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Patient care protocols (cont’d)</a:t>
            </a:r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Inpatient diabetes management team</a:t>
            </a:r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Discharge planning and transitions to outpatient care</a:t>
            </a:r>
          </a:p>
        </p:txBody>
      </p:sp>
      <p:sp>
        <p:nvSpPr>
          <p:cNvPr id="20485" name="Oval 6"/>
          <p:cNvSpPr>
            <a:spLocks noChangeArrowheads="1"/>
          </p:cNvSpPr>
          <p:nvPr/>
        </p:nvSpPr>
        <p:spPr bwMode="auto">
          <a:xfrm>
            <a:off x="647700" y="17526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0486" name="Oval 27"/>
          <p:cNvSpPr>
            <a:spLocks noChangeArrowheads="1"/>
          </p:cNvSpPr>
          <p:nvPr/>
        </p:nvSpPr>
        <p:spPr bwMode="auto">
          <a:xfrm>
            <a:off x="522288" y="3563938"/>
            <a:ext cx="990600" cy="990600"/>
          </a:xfrm>
          <a:prstGeom prst="ellipse">
            <a:avLst/>
          </a:prstGeom>
          <a:gradFill rotWithShape="0">
            <a:gsLst>
              <a:gs pos="0">
                <a:srgbClr val="008080"/>
              </a:gs>
              <a:gs pos="100000">
                <a:srgbClr val="003B3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833438" y="3671888"/>
            <a:ext cx="18415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919191"/>
                  </a:outerShdw>
                </a:effectLst>
                <a:latin typeface="Calibri"/>
                <a:ea typeface="ＭＳ Ｐゴシック" charset="0"/>
                <a:cs typeface="Calibri"/>
              </a:rPr>
              <a:t>3</a:t>
            </a:r>
            <a:endParaRPr lang="en-US" sz="3600" b="1" dirty="0">
              <a:solidFill>
                <a:srgbClr val="FFFFFF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20488" name="Oval 5"/>
          <p:cNvSpPr>
            <a:spLocks noChangeArrowheads="1"/>
          </p:cNvSpPr>
          <p:nvPr/>
        </p:nvSpPr>
        <p:spPr bwMode="auto">
          <a:xfrm>
            <a:off x="622300" y="26670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6C517-2888-4E0B-A98A-AE185645641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en-US" smtClean="0">
                <a:effectLst/>
                <a:latin typeface="Arial" pitchFamily="34" charset="0"/>
              </a:rPr>
              <a:t>The 4 Spheres of a Quality Inpatient Glucose Management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524000" y="1847850"/>
            <a:ext cx="7010400" cy="42783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err="1" smtClean="0"/>
              <a:t>Glucometrics</a:t>
            </a:r>
            <a:endParaRPr lang="en-US" dirty="0" smtClean="0"/>
          </a:p>
          <a:p>
            <a:pPr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Systematic acquisition, compilation, organization, reporting, and review of hospital blood glucose data and </a:t>
            </a:r>
            <a:r>
              <a:rPr lang="en-US" dirty="0" err="1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glycemia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-related outcomes</a:t>
            </a:r>
          </a:p>
        </p:txBody>
      </p:sp>
      <p:sp>
        <p:nvSpPr>
          <p:cNvPr id="21508" name="Oval 6"/>
          <p:cNvSpPr>
            <a:spLocks noChangeArrowheads="1"/>
          </p:cNvSpPr>
          <p:nvPr/>
        </p:nvSpPr>
        <p:spPr bwMode="auto">
          <a:xfrm>
            <a:off x="647700" y="17526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622300" y="2667000"/>
            <a:ext cx="762000" cy="762000"/>
          </a:xfrm>
          <a:prstGeom prst="ellipse">
            <a:avLst/>
          </a:prstGeom>
          <a:gradFill rotWithShape="0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10" name="Oval 3"/>
          <p:cNvSpPr>
            <a:spLocks noChangeArrowheads="1"/>
          </p:cNvSpPr>
          <p:nvPr/>
        </p:nvSpPr>
        <p:spPr bwMode="auto">
          <a:xfrm>
            <a:off x="581025" y="4419600"/>
            <a:ext cx="920750" cy="933450"/>
          </a:xfrm>
          <a:prstGeom prst="ellipse">
            <a:avLst/>
          </a:prstGeom>
          <a:gradFill rotWithShape="0">
            <a:gsLst>
              <a:gs pos="0">
                <a:srgbClr val="0080FF"/>
              </a:gs>
              <a:gs pos="100000">
                <a:srgbClr val="003B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12800" y="4532313"/>
            <a:ext cx="18415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919191"/>
                  </a:outerShdw>
                </a:effectLst>
                <a:latin typeface="Calibri"/>
                <a:ea typeface="ＭＳ Ｐゴシック" charset="0"/>
                <a:cs typeface="Calibri"/>
              </a:rPr>
              <a:t>4</a:t>
            </a:r>
            <a:endParaRPr lang="en-US" sz="3600" b="1" dirty="0">
              <a:solidFill>
                <a:srgbClr val="FFFFFF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21512" name="Oval 6"/>
          <p:cNvSpPr>
            <a:spLocks noChangeArrowheads="1"/>
          </p:cNvSpPr>
          <p:nvPr/>
        </p:nvSpPr>
        <p:spPr bwMode="auto">
          <a:xfrm>
            <a:off x="647700" y="3581400"/>
            <a:ext cx="762000" cy="762000"/>
          </a:xfrm>
          <a:prstGeom prst="ellipse">
            <a:avLst/>
          </a:prstGeom>
          <a:gradFill rotWithShape="0">
            <a:gsLst>
              <a:gs pos="0">
                <a:srgbClr val="008080"/>
              </a:gs>
              <a:gs pos="100000">
                <a:srgbClr val="003B3B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784AA-FA33-4911-B881-850063E2CE0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6"/>
          <p:cNvGrpSpPr>
            <a:grpSpLocks/>
          </p:cNvGrpSpPr>
          <p:nvPr/>
        </p:nvGrpSpPr>
        <p:grpSpPr bwMode="auto">
          <a:xfrm>
            <a:off x="3124200" y="381000"/>
            <a:ext cx="2895600" cy="895350"/>
            <a:chOff x="1776" y="240"/>
            <a:chExt cx="2016" cy="624"/>
          </a:xfrm>
        </p:grpSpPr>
        <p:sp>
          <p:nvSpPr>
            <p:cNvPr id="17412" name="Oval 4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55" name="Text Box 5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Obstetrics</a:t>
              </a:r>
            </a:p>
          </p:txBody>
        </p:sp>
      </p:grp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286000" y="2066925"/>
            <a:ext cx="46482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9783" dir="3885598" algn="ctr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lnSpc>
                <a:spcPts val="3800"/>
              </a:lnSpc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F00"/>
                </a:solidFill>
              </a:rPr>
              <a:t>Patients with hyperglycemia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are located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throughout the hospital</a:t>
            </a:r>
          </a:p>
        </p:txBody>
      </p:sp>
      <p:grpSp>
        <p:nvGrpSpPr>
          <p:cNvPr id="22532" name="Group 14"/>
          <p:cNvGrpSpPr>
            <a:grpSpLocks/>
          </p:cNvGrpSpPr>
          <p:nvPr/>
        </p:nvGrpSpPr>
        <p:grpSpPr bwMode="auto">
          <a:xfrm>
            <a:off x="457200" y="1390650"/>
            <a:ext cx="2895600" cy="895350"/>
            <a:chOff x="1776" y="240"/>
            <a:chExt cx="2016" cy="624"/>
          </a:xfrm>
        </p:grpSpPr>
        <p:sp>
          <p:nvSpPr>
            <p:cNvPr id="17423" name="Oval 15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53" name="Text Box 16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Cardiac Care</a:t>
              </a:r>
            </a:p>
          </p:txBody>
        </p:sp>
      </p:grpSp>
      <p:grpSp>
        <p:nvGrpSpPr>
          <p:cNvPr id="22533" name="Group 17"/>
          <p:cNvGrpSpPr>
            <a:grpSpLocks/>
          </p:cNvGrpSpPr>
          <p:nvPr/>
        </p:nvGrpSpPr>
        <p:grpSpPr bwMode="auto">
          <a:xfrm>
            <a:off x="152400" y="2838450"/>
            <a:ext cx="2895600" cy="895350"/>
            <a:chOff x="1776" y="240"/>
            <a:chExt cx="2016" cy="624"/>
          </a:xfrm>
        </p:grpSpPr>
        <p:sp>
          <p:nvSpPr>
            <p:cNvPr id="17426" name="Oval 18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51" name="Text Box 19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Dialysis</a:t>
              </a:r>
            </a:p>
          </p:txBody>
        </p:sp>
      </p:grpSp>
      <p:grpSp>
        <p:nvGrpSpPr>
          <p:cNvPr id="22534" name="Group 20"/>
          <p:cNvGrpSpPr>
            <a:grpSpLocks/>
          </p:cNvGrpSpPr>
          <p:nvPr/>
        </p:nvGrpSpPr>
        <p:grpSpPr bwMode="auto">
          <a:xfrm>
            <a:off x="381000" y="4362450"/>
            <a:ext cx="2895600" cy="895350"/>
            <a:chOff x="1776" y="240"/>
            <a:chExt cx="2016" cy="624"/>
          </a:xfrm>
        </p:grpSpPr>
        <p:sp>
          <p:nvSpPr>
            <p:cNvPr id="17429" name="Oval 21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49" name="Text Box 22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Emergency</a:t>
              </a:r>
            </a:p>
          </p:txBody>
        </p:sp>
      </p:grpSp>
      <p:grpSp>
        <p:nvGrpSpPr>
          <p:cNvPr id="22535" name="Group 23"/>
          <p:cNvGrpSpPr>
            <a:grpSpLocks/>
          </p:cNvGrpSpPr>
          <p:nvPr/>
        </p:nvGrpSpPr>
        <p:grpSpPr bwMode="auto">
          <a:xfrm>
            <a:off x="3124200" y="5353050"/>
            <a:ext cx="2895600" cy="895350"/>
            <a:chOff x="1776" y="240"/>
            <a:chExt cx="2016" cy="624"/>
          </a:xfrm>
        </p:grpSpPr>
        <p:sp>
          <p:nvSpPr>
            <p:cNvPr id="17432" name="Oval 24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47" name="Text Box 25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Med-Surg Unit</a:t>
              </a:r>
            </a:p>
          </p:txBody>
        </p:sp>
      </p:grpSp>
      <p:grpSp>
        <p:nvGrpSpPr>
          <p:cNvPr id="22536" name="Group 26"/>
          <p:cNvGrpSpPr>
            <a:grpSpLocks/>
          </p:cNvGrpSpPr>
          <p:nvPr/>
        </p:nvGrpSpPr>
        <p:grpSpPr bwMode="auto">
          <a:xfrm>
            <a:off x="6096000" y="2841625"/>
            <a:ext cx="2895600" cy="895350"/>
            <a:chOff x="1776" y="240"/>
            <a:chExt cx="2016" cy="624"/>
          </a:xfrm>
        </p:grpSpPr>
        <p:sp>
          <p:nvSpPr>
            <p:cNvPr id="17435" name="Oval 27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45" name="Text Box 28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Rehab</a:t>
              </a:r>
            </a:p>
          </p:txBody>
        </p:sp>
      </p:grpSp>
      <p:grpSp>
        <p:nvGrpSpPr>
          <p:cNvPr id="22537" name="Group 29"/>
          <p:cNvGrpSpPr>
            <a:grpSpLocks/>
          </p:cNvGrpSpPr>
          <p:nvPr/>
        </p:nvGrpSpPr>
        <p:grpSpPr bwMode="auto">
          <a:xfrm>
            <a:off x="5867400" y="4359275"/>
            <a:ext cx="2895600" cy="895350"/>
            <a:chOff x="1776" y="240"/>
            <a:chExt cx="2016" cy="624"/>
          </a:xfrm>
        </p:grpSpPr>
        <p:sp>
          <p:nvSpPr>
            <p:cNvPr id="17438" name="Oval 30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43" name="Text Box 31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Home Health</a:t>
              </a:r>
            </a:p>
          </p:txBody>
        </p:sp>
      </p:grpSp>
      <p:grpSp>
        <p:nvGrpSpPr>
          <p:cNvPr id="22538" name="Group 32"/>
          <p:cNvGrpSpPr>
            <a:grpSpLocks/>
          </p:cNvGrpSpPr>
          <p:nvPr/>
        </p:nvGrpSpPr>
        <p:grpSpPr bwMode="auto">
          <a:xfrm>
            <a:off x="5791200" y="1389063"/>
            <a:ext cx="2895600" cy="895350"/>
            <a:chOff x="1776" y="240"/>
            <a:chExt cx="2016" cy="624"/>
          </a:xfrm>
        </p:grpSpPr>
        <p:sp>
          <p:nvSpPr>
            <p:cNvPr id="17441" name="Oval 33"/>
            <p:cNvSpPr>
              <a:spLocks noChangeArrowheads="1"/>
            </p:cNvSpPr>
            <p:nvPr/>
          </p:nvSpPr>
          <p:spPr bwMode="auto">
            <a:xfrm>
              <a:off x="1776" y="240"/>
              <a:ext cx="2016" cy="62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63500" dist="52363" dir="4557825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2541" name="Text Box 34"/>
            <p:cNvSpPr txBox="1">
              <a:spLocks noChangeArrowheads="1"/>
            </p:cNvSpPr>
            <p:nvPr/>
          </p:nvSpPr>
          <p:spPr bwMode="auto">
            <a:xfrm>
              <a:off x="2016" y="384"/>
              <a:ext cx="158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66"/>
                  </a:solidFill>
                </a:rPr>
                <a:t>Pediatrics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4CD7D-56B0-46F1-B88B-21B594DEBEF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</TotalTime>
  <Words>1656</Words>
  <Application>Microsoft Office PowerPoint</Application>
  <PresentationFormat>On-screen Show (4:3)</PresentationFormat>
  <Paragraphs>343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ＭＳ Ｐゴシック</vt:lpstr>
      <vt:lpstr>Calibri</vt:lpstr>
      <vt:lpstr>Times</vt:lpstr>
      <vt:lpstr>Wingdings</vt:lpstr>
      <vt:lpstr>Office Theme</vt:lpstr>
      <vt:lpstr>Successful Models of Implementation</vt:lpstr>
      <vt:lpstr>The 4 Spheres of a Quality Inpatient Glucose Management Program</vt:lpstr>
      <vt:lpstr>The 4 Spheres of a Quality Inpatient Glucose Management Program</vt:lpstr>
      <vt:lpstr>Arguments to Encourage Prioritization by Hospitals</vt:lpstr>
      <vt:lpstr>The 4 Spheres of a Quality Inpatient Glucose Management Program</vt:lpstr>
      <vt:lpstr>The 4 Spheres of a Quality Inpatient Glucose Management Program</vt:lpstr>
      <vt:lpstr>The 4 Spheres of a Quality Inpatient Glucose Management Program</vt:lpstr>
      <vt:lpstr>The 4 Spheres of a Quality Inpatient Glucose Management Program</vt:lpstr>
      <vt:lpstr>PowerPoint Presentation</vt:lpstr>
      <vt:lpstr>Hyperglycemia in the Hospital</vt:lpstr>
      <vt:lpstr>Perceived Barriers to Management of Inpatient Hyperglycemia</vt:lpstr>
      <vt:lpstr>AACE/ADA Major Recommendations  for Optimal Glycemic Management  in Hospitalized Patients</vt:lpstr>
      <vt:lpstr>Successful Strategies for Implementation </vt:lpstr>
      <vt:lpstr>Development and Implementation</vt:lpstr>
      <vt:lpstr>Standardize Insulin Therapy</vt:lpstr>
      <vt:lpstr>Metrics for Evaluation</vt:lpstr>
      <vt:lpstr>Successful Models</vt:lpstr>
      <vt:lpstr>Endocrinologist as a Consultant</vt:lpstr>
      <vt:lpstr>Advantages of the Consultant Model</vt:lpstr>
      <vt:lpstr>Disadvantages of the Consultant Model</vt:lpstr>
      <vt:lpstr>Keys to Success With the Consultant Model</vt:lpstr>
      <vt:lpstr>Successful Models</vt:lpstr>
      <vt:lpstr>Diabetes Team Model</vt:lpstr>
      <vt:lpstr>Advantages of the Team Model</vt:lpstr>
      <vt:lpstr>Disadvantages of the Team Model</vt:lpstr>
      <vt:lpstr>Keys to Success With the Team Model</vt:lpstr>
      <vt:lpstr>Successful Models</vt:lpstr>
      <vt:lpstr>System-Wide Model</vt:lpstr>
      <vt:lpstr>Advantages of the System-Wide Model</vt:lpstr>
      <vt:lpstr>Disadvantages of the System-Wide Model</vt:lpstr>
      <vt:lpstr>Keys to Success With the System-Wide Model</vt:lpstr>
      <vt:lpstr>PowerPoint Presentation</vt:lpstr>
      <vt:lpstr>Joint Commission’s Disease-Specific Certification</vt:lpstr>
      <vt:lpstr>Joint Commission’s Disease-Specific Care Certification</vt:lpstr>
      <vt:lpstr>Benefits of Joint Commission Disease-Specific Care Certification</vt:lpstr>
      <vt:lpstr>Scope of Joint Commission Inpatient Diabetes Certification</vt:lpstr>
      <vt:lpstr>Joint Commission Standards for Disease-Specific Care Certification: Overview</vt:lpstr>
      <vt:lpstr>Joint Commission Inpatient Diabetes Certification: Key Requirements</vt:lpstr>
      <vt:lpstr>Joint Commission Inpatient Diabetes Certification: Key Requirements</vt:lpstr>
      <vt:lpstr>Joint Commission Inpatient Diabetes Certification: Key Requirements</vt:lpstr>
    </vt:vector>
  </TitlesOfParts>
  <Company>xxx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dan</dc:creator>
  <cp:lastModifiedBy>Amanda M. Justice</cp:lastModifiedBy>
  <cp:revision>107</cp:revision>
  <dcterms:created xsi:type="dcterms:W3CDTF">2008-03-25T15:05:57Z</dcterms:created>
  <dcterms:modified xsi:type="dcterms:W3CDTF">2014-01-13T22:56:49Z</dcterms:modified>
</cp:coreProperties>
</file>