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xml" ContentType="application/vnd.openxmlformats-officedocument.drawingml.chart+xml"/>
  <Override PartName="/ppt/notesSlides/notesSlide40.xml" ContentType="application/vnd.openxmlformats-officedocument.presentationml.notesSlide+xml"/>
  <Override PartName="/ppt/charts/chart1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6.xml" ContentType="application/vnd.openxmlformats-officedocument.drawingml.chart+xml"/>
  <Override PartName="/ppt/notesSlides/notesSlide47.xml" ContentType="application/vnd.openxmlformats-officedocument.presentationml.notesSlide+xml"/>
  <Override PartName="/ppt/charts/chart17.xml" ContentType="application/vnd.openxmlformats-officedocument.drawingml.chart+xml"/>
  <Override PartName="/ppt/notesSlides/notesSlide4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0.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5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7.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8.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9.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9.xml" ContentType="application/vnd.openxmlformats-officedocument.presentationml.notesSlide+xml"/>
  <Override PartName="/ppt/charts/chart33.xml" ContentType="application/vnd.openxmlformats-officedocument.drawingml.chart+xml"/>
  <Override PartName="/ppt/drawings/drawing1.xml" ContentType="application/vnd.openxmlformats-officedocument.drawingml.chartshape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34.xml" ContentType="application/vnd.openxmlformats-officedocument.drawingml.chart+xml"/>
  <Override PartName="/ppt/drawings/drawing2.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3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9.xml" ContentType="application/vnd.openxmlformats-officedocument.presentationml.notesSlide+xml"/>
  <Override PartName="/ppt/charts/chart38.xml" ContentType="application/vnd.openxmlformats-officedocument.drawingml.chart+xml"/>
  <Override PartName="/ppt/notesSlides/notesSlide90.xml" ContentType="application/vnd.openxmlformats-officedocument.presentationml.notesSlide+xml"/>
  <Override PartName="/ppt/charts/chart3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93.xml" ContentType="application/vnd.openxmlformats-officedocument.presentationml.notesSlide+xml"/>
  <Override PartName="/ppt/charts/chart42.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15"/>
  </p:notesMasterIdLst>
  <p:sldIdLst>
    <p:sldId id="257" r:id="rId2"/>
    <p:sldId id="281" r:id="rId3"/>
    <p:sldId id="269"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3" r:id="rId42"/>
    <p:sldId id="442" r:id="rId43"/>
    <p:sldId id="398" r:id="rId44"/>
    <p:sldId id="327" r:id="rId45"/>
    <p:sldId id="328" r:id="rId46"/>
    <p:sldId id="321" r:id="rId47"/>
    <p:sldId id="322" r:id="rId48"/>
    <p:sldId id="323" r:id="rId49"/>
    <p:sldId id="320" r:id="rId50"/>
    <p:sldId id="324" r:id="rId51"/>
    <p:sldId id="325" r:id="rId52"/>
    <p:sldId id="326" r:id="rId53"/>
    <p:sldId id="399" r:id="rId54"/>
    <p:sldId id="282" r:id="rId55"/>
    <p:sldId id="285" r:id="rId56"/>
    <p:sldId id="314" r:id="rId57"/>
    <p:sldId id="315" r:id="rId58"/>
    <p:sldId id="316" r:id="rId59"/>
    <p:sldId id="317" r:id="rId60"/>
    <p:sldId id="319" r:id="rId61"/>
    <p:sldId id="284" r:id="rId62"/>
    <p:sldId id="286" r:id="rId63"/>
    <p:sldId id="310" r:id="rId64"/>
    <p:sldId id="287" r:id="rId65"/>
    <p:sldId id="402" r:id="rId66"/>
    <p:sldId id="444" r:id="rId67"/>
    <p:sldId id="445" r:id="rId68"/>
    <p:sldId id="446" r:id="rId69"/>
    <p:sldId id="397" r:id="rId70"/>
    <p:sldId id="279" r:id="rId71"/>
    <p:sldId id="403" r:id="rId72"/>
    <p:sldId id="461" r:id="rId73"/>
    <p:sldId id="462" r:id="rId74"/>
    <p:sldId id="463" r:id="rId75"/>
    <p:sldId id="464" r:id="rId76"/>
    <p:sldId id="465" r:id="rId77"/>
    <p:sldId id="466" r:id="rId78"/>
    <p:sldId id="448" r:id="rId79"/>
    <p:sldId id="449" r:id="rId80"/>
    <p:sldId id="450" r:id="rId81"/>
    <p:sldId id="447" r:id="rId82"/>
    <p:sldId id="460" r:id="rId83"/>
    <p:sldId id="451" r:id="rId84"/>
    <p:sldId id="452" r:id="rId85"/>
    <p:sldId id="455" r:id="rId86"/>
    <p:sldId id="456" r:id="rId87"/>
    <p:sldId id="457" r:id="rId88"/>
    <p:sldId id="458" r:id="rId89"/>
    <p:sldId id="459" r:id="rId90"/>
    <p:sldId id="332" r:id="rId91"/>
    <p:sldId id="291" r:id="rId92"/>
    <p:sldId id="288" r:id="rId93"/>
    <p:sldId id="475" r:id="rId94"/>
    <p:sldId id="290" r:id="rId95"/>
    <p:sldId id="476" r:id="rId96"/>
    <p:sldId id="477" r:id="rId97"/>
    <p:sldId id="333" r:id="rId98"/>
    <p:sldId id="342" r:id="rId99"/>
    <p:sldId id="467" r:id="rId100"/>
    <p:sldId id="468" r:id="rId101"/>
    <p:sldId id="469" r:id="rId102"/>
    <p:sldId id="470" r:id="rId103"/>
    <p:sldId id="471" r:id="rId104"/>
    <p:sldId id="472" r:id="rId105"/>
    <p:sldId id="473" r:id="rId106"/>
    <p:sldId id="474" r:id="rId107"/>
    <p:sldId id="478" r:id="rId108"/>
    <p:sldId id="479" r:id="rId109"/>
    <p:sldId id="480" r:id="rId110"/>
    <p:sldId id="481" r:id="rId111"/>
    <p:sldId id="483" r:id="rId112"/>
    <p:sldId id="484" r:id="rId113"/>
    <p:sldId id="485" r:id="rId1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299">
          <p15:clr>
            <a:srgbClr val="A4A3A4"/>
          </p15:clr>
        </p15:guide>
        <p15:guide id="2" orient="horz" pos="3432" userDrawn="1">
          <p15:clr>
            <a:srgbClr val="A4A3A4"/>
          </p15:clr>
        </p15:guide>
        <p15:guide id="3" orient="horz" pos="1512" userDrawn="1">
          <p15:clr>
            <a:srgbClr val="A4A3A4"/>
          </p15:clr>
        </p15:guide>
        <p15:guide id="4" pos="5753">
          <p15:clr>
            <a:srgbClr val="A4A3A4"/>
          </p15:clr>
        </p15:guide>
        <p15:guide id="5" pos="2547">
          <p15:clr>
            <a:srgbClr val="A4A3A4"/>
          </p15:clr>
        </p15:guide>
        <p15:guide id="6" pos="24" userDrawn="1">
          <p15:clr>
            <a:srgbClr val="A4A3A4"/>
          </p15:clr>
        </p15:guide>
        <p15:guide id="7" pos="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M. Justice" initials="AMJ" lastIdx="33" clrIdx="0"/>
  <p:cmAuthor id="1" name="Marcia Cronin" initials="MC"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DE"/>
    <a:srgbClr val="E6D6BD"/>
    <a:srgbClr val="CBC6C1"/>
    <a:srgbClr val="E9DDD1"/>
    <a:srgbClr val="F4EFEA"/>
    <a:srgbClr val="FCF9F6"/>
    <a:srgbClr val="0000CC"/>
    <a:srgbClr val="009999"/>
    <a:srgbClr val="63A753"/>
    <a:srgbClr val="F89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50000" autoAdjust="0"/>
  </p:normalViewPr>
  <p:slideViewPr>
    <p:cSldViewPr snapToGrid="0" snapToObjects="1">
      <p:cViewPr varScale="1">
        <p:scale>
          <a:sx n="131" d="100"/>
          <a:sy n="131" d="100"/>
        </p:scale>
        <p:origin x="1408" y="184"/>
      </p:cViewPr>
      <p:guideLst>
        <p:guide orient="horz" pos="4299"/>
        <p:guide orient="horz" pos="3432"/>
        <p:guide orient="horz" pos="1512"/>
        <p:guide pos="5753"/>
        <p:guide pos="2547"/>
        <p:guide pos="24"/>
        <p:guide pos="601"/>
      </p:guideLst>
    </p:cSldViewPr>
  </p:slideViewPr>
  <p:notesTextViewPr>
    <p:cViewPr>
      <p:scale>
        <a:sx n="100" d="100"/>
        <a:sy n="100" d="100"/>
      </p:scale>
      <p:origin x="0" y="0"/>
    </p:cViewPr>
  </p:notesTextViewPr>
  <p:sorterViewPr>
    <p:cViewPr varScale="1">
      <p:scale>
        <a:sx n="1" d="1"/>
        <a:sy n="1" d="1"/>
      </p:scale>
      <p:origin x="0" y="-21390"/>
    </p:cViewPr>
  </p:sorterViewPr>
  <p:notesViewPr>
    <p:cSldViewPr snapToGrid="0" snapToObjects="1" showGuides="1">
      <p:cViewPr varScale="1">
        <p:scale>
          <a:sx n="65" d="100"/>
          <a:sy n="65" d="100"/>
        </p:scale>
        <p:origin x="-28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xml"/><Relationship Id="rId1" Type="http://schemas.microsoft.com/office/2011/relationships/chartStyle" Target="style1.xm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xml"/><Relationship Id="rId1" Type="http://schemas.microsoft.com/office/2011/relationships/chartStyle" Target="style2.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Orlistat 120 mg</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52 weeks</c:v>
                </c:pt>
                <c:pt idx="1">
                  <c:v>104 weeks</c:v>
                </c:pt>
              </c:strCache>
            </c:strRef>
          </c:cat>
          <c:val>
            <c:numRef>
              <c:f>Sheet1!$B$2:$B$3</c:f>
              <c:numCache>
                <c:formatCode>General</c:formatCode>
                <c:ptCount val="2"/>
                <c:pt idx="0">
                  <c:v>-8.8000000000000007</c:v>
                </c:pt>
                <c:pt idx="1">
                  <c:v>-7.6</c:v>
                </c:pt>
              </c:numCache>
            </c:numRef>
          </c:val>
          <c:extLst>
            <c:ext xmlns:c16="http://schemas.microsoft.com/office/drawing/2014/chart" uri="{C3380CC4-5D6E-409C-BE32-E72D297353CC}">
              <c16:uniqueId val="{00000000-1752-45D7-883B-1427A1A03E58}"/>
            </c:ext>
          </c:extLst>
        </c:ser>
        <c:ser>
          <c:idx val="1"/>
          <c:order val="1"/>
          <c:tx>
            <c:strRef>
              <c:f>Sheet1!$C$1</c:f>
              <c:strCache>
                <c:ptCount val="1"/>
                <c:pt idx="0">
                  <c:v>Placebo</c:v>
                </c:pt>
              </c:strCache>
            </c:strRef>
          </c:tx>
          <c:spPr>
            <a:solidFill>
              <a:schemeClr val="bg1">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52 weeks</c:v>
                </c:pt>
                <c:pt idx="1">
                  <c:v>104 weeks</c:v>
                </c:pt>
              </c:strCache>
            </c:strRef>
          </c:cat>
          <c:val>
            <c:numRef>
              <c:f>Sheet1!$C$2:$C$3</c:f>
              <c:numCache>
                <c:formatCode>General</c:formatCode>
                <c:ptCount val="2"/>
                <c:pt idx="0">
                  <c:v>-5.8</c:v>
                </c:pt>
                <c:pt idx="1">
                  <c:v>-4.5</c:v>
                </c:pt>
              </c:numCache>
            </c:numRef>
          </c:val>
          <c:extLst>
            <c:ext xmlns:c16="http://schemas.microsoft.com/office/drawing/2014/chart" uri="{C3380CC4-5D6E-409C-BE32-E72D297353CC}">
              <c16:uniqueId val="{00000001-1752-45D7-883B-1427A1A03E58}"/>
            </c:ext>
          </c:extLst>
        </c:ser>
        <c:dLbls>
          <c:dLblPos val="outEnd"/>
          <c:showLegendKey val="0"/>
          <c:showVal val="1"/>
          <c:showCatName val="0"/>
          <c:showSerName val="0"/>
          <c:showPercent val="0"/>
          <c:showBubbleSize val="0"/>
        </c:dLbls>
        <c:gapWidth val="112"/>
        <c:overlap val="-25"/>
        <c:axId val="53580160"/>
        <c:axId val="53581696"/>
      </c:barChart>
      <c:catAx>
        <c:axId val="53580160"/>
        <c:scaling>
          <c:orientation val="minMax"/>
        </c:scaling>
        <c:delete val="0"/>
        <c:axPos val="b"/>
        <c:numFmt formatCode="General" sourceLinked="0"/>
        <c:majorTickMark val="out"/>
        <c:minorTickMark val="none"/>
        <c:tickLblPos val="high"/>
        <c:txPr>
          <a:bodyPr/>
          <a:lstStyle/>
          <a:p>
            <a:pPr>
              <a:defRPr b="1"/>
            </a:pPr>
            <a:endParaRPr lang="en-US"/>
          </a:p>
        </c:txPr>
        <c:crossAx val="53581696"/>
        <c:crosses val="autoZero"/>
        <c:auto val="1"/>
        <c:lblAlgn val="ctr"/>
        <c:lblOffset val="100"/>
        <c:noMultiLvlLbl val="0"/>
      </c:catAx>
      <c:valAx>
        <c:axId val="53581696"/>
        <c:scaling>
          <c:orientation val="minMax"/>
        </c:scaling>
        <c:delete val="0"/>
        <c:axPos val="l"/>
        <c:numFmt formatCode="General" sourceLinked="1"/>
        <c:majorTickMark val="out"/>
        <c:minorTickMark val="none"/>
        <c:tickLblPos val="nextTo"/>
        <c:crossAx val="53580160"/>
        <c:crosses val="autoZero"/>
        <c:crossBetween val="between"/>
      </c:valAx>
    </c:plotArea>
    <c:legend>
      <c:legendPos val="b"/>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4619784758244492"/>
          <c:y val="6.5362480288006772E-2"/>
          <c:w val="0.81922466361546009"/>
          <c:h val="0.80758526061371727"/>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Triglycerides</c:v>
                </c:pt>
                <c:pt idx="1">
                  <c:v>HDL-C</c:v>
                </c:pt>
                <c:pt idx="2">
                  <c:v>LDL-C</c:v>
                </c:pt>
                <c:pt idx="3">
                  <c:v>Non–LDL-C</c:v>
                </c:pt>
              </c:strCache>
            </c:strRef>
          </c:cat>
          <c:val>
            <c:numRef>
              <c:f>Sheet1!$B$2:$B$5</c:f>
              <c:numCache>
                <c:formatCode>General</c:formatCode>
                <c:ptCount val="4"/>
                <c:pt idx="0">
                  <c:v>0.4</c:v>
                </c:pt>
                <c:pt idx="1">
                  <c:v>4.7</c:v>
                </c:pt>
                <c:pt idx="2">
                  <c:v>-10.7</c:v>
                </c:pt>
                <c:pt idx="3">
                  <c:v>-9.6999999999999993</c:v>
                </c:pt>
              </c:numCache>
            </c:numRef>
          </c:val>
          <c:extLst>
            <c:ext xmlns:c16="http://schemas.microsoft.com/office/drawing/2014/chart" uri="{C3380CC4-5D6E-409C-BE32-E72D297353CC}">
              <c16:uniqueId val="{00000000-502F-4D3F-92DB-A506553D66BD}"/>
            </c:ext>
          </c:extLst>
        </c:ser>
        <c:ser>
          <c:idx val="1"/>
          <c:order val="1"/>
          <c:tx>
            <c:strRef>
              <c:f>Sheet1!$C$1</c:f>
              <c:strCache>
                <c:ptCount val="1"/>
                <c:pt idx="0">
                  <c:v>Phen/TPM 7.5/46 mg</c:v>
                </c:pt>
              </c:strCache>
            </c:strRef>
          </c:tx>
          <c:spPr>
            <a:solidFill>
              <a:schemeClr val="accent5"/>
            </a:solidFill>
          </c:spPr>
          <c:invertIfNegative val="0"/>
          <c:dLbls>
            <c:numFmt formatCode="#,##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Triglycerides</c:v>
                </c:pt>
                <c:pt idx="1">
                  <c:v>HDL-C</c:v>
                </c:pt>
                <c:pt idx="2">
                  <c:v>LDL-C</c:v>
                </c:pt>
                <c:pt idx="3">
                  <c:v>Non–LDL-C</c:v>
                </c:pt>
              </c:strCache>
            </c:strRef>
          </c:cat>
          <c:val>
            <c:numRef>
              <c:f>Sheet1!$C$2:$C$5</c:f>
              <c:numCache>
                <c:formatCode>General</c:formatCode>
                <c:ptCount val="4"/>
                <c:pt idx="0">
                  <c:v>-12.5</c:v>
                </c:pt>
                <c:pt idx="1">
                  <c:v>7.3</c:v>
                </c:pt>
                <c:pt idx="2">
                  <c:v>-4.5999999999999996</c:v>
                </c:pt>
                <c:pt idx="3">
                  <c:v>-9</c:v>
                </c:pt>
              </c:numCache>
            </c:numRef>
          </c:val>
          <c:extLst>
            <c:ext xmlns:c16="http://schemas.microsoft.com/office/drawing/2014/chart" uri="{C3380CC4-5D6E-409C-BE32-E72D297353CC}">
              <c16:uniqueId val="{00000001-502F-4D3F-92DB-A506553D66BD}"/>
            </c:ext>
          </c:extLst>
        </c:ser>
        <c:ser>
          <c:idx val="2"/>
          <c:order val="2"/>
          <c:tx>
            <c:strRef>
              <c:f>Sheet1!$D$1</c:f>
              <c:strCache>
                <c:ptCount val="1"/>
                <c:pt idx="0">
                  <c:v>Phen/TPM 15/92 mg</c:v>
                </c:pt>
              </c:strCache>
            </c:strRef>
          </c:tx>
          <c:spPr>
            <a:solidFill>
              <a:schemeClr val="accent5">
                <a:lumMod val="75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Triglycerides</c:v>
                </c:pt>
                <c:pt idx="1">
                  <c:v>HDL-C</c:v>
                </c:pt>
                <c:pt idx="2">
                  <c:v>LDL-C</c:v>
                </c:pt>
                <c:pt idx="3">
                  <c:v>Non–LDL-C</c:v>
                </c:pt>
              </c:strCache>
            </c:strRef>
          </c:cat>
          <c:val>
            <c:numRef>
              <c:f>Sheet1!$D$2:$D$5</c:f>
              <c:numCache>
                <c:formatCode>General</c:formatCode>
                <c:ptCount val="4"/>
                <c:pt idx="0">
                  <c:v>-13.7</c:v>
                </c:pt>
                <c:pt idx="1">
                  <c:v>11.9</c:v>
                </c:pt>
                <c:pt idx="2">
                  <c:v>-5.6</c:v>
                </c:pt>
                <c:pt idx="3">
                  <c:v>-9.3000000000000007</c:v>
                </c:pt>
              </c:numCache>
            </c:numRef>
          </c:val>
          <c:extLst>
            <c:ext xmlns:c16="http://schemas.microsoft.com/office/drawing/2014/chart" uri="{C3380CC4-5D6E-409C-BE32-E72D297353CC}">
              <c16:uniqueId val="{00000002-502F-4D3F-92DB-A506553D66BD}"/>
            </c:ext>
          </c:extLst>
        </c:ser>
        <c:dLbls>
          <c:showLegendKey val="0"/>
          <c:showVal val="1"/>
          <c:showCatName val="0"/>
          <c:showSerName val="0"/>
          <c:showPercent val="0"/>
          <c:showBubbleSize val="0"/>
        </c:dLbls>
        <c:gapWidth val="98"/>
        <c:overlap val="-17"/>
        <c:axId val="336687872"/>
        <c:axId val="336689408"/>
      </c:barChart>
      <c:catAx>
        <c:axId val="336687872"/>
        <c:scaling>
          <c:orientation val="minMax"/>
        </c:scaling>
        <c:delete val="0"/>
        <c:axPos val="b"/>
        <c:numFmt formatCode="General" sourceLinked="0"/>
        <c:majorTickMark val="out"/>
        <c:minorTickMark val="none"/>
        <c:tickLblPos val="high"/>
        <c:txPr>
          <a:bodyPr/>
          <a:lstStyle/>
          <a:p>
            <a:pPr>
              <a:defRPr sz="1300" b="1"/>
            </a:pPr>
            <a:endParaRPr lang="en-US"/>
          </a:p>
        </c:txPr>
        <c:crossAx val="336689408"/>
        <c:crosses val="autoZero"/>
        <c:auto val="1"/>
        <c:lblAlgn val="ctr"/>
        <c:lblOffset val="100"/>
        <c:noMultiLvlLbl val="0"/>
      </c:catAx>
      <c:valAx>
        <c:axId val="336689408"/>
        <c:scaling>
          <c:orientation val="minMax"/>
        </c:scaling>
        <c:delete val="0"/>
        <c:axPos val="l"/>
        <c:title>
          <c:tx>
            <c:rich>
              <a:bodyPr rot="-5400000" vert="horz"/>
              <a:lstStyle/>
              <a:p>
                <a:pPr>
                  <a:defRPr sz="1400"/>
                </a:pPr>
                <a:r>
                  <a:rPr lang="en-US" sz="1400" dirty="0"/>
                  <a:t> </a:t>
                </a:r>
                <a:r>
                  <a:rPr lang="en-US" sz="1400" dirty="0">
                    <a:sym typeface="Symbol"/>
                  </a:rPr>
                  <a:t> LS mean l</a:t>
                </a:r>
                <a:r>
                  <a:rPr lang="en-US" sz="1400" dirty="0"/>
                  <a:t>ipids (%)</a:t>
                </a:r>
              </a:p>
            </c:rich>
          </c:tx>
          <c:layout>
            <c:manualLayout>
              <c:xMode val="edge"/>
              <c:yMode val="edge"/>
              <c:x val="9.072505936197765E-3"/>
              <c:y val="0.18657617657775424"/>
            </c:manualLayout>
          </c:layout>
          <c:overlay val="0"/>
        </c:title>
        <c:numFmt formatCode="General" sourceLinked="1"/>
        <c:majorTickMark val="out"/>
        <c:minorTickMark val="none"/>
        <c:tickLblPos val="nextTo"/>
        <c:txPr>
          <a:bodyPr/>
          <a:lstStyle/>
          <a:p>
            <a:pPr>
              <a:defRPr sz="1400"/>
            </a:pPr>
            <a:endParaRPr lang="en-US"/>
          </a:p>
        </c:txPr>
        <c:crossAx val="33668787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4562499999999995E-2"/>
          <c:y val="0.11613852331915232"/>
          <c:w val="0.91252083333333334"/>
          <c:h val="0.63972523252786251"/>
        </c:manualLayout>
      </c:layout>
      <c:barChart>
        <c:barDir val="col"/>
        <c:grouping val="clustered"/>
        <c:varyColors val="0"/>
        <c:ser>
          <c:idx val="0"/>
          <c:order val="0"/>
          <c:tx>
            <c:strRef>
              <c:f>Sheet1!$B$1</c:f>
              <c:strCache>
                <c:ptCount val="1"/>
                <c:pt idx="0">
                  <c:v>Naltrexone/bupropion SR</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28 weeks</c:v>
                </c:pt>
                <c:pt idx="1">
                  <c:v>56 weeks</c:v>
                </c:pt>
              </c:strCache>
            </c:strRef>
          </c:cat>
          <c:val>
            <c:numRef>
              <c:f>Sheet1!$B$2:$B$3</c:f>
              <c:numCache>
                <c:formatCode>General</c:formatCode>
                <c:ptCount val="2"/>
                <c:pt idx="0">
                  <c:v>-6.5</c:v>
                </c:pt>
                <c:pt idx="1">
                  <c:v>-6.4</c:v>
                </c:pt>
              </c:numCache>
            </c:numRef>
          </c:val>
          <c:extLst>
            <c:ext xmlns:c16="http://schemas.microsoft.com/office/drawing/2014/chart" uri="{C3380CC4-5D6E-409C-BE32-E72D297353CC}">
              <c16:uniqueId val="{00000000-2DF7-4580-B1B5-FA2256C97FAB}"/>
            </c:ext>
          </c:extLst>
        </c:ser>
        <c:ser>
          <c:idx val="1"/>
          <c:order val="1"/>
          <c:tx>
            <c:strRef>
              <c:f>Sheet1!$C$1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28 weeks</c:v>
                </c:pt>
                <c:pt idx="1">
                  <c:v>56 weeks</c:v>
                </c:pt>
              </c:strCache>
            </c:strRef>
          </c:cat>
          <c:val>
            <c:numRef>
              <c:f>Sheet1!$C$2:$C$3</c:f>
              <c:numCache>
                <c:formatCode>General</c:formatCode>
                <c:ptCount val="2"/>
                <c:pt idx="0">
                  <c:v>-1.9</c:v>
                </c:pt>
                <c:pt idx="1">
                  <c:v>-1.2</c:v>
                </c:pt>
              </c:numCache>
            </c:numRef>
          </c:val>
          <c:extLst>
            <c:ext xmlns:c16="http://schemas.microsoft.com/office/drawing/2014/chart" uri="{C3380CC4-5D6E-409C-BE32-E72D297353CC}">
              <c16:uniqueId val="{00000001-2DF7-4580-B1B5-FA2256C97FAB}"/>
            </c:ext>
          </c:extLst>
        </c:ser>
        <c:dLbls>
          <c:dLblPos val="outEnd"/>
          <c:showLegendKey val="0"/>
          <c:showVal val="1"/>
          <c:showCatName val="0"/>
          <c:showSerName val="0"/>
          <c:showPercent val="0"/>
          <c:showBubbleSize val="0"/>
        </c:dLbls>
        <c:gapWidth val="102"/>
        <c:overlap val="-25"/>
        <c:axId val="165145984"/>
        <c:axId val="165151872"/>
      </c:barChart>
      <c:catAx>
        <c:axId val="165145984"/>
        <c:scaling>
          <c:orientation val="minMax"/>
        </c:scaling>
        <c:delete val="0"/>
        <c:axPos val="b"/>
        <c:numFmt formatCode="General" sourceLinked="0"/>
        <c:majorTickMark val="out"/>
        <c:minorTickMark val="none"/>
        <c:tickLblPos val="high"/>
        <c:txPr>
          <a:bodyPr/>
          <a:lstStyle/>
          <a:p>
            <a:pPr>
              <a:defRPr b="1"/>
            </a:pPr>
            <a:endParaRPr lang="en-US"/>
          </a:p>
        </c:txPr>
        <c:crossAx val="165151872"/>
        <c:crosses val="autoZero"/>
        <c:auto val="1"/>
        <c:lblAlgn val="ctr"/>
        <c:lblOffset val="100"/>
        <c:noMultiLvlLbl val="0"/>
      </c:catAx>
      <c:valAx>
        <c:axId val="165151872"/>
        <c:scaling>
          <c:orientation val="minMax"/>
        </c:scaling>
        <c:delete val="0"/>
        <c:axPos val="l"/>
        <c:numFmt formatCode="General" sourceLinked="1"/>
        <c:majorTickMark val="out"/>
        <c:minorTickMark val="none"/>
        <c:tickLblPos val="nextTo"/>
        <c:crossAx val="165145984"/>
        <c:crosses val="autoZero"/>
        <c:crossBetween val="between"/>
      </c:valAx>
    </c:plotArea>
    <c:legend>
      <c:legendPos val="b"/>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3204402495274755E-2"/>
          <c:y val="0.13044593036661287"/>
          <c:w val="0.87765320731242091"/>
          <c:h val="0.79490923968351179"/>
        </c:manualLayout>
      </c:layout>
      <c:barChart>
        <c:barDir val="col"/>
        <c:grouping val="clustered"/>
        <c:varyColors val="0"/>
        <c:ser>
          <c:idx val="0"/>
          <c:order val="0"/>
          <c:tx>
            <c:strRef>
              <c:f>Sheet1!$B$1</c:f>
              <c:strCache>
                <c:ptCount val="1"/>
                <c:pt idx="0">
                  <c:v>Placebo</c:v>
                </c:pt>
              </c:strCache>
            </c:strRef>
          </c:tx>
          <c:spPr>
            <a:solidFill>
              <a:schemeClr val="accent2"/>
            </a:solidFill>
          </c:spPr>
          <c:invertIfNegative val="0"/>
          <c:dPt>
            <c:idx val="1"/>
            <c:invertIfNegative val="0"/>
            <c:bubble3D val="0"/>
            <c:extLst>
              <c:ext xmlns:c16="http://schemas.microsoft.com/office/drawing/2014/chart" uri="{C3380CC4-5D6E-409C-BE32-E72D297353CC}">
                <c16:uniqueId val="{00000000-EC69-40DD-84FA-9401676C57E9}"/>
              </c:ext>
            </c:extLst>
          </c:dPt>
          <c:dPt>
            <c:idx val="2"/>
            <c:invertIfNegative val="0"/>
            <c:bubble3D val="0"/>
            <c:extLst>
              <c:ext xmlns:c16="http://schemas.microsoft.com/office/drawing/2014/chart" uri="{C3380CC4-5D6E-409C-BE32-E72D297353CC}">
                <c16:uniqueId val="{00000001-EC69-40DD-84FA-9401676C57E9}"/>
              </c:ext>
            </c:extLst>
          </c:dPt>
          <c:dLbls>
            <c:dLbl>
              <c:idx val="0"/>
              <c:layout>
                <c:manualLayout>
                  <c:x val="2.3873836361958188E-2"/>
                  <c:y val="1.27776926304238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69-40DD-84FA-9401676C57E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69-40DD-84FA-9401676C57E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69-40DD-84FA-9401676C57E9}"/>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errBars>
            <c:errBarType val="minus"/>
            <c:errValType val="cust"/>
            <c:noEndCap val="0"/>
            <c:plus>
              <c:numRef>
                <c:f>Sheet1!$B$13</c:f>
                <c:numCache>
                  <c:formatCode>General</c:formatCode>
                  <c:ptCount val="1"/>
                  <c:pt idx="0">
                    <c:v>6.7</c:v>
                  </c:pt>
                </c:numCache>
              </c:numRef>
            </c:plus>
            <c:minus>
              <c:numRef>
                <c:f>Sheet1!$B$13</c:f>
                <c:numCache>
                  <c:formatCode>General</c:formatCode>
                  <c:ptCount val="1"/>
                  <c:pt idx="0">
                    <c:v>6.7</c:v>
                  </c:pt>
                </c:numCache>
              </c:numRef>
            </c:minus>
          </c:errBars>
          <c:cat>
            <c:numRef>
              <c:f>Sheet1!$A$2</c:f>
              <c:numCache>
                <c:formatCode>General</c:formatCode>
                <c:ptCount val="1"/>
              </c:numCache>
            </c:numRef>
          </c:cat>
          <c:val>
            <c:numRef>
              <c:f>Sheet1!$B$2</c:f>
              <c:numCache>
                <c:formatCode>General</c:formatCode>
                <c:ptCount val="1"/>
                <c:pt idx="0">
                  <c:v>-8</c:v>
                </c:pt>
              </c:numCache>
            </c:numRef>
          </c:val>
          <c:extLst>
            <c:ext xmlns:c16="http://schemas.microsoft.com/office/drawing/2014/chart" uri="{C3380CC4-5D6E-409C-BE32-E72D297353CC}">
              <c16:uniqueId val="{00000003-EC69-40DD-84FA-9401676C57E9}"/>
            </c:ext>
          </c:extLst>
        </c:ser>
        <c:ser>
          <c:idx val="1"/>
          <c:order val="1"/>
          <c:tx>
            <c:strRef>
              <c:f>Sheet1!$C$1</c:f>
              <c:strCache>
                <c:ptCount val="1"/>
                <c:pt idx="0">
                  <c:v>Liraglutide</c:v>
                </c:pt>
              </c:strCache>
            </c:strRef>
          </c:tx>
          <c:spPr>
            <a:solidFill>
              <a:schemeClr val="bg1">
                <a:lumMod val="60000"/>
                <a:lumOff val="40000"/>
              </a:schemeClr>
            </a:solidFill>
          </c:spPr>
          <c:invertIfNegative val="0"/>
          <c:dLbls>
            <c:dLbl>
              <c:idx val="0"/>
              <c:layout>
                <c:manualLayout>
                  <c:x val="3.8198138179133104E-2"/>
                  <c:y val="8.51846175361590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69-40DD-84FA-9401676C57E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minus"/>
            <c:errValType val="cust"/>
            <c:noEndCap val="0"/>
            <c:plus>
              <c:numRef>
                <c:f>Sheet1!$C$13</c:f>
                <c:numCache>
                  <c:formatCode>General</c:formatCode>
                  <c:ptCount val="1"/>
                  <c:pt idx="0">
                    <c:v>5.7</c:v>
                  </c:pt>
                </c:numCache>
              </c:numRef>
            </c:plus>
            <c:minus>
              <c:numRef>
                <c:f>Sheet1!$C$13</c:f>
                <c:numCache>
                  <c:formatCode>General</c:formatCode>
                  <c:ptCount val="1"/>
                  <c:pt idx="0">
                    <c:v>5.7</c:v>
                  </c:pt>
                </c:numCache>
              </c:numRef>
            </c:minus>
          </c:errBars>
          <c:cat>
            <c:numRef>
              <c:f>Sheet1!$A$2</c:f>
              <c:numCache>
                <c:formatCode>General</c:formatCode>
                <c:ptCount val="1"/>
              </c:numCache>
            </c:numRef>
          </c:cat>
          <c:val>
            <c:numRef>
              <c:f>Sheet1!$C$2</c:f>
              <c:numCache>
                <c:formatCode>General</c:formatCode>
                <c:ptCount val="1"/>
                <c:pt idx="0">
                  <c:v>-2.6</c:v>
                </c:pt>
              </c:numCache>
            </c:numRef>
          </c:val>
          <c:extLst>
            <c:ext xmlns:c16="http://schemas.microsoft.com/office/drawing/2014/chart" uri="{C3380CC4-5D6E-409C-BE32-E72D297353CC}">
              <c16:uniqueId val="{00000005-EC69-40DD-84FA-9401676C57E9}"/>
            </c:ext>
          </c:extLst>
        </c:ser>
        <c:dLbls>
          <c:dLblPos val="outEnd"/>
          <c:showLegendKey val="0"/>
          <c:showVal val="1"/>
          <c:showCatName val="0"/>
          <c:showSerName val="0"/>
          <c:showPercent val="0"/>
          <c:showBubbleSize val="0"/>
        </c:dLbls>
        <c:gapWidth val="124"/>
        <c:overlap val="-23"/>
        <c:axId val="165757696"/>
        <c:axId val="165759232"/>
      </c:barChart>
      <c:catAx>
        <c:axId val="165757696"/>
        <c:scaling>
          <c:orientation val="minMax"/>
        </c:scaling>
        <c:delete val="0"/>
        <c:axPos val="b"/>
        <c:numFmt formatCode="General" sourceLinked="1"/>
        <c:majorTickMark val="none"/>
        <c:minorTickMark val="none"/>
        <c:tickLblPos val="none"/>
        <c:crossAx val="165759232"/>
        <c:crosses val="autoZero"/>
        <c:auto val="1"/>
        <c:lblAlgn val="ctr"/>
        <c:lblOffset val="100"/>
        <c:noMultiLvlLbl val="0"/>
      </c:catAx>
      <c:valAx>
        <c:axId val="165759232"/>
        <c:scaling>
          <c:orientation val="minMax"/>
        </c:scaling>
        <c:delete val="0"/>
        <c:axPos val="l"/>
        <c:numFmt formatCode="General" sourceLinked="1"/>
        <c:majorTickMark val="out"/>
        <c:minorTickMark val="none"/>
        <c:tickLblPos val="nextTo"/>
        <c:crossAx val="165757696"/>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LAGB</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30 days</c:v>
                </c:pt>
                <c:pt idx="1">
                  <c:v>6 months</c:v>
                </c:pt>
                <c:pt idx="2">
                  <c:v>1 year</c:v>
                </c:pt>
              </c:strCache>
            </c:strRef>
          </c:cat>
          <c:val>
            <c:numRef>
              <c:f>Sheet1!$B$2:$B$4</c:f>
              <c:numCache>
                <c:formatCode>General</c:formatCode>
                <c:ptCount val="3"/>
                <c:pt idx="0">
                  <c:v>-2.4500000000000002</c:v>
                </c:pt>
                <c:pt idx="1">
                  <c:v>-5.0199999999999996</c:v>
                </c:pt>
                <c:pt idx="2">
                  <c:v>-7.05</c:v>
                </c:pt>
              </c:numCache>
            </c:numRef>
          </c:val>
          <c:extLst>
            <c:ext xmlns:c16="http://schemas.microsoft.com/office/drawing/2014/chart" uri="{C3380CC4-5D6E-409C-BE32-E72D297353CC}">
              <c16:uniqueId val="{00000000-5A0C-41AC-BC69-00FF348BFBE9}"/>
            </c:ext>
          </c:extLst>
        </c:ser>
        <c:ser>
          <c:idx val="1"/>
          <c:order val="1"/>
          <c:tx>
            <c:strRef>
              <c:f>Sheet1!$C$1</c:f>
              <c:strCache>
                <c:ptCount val="1"/>
                <c:pt idx="0">
                  <c:v>LSG</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30 days</c:v>
                </c:pt>
                <c:pt idx="1">
                  <c:v>6 months</c:v>
                </c:pt>
                <c:pt idx="2">
                  <c:v>1 year</c:v>
                </c:pt>
              </c:strCache>
            </c:strRef>
          </c:cat>
          <c:val>
            <c:numRef>
              <c:f>Sheet1!$C$2:$C$4</c:f>
              <c:numCache>
                <c:formatCode>General</c:formatCode>
                <c:ptCount val="3"/>
                <c:pt idx="0">
                  <c:v>-3.36</c:v>
                </c:pt>
                <c:pt idx="1">
                  <c:v>-8.75</c:v>
                </c:pt>
                <c:pt idx="2">
                  <c:v>-11.87</c:v>
                </c:pt>
              </c:numCache>
            </c:numRef>
          </c:val>
          <c:extLst>
            <c:ext xmlns:c16="http://schemas.microsoft.com/office/drawing/2014/chart" uri="{C3380CC4-5D6E-409C-BE32-E72D297353CC}">
              <c16:uniqueId val="{00000001-5A0C-41AC-BC69-00FF348BFBE9}"/>
            </c:ext>
          </c:extLst>
        </c:ser>
        <c:ser>
          <c:idx val="2"/>
          <c:order val="2"/>
          <c:tx>
            <c:strRef>
              <c:f>Sheet1!$D$1</c:f>
              <c:strCache>
                <c:ptCount val="1"/>
                <c:pt idx="0">
                  <c:v>RYGB</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30 days</c:v>
                </c:pt>
                <c:pt idx="1">
                  <c:v>6 months</c:v>
                </c:pt>
                <c:pt idx="2">
                  <c:v>1 year</c:v>
                </c:pt>
              </c:strCache>
            </c:strRef>
          </c:cat>
          <c:val>
            <c:numRef>
              <c:f>Sheet1!$D$2:$D$4</c:f>
              <c:numCache>
                <c:formatCode>General</c:formatCode>
                <c:ptCount val="3"/>
                <c:pt idx="0">
                  <c:v>-3.76</c:v>
                </c:pt>
                <c:pt idx="1">
                  <c:v>-10.82</c:v>
                </c:pt>
                <c:pt idx="2">
                  <c:v>-15.34</c:v>
                </c:pt>
              </c:numCache>
            </c:numRef>
          </c:val>
          <c:extLst>
            <c:ext xmlns:c16="http://schemas.microsoft.com/office/drawing/2014/chart" uri="{C3380CC4-5D6E-409C-BE32-E72D297353CC}">
              <c16:uniqueId val="{00000002-5A0C-41AC-BC69-00FF348BFBE9}"/>
            </c:ext>
          </c:extLst>
        </c:ser>
        <c:dLbls>
          <c:dLblPos val="outEnd"/>
          <c:showLegendKey val="0"/>
          <c:showVal val="1"/>
          <c:showCatName val="0"/>
          <c:showSerName val="0"/>
          <c:showPercent val="0"/>
          <c:showBubbleSize val="0"/>
        </c:dLbls>
        <c:gapWidth val="122"/>
        <c:overlap val="-22"/>
        <c:axId val="123791616"/>
        <c:axId val="123811328"/>
      </c:barChart>
      <c:catAx>
        <c:axId val="123791616"/>
        <c:scaling>
          <c:orientation val="minMax"/>
        </c:scaling>
        <c:delete val="0"/>
        <c:axPos val="b"/>
        <c:numFmt formatCode="General" sourceLinked="0"/>
        <c:majorTickMark val="out"/>
        <c:minorTickMark val="none"/>
        <c:tickLblPos val="high"/>
        <c:txPr>
          <a:bodyPr/>
          <a:lstStyle/>
          <a:p>
            <a:pPr>
              <a:defRPr b="1"/>
            </a:pPr>
            <a:endParaRPr lang="en-US"/>
          </a:p>
        </c:txPr>
        <c:crossAx val="123811328"/>
        <c:crosses val="autoZero"/>
        <c:auto val="1"/>
        <c:lblAlgn val="ctr"/>
        <c:lblOffset val="100"/>
        <c:noMultiLvlLbl val="0"/>
      </c:catAx>
      <c:valAx>
        <c:axId val="123811328"/>
        <c:scaling>
          <c:orientation val="minMax"/>
        </c:scaling>
        <c:delete val="0"/>
        <c:axPos val="l"/>
        <c:numFmt formatCode="General" sourceLinked="1"/>
        <c:majorTickMark val="out"/>
        <c:minorTickMark val="none"/>
        <c:tickLblPos val="nextTo"/>
        <c:crossAx val="123791616"/>
        <c:crosses val="autoZero"/>
        <c:crossBetween val="between"/>
      </c:valAx>
    </c:plotArea>
    <c:legend>
      <c:legendPos val="b"/>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2239369188330229"/>
          <c:y val="0.15624710960735227"/>
          <c:w val="0.86084318851573904"/>
          <c:h val="0.72516307538082969"/>
        </c:manualLayout>
      </c:layout>
      <c:barChart>
        <c:barDir val="col"/>
        <c:grouping val="clustered"/>
        <c:varyColors val="0"/>
        <c:ser>
          <c:idx val="0"/>
          <c:order val="0"/>
          <c:tx>
            <c:strRef>
              <c:f>Sheet1!$B$1</c:f>
              <c:strCache>
                <c:ptCount val="1"/>
                <c:pt idx="0">
                  <c:v>LAGB</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Diabetes</c:v>
                </c:pt>
                <c:pt idx="1">
                  <c:v>Hypertension</c:v>
                </c:pt>
                <c:pt idx="2">
                  <c:v>Hyperlipidemia</c:v>
                </c:pt>
                <c:pt idx="3">
                  <c:v>Sleep apnea</c:v>
                </c:pt>
                <c:pt idx="4">
                  <c:v>GERD</c:v>
                </c:pt>
              </c:strCache>
            </c:strRef>
          </c:cat>
          <c:val>
            <c:numRef>
              <c:f>Sheet1!$B$2:$B$6</c:f>
              <c:numCache>
                <c:formatCode>General</c:formatCode>
                <c:ptCount val="5"/>
                <c:pt idx="0">
                  <c:v>44</c:v>
                </c:pt>
                <c:pt idx="1">
                  <c:v>44</c:v>
                </c:pt>
                <c:pt idx="2">
                  <c:v>33</c:v>
                </c:pt>
                <c:pt idx="3">
                  <c:v>38</c:v>
                </c:pt>
                <c:pt idx="4">
                  <c:v>64</c:v>
                </c:pt>
              </c:numCache>
            </c:numRef>
          </c:val>
          <c:extLst>
            <c:ext xmlns:c16="http://schemas.microsoft.com/office/drawing/2014/chart" uri="{C3380CC4-5D6E-409C-BE32-E72D297353CC}">
              <c16:uniqueId val="{00000000-6CD9-4605-A63F-70B148669D76}"/>
            </c:ext>
          </c:extLst>
        </c:ser>
        <c:ser>
          <c:idx val="1"/>
          <c:order val="1"/>
          <c:tx>
            <c:strRef>
              <c:f>Sheet1!$C$1</c:f>
              <c:strCache>
                <c:ptCount val="1"/>
                <c:pt idx="0">
                  <c:v>LSG*</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Diabetes</c:v>
                </c:pt>
                <c:pt idx="1">
                  <c:v>Hypertension</c:v>
                </c:pt>
                <c:pt idx="2">
                  <c:v>Hyperlipidemia</c:v>
                </c:pt>
                <c:pt idx="3">
                  <c:v>Sleep apnea</c:v>
                </c:pt>
                <c:pt idx="4">
                  <c:v>GERD</c:v>
                </c:pt>
              </c:strCache>
            </c:strRef>
          </c:cat>
          <c:val>
            <c:numRef>
              <c:f>Sheet1!$C$2:$C$6</c:f>
              <c:numCache>
                <c:formatCode>General</c:formatCode>
                <c:ptCount val="5"/>
                <c:pt idx="0">
                  <c:v>55</c:v>
                </c:pt>
                <c:pt idx="1">
                  <c:v>68</c:v>
                </c:pt>
                <c:pt idx="2">
                  <c:v>35</c:v>
                </c:pt>
                <c:pt idx="3">
                  <c:v>62</c:v>
                </c:pt>
                <c:pt idx="4">
                  <c:v>50</c:v>
                </c:pt>
              </c:numCache>
            </c:numRef>
          </c:val>
          <c:extLst>
            <c:ext xmlns:c16="http://schemas.microsoft.com/office/drawing/2014/chart" uri="{C3380CC4-5D6E-409C-BE32-E72D297353CC}">
              <c16:uniqueId val="{00000001-6CD9-4605-A63F-70B148669D76}"/>
            </c:ext>
          </c:extLst>
        </c:ser>
        <c:ser>
          <c:idx val="2"/>
          <c:order val="2"/>
          <c:tx>
            <c:strRef>
              <c:f>Sheet1!$D$1</c:f>
              <c:strCache>
                <c:ptCount val="1"/>
                <c:pt idx="0">
                  <c:v>LRYGB</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Diabetes</c:v>
                </c:pt>
                <c:pt idx="1">
                  <c:v>Hypertension</c:v>
                </c:pt>
                <c:pt idx="2">
                  <c:v>Hyperlipidemia</c:v>
                </c:pt>
                <c:pt idx="3">
                  <c:v>Sleep apnea</c:v>
                </c:pt>
                <c:pt idx="4">
                  <c:v>GERD</c:v>
                </c:pt>
              </c:strCache>
            </c:strRef>
          </c:cat>
          <c:val>
            <c:numRef>
              <c:f>Sheet1!$D$2:$D$6</c:f>
              <c:numCache>
                <c:formatCode>General</c:formatCode>
                <c:ptCount val="5"/>
                <c:pt idx="0">
                  <c:v>83</c:v>
                </c:pt>
                <c:pt idx="1">
                  <c:v>79</c:v>
                </c:pt>
                <c:pt idx="2">
                  <c:v>66</c:v>
                </c:pt>
                <c:pt idx="3">
                  <c:v>66</c:v>
                </c:pt>
                <c:pt idx="4">
                  <c:v>70</c:v>
                </c:pt>
              </c:numCache>
            </c:numRef>
          </c:val>
          <c:extLst>
            <c:ext xmlns:c16="http://schemas.microsoft.com/office/drawing/2014/chart" uri="{C3380CC4-5D6E-409C-BE32-E72D297353CC}">
              <c16:uniqueId val="{00000002-6CD9-4605-A63F-70B148669D76}"/>
            </c:ext>
          </c:extLst>
        </c:ser>
        <c:dLbls>
          <c:dLblPos val="outEnd"/>
          <c:showLegendKey val="0"/>
          <c:showVal val="1"/>
          <c:showCatName val="0"/>
          <c:showSerName val="0"/>
          <c:showPercent val="0"/>
          <c:showBubbleSize val="0"/>
        </c:dLbls>
        <c:gapWidth val="79"/>
        <c:overlap val="-30"/>
        <c:axId val="359673856"/>
        <c:axId val="359675392"/>
      </c:barChart>
      <c:catAx>
        <c:axId val="359673856"/>
        <c:scaling>
          <c:orientation val="minMax"/>
        </c:scaling>
        <c:delete val="0"/>
        <c:axPos val="b"/>
        <c:numFmt formatCode="General" sourceLinked="0"/>
        <c:majorTickMark val="out"/>
        <c:minorTickMark val="none"/>
        <c:tickLblPos val="nextTo"/>
        <c:crossAx val="359675392"/>
        <c:crosses val="autoZero"/>
        <c:auto val="1"/>
        <c:lblAlgn val="ctr"/>
        <c:lblOffset val="100"/>
        <c:noMultiLvlLbl val="0"/>
      </c:catAx>
      <c:valAx>
        <c:axId val="359675392"/>
        <c:scaling>
          <c:orientation val="minMax"/>
        </c:scaling>
        <c:delete val="0"/>
        <c:axPos val="l"/>
        <c:numFmt formatCode="General" sourceLinked="1"/>
        <c:majorTickMark val="out"/>
        <c:minorTickMark val="none"/>
        <c:tickLblPos val="nextTo"/>
        <c:crossAx val="359673856"/>
        <c:crosses val="autoZero"/>
        <c:crossBetween val="between"/>
      </c:valAx>
    </c:plotArea>
    <c:legend>
      <c:legendPos val="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Diabetes</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Blue Mountain Eye Study (N=3654, 99% White)</c:v>
                </c:pt>
                <c:pt idx="1">
                  <c:v>Australian Diabetes, Obesity and Lifestyle Study (N=2773, ~95% White)</c:v>
                </c:pt>
                <c:pt idx="2">
                  <c:v>Multi-ethnic Study of Atherosclerosis (N=6237; 40% White, 27% Black, 22% Hispanic, 12% Chinese)</c:v>
                </c:pt>
              </c:strCache>
            </c:strRef>
          </c:cat>
          <c:val>
            <c:numRef>
              <c:f>Sheet1!$B$2:$B$4</c:f>
              <c:numCache>
                <c:formatCode>General</c:formatCode>
                <c:ptCount val="3"/>
                <c:pt idx="0">
                  <c:v>8</c:v>
                </c:pt>
                <c:pt idx="1">
                  <c:v>33.6</c:v>
                </c:pt>
                <c:pt idx="2">
                  <c:v>12.8</c:v>
                </c:pt>
              </c:numCache>
            </c:numRef>
          </c:val>
          <c:extLst>
            <c:ext xmlns:c16="http://schemas.microsoft.com/office/drawing/2014/chart" uri="{C3380CC4-5D6E-409C-BE32-E72D297353CC}">
              <c16:uniqueId val="{00000000-0640-4436-AC86-89C27F815B07}"/>
            </c:ext>
          </c:extLst>
        </c:ser>
        <c:ser>
          <c:idx val="1"/>
          <c:order val="1"/>
          <c:tx>
            <c:strRef>
              <c:f>Sheet1!$C$1</c:f>
              <c:strCache>
                <c:ptCount val="1"/>
                <c:pt idx="0">
                  <c:v>Hypertension</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Blue Mountain Eye Study (N=3654, 99% White)</c:v>
                </c:pt>
                <c:pt idx="1">
                  <c:v>Australian Diabetes, Obesity and Lifestyle Study (N=2773, ~95% White)</c:v>
                </c:pt>
                <c:pt idx="2">
                  <c:v>Multi-ethnic Study of Atherosclerosis (N=6237; 40% White, 27% Black, 22% Hispanic, 12% Chinese)</c:v>
                </c:pt>
              </c:strCache>
            </c:strRef>
          </c:cat>
          <c:val>
            <c:numRef>
              <c:f>Sheet1!$C$2:$C$4</c:f>
              <c:numCache>
                <c:formatCode>General</c:formatCode>
                <c:ptCount val="3"/>
                <c:pt idx="0">
                  <c:v>71.3</c:v>
                </c:pt>
                <c:pt idx="1">
                  <c:v>52.2</c:v>
                </c:pt>
                <c:pt idx="2">
                  <c:v>48.9</c:v>
                </c:pt>
              </c:numCache>
            </c:numRef>
          </c:val>
          <c:extLst>
            <c:ext xmlns:c16="http://schemas.microsoft.com/office/drawing/2014/chart" uri="{C3380CC4-5D6E-409C-BE32-E72D297353CC}">
              <c16:uniqueId val="{00000001-0640-4436-AC86-89C27F815B07}"/>
            </c:ext>
          </c:extLst>
        </c:ser>
        <c:ser>
          <c:idx val="2"/>
          <c:order val="2"/>
          <c:tx>
            <c:strRef>
              <c:f>Sheet1!$D$1</c:f>
              <c:strCache>
                <c:ptCount val="1"/>
                <c:pt idx="0">
                  <c:v>Retinopathy</c:v>
                </c:pt>
              </c:strCache>
            </c:strRef>
          </c:tx>
          <c:spPr>
            <a:solidFill>
              <a:schemeClr val="accent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Blue Mountain Eye Study (N=3654, 99% White)</c:v>
                </c:pt>
                <c:pt idx="1">
                  <c:v>Australian Diabetes, Obesity and Lifestyle Study (N=2773, ~95% White)</c:v>
                </c:pt>
                <c:pt idx="2">
                  <c:v>Multi-ethnic Study of Atherosclerosis (N=6237; 40% White, 27% Black, 22% Hispanic, 12% Chinese)</c:v>
                </c:pt>
              </c:strCache>
            </c:strRef>
          </c:cat>
          <c:val>
            <c:numRef>
              <c:f>Sheet1!$D$2:$D$4</c:f>
              <c:numCache>
                <c:formatCode>General</c:formatCode>
                <c:ptCount val="3"/>
                <c:pt idx="0">
                  <c:v>11.5</c:v>
                </c:pt>
                <c:pt idx="1">
                  <c:v>9.3000000000000007</c:v>
                </c:pt>
                <c:pt idx="2">
                  <c:v>15.8</c:v>
                </c:pt>
              </c:numCache>
            </c:numRef>
          </c:val>
          <c:extLst>
            <c:ext xmlns:c16="http://schemas.microsoft.com/office/drawing/2014/chart" uri="{C3380CC4-5D6E-409C-BE32-E72D297353CC}">
              <c16:uniqueId val="{00000002-0640-4436-AC86-89C27F815B07}"/>
            </c:ext>
          </c:extLst>
        </c:ser>
        <c:dLbls>
          <c:dLblPos val="outEnd"/>
          <c:showLegendKey val="0"/>
          <c:showVal val="1"/>
          <c:showCatName val="0"/>
          <c:showSerName val="0"/>
          <c:showPercent val="0"/>
          <c:showBubbleSize val="0"/>
        </c:dLbls>
        <c:gapWidth val="150"/>
        <c:overlap val="-13"/>
        <c:axId val="207901440"/>
        <c:axId val="211901056"/>
      </c:barChart>
      <c:catAx>
        <c:axId val="207901440"/>
        <c:scaling>
          <c:orientation val="minMax"/>
        </c:scaling>
        <c:delete val="0"/>
        <c:axPos val="b"/>
        <c:numFmt formatCode="General" sourceLinked="0"/>
        <c:majorTickMark val="none"/>
        <c:minorTickMark val="none"/>
        <c:tickLblPos val="none"/>
        <c:crossAx val="211901056"/>
        <c:crosses val="autoZero"/>
        <c:auto val="1"/>
        <c:lblAlgn val="ctr"/>
        <c:lblOffset val="100"/>
        <c:noMultiLvlLbl val="0"/>
      </c:catAx>
      <c:valAx>
        <c:axId val="211901056"/>
        <c:scaling>
          <c:orientation val="minMax"/>
        </c:scaling>
        <c:delete val="0"/>
        <c:axPos val="l"/>
        <c:numFmt formatCode="General" sourceLinked="1"/>
        <c:majorTickMark val="out"/>
        <c:minorTickMark val="none"/>
        <c:tickLblPos val="nextTo"/>
        <c:crossAx val="207901440"/>
        <c:crosses val="autoZero"/>
        <c:crossBetween val="between"/>
      </c:valAx>
    </c:plotArea>
    <c:legend>
      <c:legendPos val="t"/>
      <c:overlay val="0"/>
    </c:legend>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2293061023622047"/>
          <c:y val="6.2671998031496062E-2"/>
          <c:w val="0.49762303149606302"/>
          <c:h val="0.83584867125984252"/>
        </c:manualLayout>
      </c:layout>
      <c:barChart>
        <c:barDir val="col"/>
        <c:grouping val="stacked"/>
        <c:varyColors val="0"/>
        <c:ser>
          <c:idx val="0"/>
          <c:order val="0"/>
          <c:tx>
            <c:strRef>
              <c:f>Sheet1!$B$1</c:f>
              <c:strCache>
                <c:ptCount val="1"/>
                <c:pt idx="0">
                  <c:v>Mild/moderate NPDR* (ETDRS 35-43)</c:v>
                </c:pt>
              </c:strCache>
            </c:strRef>
          </c:tx>
          <c:invertIfNegative val="0"/>
          <c:dLbls>
            <c:dLbl>
              <c:idx val="0"/>
              <c:layout>
                <c:manualLayout>
                  <c:x val="-4.1666666666666666E-3"/>
                  <c:y val="-3.72342519685039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0C-4AEC-9FB8-288D74977581}"/>
                </c:ext>
              </c:extLst>
            </c:dLbl>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Nondiabetic</c:v>
                </c:pt>
                <c:pt idx="1">
                  <c:v>Diabetic</c:v>
                </c:pt>
              </c:strCache>
            </c:strRef>
          </c:cat>
          <c:val>
            <c:numRef>
              <c:f>Sheet1!$B$2:$B$3</c:f>
              <c:numCache>
                <c:formatCode>General</c:formatCode>
                <c:ptCount val="2"/>
                <c:pt idx="0">
                  <c:v>1</c:v>
                </c:pt>
                <c:pt idx="1">
                  <c:v>1.8</c:v>
                </c:pt>
              </c:numCache>
            </c:numRef>
          </c:val>
          <c:extLst>
            <c:ext xmlns:c16="http://schemas.microsoft.com/office/drawing/2014/chart" uri="{C3380CC4-5D6E-409C-BE32-E72D297353CC}">
              <c16:uniqueId val="{00000001-7F0C-4AEC-9FB8-288D74977581}"/>
            </c:ext>
          </c:extLst>
        </c:ser>
        <c:ser>
          <c:idx val="1"/>
          <c:order val="1"/>
          <c:tx>
            <c:strRef>
              <c:f>Sheet1!$C$1</c:f>
              <c:strCache>
                <c:ptCount val="1"/>
                <c:pt idx="0">
                  <c:v>Microaneurysms only (ETDRS 20)</c:v>
                </c:pt>
              </c:strCache>
            </c:strRef>
          </c:tx>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Nondiabetic</c:v>
                </c:pt>
                <c:pt idx="1">
                  <c:v>Diabetic</c:v>
                </c:pt>
              </c:strCache>
            </c:strRef>
          </c:cat>
          <c:val>
            <c:numRef>
              <c:f>Sheet1!$C$2:$C$3</c:f>
              <c:numCache>
                <c:formatCode>General</c:formatCode>
                <c:ptCount val="2"/>
                <c:pt idx="0">
                  <c:v>6.9</c:v>
                </c:pt>
                <c:pt idx="1">
                  <c:v>10.8</c:v>
                </c:pt>
              </c:numCache>
            </c:numRef>
          </c:val>
          <c:extLst>
            <c:ext xmlns:c16="http://schemas.microsoft.com/office/drawing/2014/chart" uri="{C3380CC4-5D6E-409C-BE32-E72D297353CC}">
              <c16:uniqueId val="{00000002-7F0C-4AEC-9FB8-288D74977581}"/>
            </c:ext>
          </c:extLst>
        </c:ser>
        <c:ser>
          <c:idx val="2"/>
          <c:order val="2"/>
          <c:tx>
            <c:strRef>
              <c:f>Sheet1!$D$1</c:f>
              <c:strCache>
                <c:ptCount val="1"/>
                <c:pt idx="0">
                  <c:v>Hemorrages (ETDRS 15)</c:v>
                </c:pt>
              </c:strCache>
            </c:strRef>
          </c:tx>
          <c:invertIfNegative val="0"/>
          <c:dLbls>
            <c:spPr>
              <a:noFill/>
              <a:ln>
                <a:noFill/>
              </a:ln>
              <a:effectLst/>
            </c:spPr>
            <c:txPr>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Nondiabetic</c:v>
                </c:pt>
                <c:pt idx="1">
                  <c:v>Diabetic</c:v>
                </c:pt>
              </c:strCache>
            </c:strRef>
          </c:cat>
          <c:val>
            <c:numRef>
              <c:f>Sheet1!$D$2:$D$3</c:f>
              <c:numCache>
                <c:formatCode>General</c:formatCode>
                <c:ptCount val="2"/>
                <c:pt idx="0">
                  <c:v>1.7</c:v>
                </c:pt>
                <c:pt idx="1">
                  <c:v>2.5</c:v>
                </c:pt>
              </c:numCache>
            </c:numRef>
          </c:val>
          <c:extLst>
            <c:ext xmlns:c16="http://schemas.microsoft.com/office/drawing/2014/chart" uri="{C3380CC4-5D6E-409C-BE32-E72D297353CC}">
              <c16:uniqueId val="{00000003-7F0C-4AEC-9FB8-288D74977581}"/>
            </c:ext>
          </c:extLst>
        </c:ser>
        <c:ser>
          <c:idx val="3"/>
          <c:order val="3"/>
          <c:tx>
            <c:strRef>
              <c:f>Sheet1!$E$1</c:f>
              <c:strCache>
                <c:ptCount val="1"/>
                <c:pt idx="0">
                  <c:v>Exudates or IRMA (ETDRS 14)</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Nondiabetic</c:v>
                </c:pt>
                <c:pt idx="1">
                  <c:v>Diabetic</c:v>
                </c:pt>
              </c:strCache>
            </c:strRef>
          </c:cat>
          <c:val>
            <c:numRef>
              <c:f>Sheet1!$E$2:$E$3</c:f>
              <c:numCache>
                <c:formatCode>General</c:formatCode>
                <c:ptCount val="2"/>
                <c:pt idx="0">
                  <c:v>0.3</c:v>
                </c:pt>
                <c:pt idx="1">
                  <c:v>0.4</c:v>
                </c:pt>
              </c:numCache>
            </c:numRef>
          </c:val>
          <c:extLst>
            <c:ext xmlns:c16="http://schemas.microsoft.com/office/drawing/2014/chart" uri="{C3380CC4-5D6E-409C-BE32-E72D297353CC}">
              <c16:uniqueId val="{00000004-7F0C-4AEC-9FB8-288D74977581}"/>
            </c:ext>
          </c:extLst>
        </c:ser>
        <c:dLbls>
          <c:showLegendKey val="0"/>
          <c:showVal val="0"/>
          <c:showCatName val="0"/>
          <c:showSerName val="0"/>
          <c:showPercent val="0"/>
          <c:showBubbleSize val="0"/>
        </c:dLbls>
        <c:gapWidth val="150"/>
        <c:overlap val="100"/>
        <c:axId val="364093440"/>
        <c:axId val="373535104"/>
      </c:barChart>
      <c:catAx>
        <c:axId val="364093440"/>
        <c:scaling>
          <c:orientation val="minMax"/>
        </c:scaling>
        <c:delete val="0"/>
        <c:axPos val="b"/>
        <c:numFmt formatCode="General" sourceLinked="1"/>
        <c:majorTickMark val="out"/>
        <c:minorTickMark val="none"/>
        <c:tickLblPos val="nextTo"/>
        <c:txPr>
          <a:bodyPr/>
          <a:lstStyle/>
          <a:p>
            <a:pPr>
              <a:defRPr b="1"/>
            </a:pPr>
            <a:endParaRPr lang="en-US"/>
          </a:p>
        </c:txPr>
        <c:crossAx val="373535104"/>
        <c:crosses val="autoZero"/>
        <c:auto val="1"/>
        <c:lblAlgn val="ctr"/>
        <c:lblOffset val="100"/>
        <c:noMultiLvlLbl val="0"/>
      </c:catAx>
      <c:valAx>
        <c:axId val="373535104"/>
        <c:scaling>
          <c:orientation val="minMax"/>
          <c:max val="16"/>
        </c:scaling>
        <c:delete val="0"/>
        <c:axPos val="l"/>
        <c:numFmt formatCode="General" sourceLinked="1"/>
        <c:majorTickMark val="out"/>
        <c:minorTickMark val="none"/>
        <c:tickLblPos val="nextTo"/>
        <c:crossAx val="364093440"/>
        <c:crosses val="autoZero"/>
        <c:crossBetween val="between"/>
        <c:majorUnit val="2"/>
      </c:valAx>
    </c:plotArea>
    <c:legend>
      <c:legendPos val="r"/>
      <c:layout>
        <c:manualLayout>
          <c:xMode val="edge"/>
          <c:yMode val="edge"/>
          <c:x val="0.69564320840550153"/>
          <c:y val="0.12166956761983698"/>
          <c:w val="0.29810671481977391"/>
          <c:h val="0.60271556844868079"/>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6.0313877561134377E-2"/>
          <c:y val="4.7702325581395352E-2"/>
          <c:w val="0.87468507419427854"/>
          <c:h val="0.83516145275971765"/>
        </c:manualLayout>
      </c:layout>
      <c:barChart>
        <c:barDir val="col"/>
        <c:grouping val="stacked"/>
        <c:varyColors val="0"/>
        <c:ser>
          <c:idx val="0"/>
          <c:order val="0"/>
          <c:tx>
            <c:strRef>
              <c:f>Sheet1!$B$1</c:f>
              <c:strCache>
                <c:ptCount val="1"/>
                <c:pt idx="0">
                  <c:v>GFR &gt;90*</c:v>
                </c:pt>
              </c:strCache>
            </c:strRef>
          </c:tx>
          <c:spPr>
            <a:solidFill>
              <a:schemeClr val="accent2">
                <a:lumMod val="40000"/>
                <a:lumOff val="60000"/>
              </a:schemeClr>
            </a:solidFill>
          </c:spPr>
          <c:invertIfNegative val="0"/>
          <c:dLbls>
            <c:spPr>
              <a:noFill/>
              <a:ln>
                <a:noFill/>
              </a:ln>
              <a:effectLst/>
            </c:spPr>
            <c:txPr>
              <a:bodyPr/>
              <a:lstStyle/>
              <a:p>
                <a:pPr>
                  <a:defRPr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Undiagnosed diabetes</c:v>
                </c:pt>
                <c:pt idx="1">
                  <c:v>Prediabetes</c:v>
                </c:pt>
                <c:pt idx="2">
                  <c:v>No diabetes</c:v>
                </c:pt>
              </c:strCache>
            </c:strRef>
          </c:cat>
          <c:val>
            <c:numRef>
              <c:f>Sheet1!$B$2:$B$4</c:f>
              <c:numCache>
                <c:formatCode>General</c:formatCode>
                <c:ptCount val="3"/>
                <c:pt idx="0">
                  <c:v>14.1</c:v>
                </c:pt>
                <c:pt idx="1">
                  <c:v>2.7</c:v>
                </c:pt>
                <c:pt idx="2">
                  <c:v>2</c:v>
                </c:pt>
              </c:numCache>
            </c:numRef>
          </c:val>
          <c:extLst>
            <c:ext xmlns:c16="http://schemas.microsoft.com/office/drawing/2014/chart" uri="{C3380CC4-5D6E-409C-BE32-E72D297353CC}">
              <c16:uniqueId val="{00000000-D1B9-408A-BB16-A272A0E628AA}"/>
            </c:ext>
          </c:extLst>
        </c:ser>
        <c:ser>
          <c:idx val="1"/>
          <c:order val="1"/>
          <c:tx>
            <c:strRef>
              <c:f>Sheet1!$C$1</c:f>
              <c:strCache>
                <c:ptCount val="1"/>
                <c:pt idx="0">
                  <c:v>GFR 60-89*</c:v>
                </c:pt>
              </c:strCache>
            </c:strRef>
          </c:tx>
          <c:spPr>
            <a:solidFill>
              <a:schemeClr val="accent2">
                <a:lumMod val="60000"/>
                <a:lumOff val="40000"/>
              </a:schemeClr>
            </a:solidFill>
          </c:spPr>
          <c:invertIfNegative val="0"/>
          <c:dLbls>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Undiagnosed diabetes</c:v>
                </c:pt>
                <c:pt idx="1">
                  <c:v>Prediabetes</c:v>
                </c:pt>
                <c:pt idx="2">
                  <c:v>No diabetes</c:v>
                </c:pt>
              </c:strCache>
            </c:strRef>
          </c:cat>
          <c:val>
            <c:numRef>
              <c:f>Sheet1!$C$2:$C$4</c:f>
              <c:numCache>
                <c:formatCode>General</c:formatCode>
                <c:ptCount val="3"/>
                <c:pt idx="0">
                  <c:v>10.7</c:v>
                </c:pt>
                <c:pt idx="1">
                  <c:v>4.7</c:v>
                </c:pt>
                <c:pt idx="2">
                  <c:v>2.6</c:v>
                </c:pt>
              </c:numCache>
            </c:numRef>
          </c:val>
          <c:extLst>
            <c:ext xmlns:c16="http://schemas.microsoft.com/office/drawing/2014/chart" uri="{C3380CC4-5D6E-409C-BE32-E72D297353CC}">
              <c16:uniqueId val="{00000001-D1B9-408A-BB16-A272A0E628AA}"/>
            </c:ext>
          </c:extLst>
        </c:ser>
        <c:ser>
          <c:idx val="2"/>
          <c:order val="2"/>
          <c:tx>
            <c:strRef>
              <c:f>Sheet1!$D$1</c:f>
              <c:strCache>
                <c:ptCount val="1"/>
                <c:pt idx="0">
                  <c:v>GFR 30-59</c:v>
                </c:pt>
              </c:strCache>
            </c:strRef>
          </c:tx>
          <c:spPr>
            <a:solidFill>
              <a:schemeClr val="accent2"/>
            </a:solidFill>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Undiagnosed diabetes</c:v>
                </c:pt>
                <c:pt idx="1">
                  <c:v>Prediabetes</c:v>
                </c:pt>
                <c:pt idx="2">
                  <c:v>No diabetes</c:v>
                </c:pt>
              </c:strCache>
            </c:strRef>
          </c:cat>
          <c:val>
            <c:numRef>
              <c:f>Sheet1!$D$2:$D$4</c:f>
              <c:numCache>
                <c:formatCode>General</c:formatCode>
                <c:ptCount val="3"/>
                <c:pt idx="0">
                  <c:v>15.6</c:v>
                </c:pt>
                <c:pt idx="1">
                  <c:v>9.3000000000000007</c:v>
                </c:pt>
                <c:pt idx="2">
                  <c:v>4.8</c:v>
                </c:pt>
              </c:numCache>
            </c:numRef>
          </c:val>
          <c:extLst>
            <c:ext xmlns:c16="http://schemas.microsoft.com/office/drawing/2014/chart" uri="{C3380CC4-5D6E-409C-BE32-E72D297353CC}">
              <c16:uniqueId val="{00000002-D1B9-408A-BB16-A272A0E628AA}"/>
            </c:ext>
          </c:extLst>
        </c:ser>
        <c:ser>
          <c:idx val="3"/>
          <c:order val="3"/>
          <c:tx>
            <c:strRef>
              <c:f>Sheet1!$E$1</c:f>
              <c:strCache>
                <c:ptCount val="1"/>
                <c:pt idx="0">
                  <c:v>GFR 15-29</c:v>
                </c:pt>
              </c:strCache>
            </c:strRef>
          </c:tx>
          <c:spPr>
            <a:solidFill>
              <a:schemeClr val="accent2">
                <a:lumMod val="75000"/>
              </a:schemeClr>
            </a:solidFill>
          </c:spPr>
          <c:invertIfNegative val="0"/>
          <c:dLbls>
            <c:dLbl>
              <c:idx val="0"/>
              <c:layout>
                <c:manualLayout>
                  <c:x val="1.7679556780471968E-3"/>
                  <c:y val="-5.4367535548356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B9-408A-BB16-A272A0E628AA}"/>
                </c:ext>
              </c:extLst>
            </c:dLbl>
            <c:dLbl>
              <c:idx val="1"/>
              <c:layout>
                <c:manualLayout>
                  <c:x val="1.7679556780471968E-3"/>
                  <c:y val="-3.8833953963112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B9-408A-BB16-A272A0E628AA}"/>
                </c:ext>
              </c:extLst>
            </c:dLbl>
            <c:dLbl>
              <c:idx val="2"/>
              <c:layout>
                <c:manualLayout>
                  <c:x val="0"/>
                  <c:y val="-2.71837677741784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B9-408A-BB16-A272A0E628A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Undiagnosed diabetes</c:v>
                </c:pt>
                <c:pt idx="1">
                  <c:v>Prediabetes</c:v>
                </c:pt>
                <c:pt idx="2">
                  <c:v>No diabetes</c:v>
                </c:pt>
              </c:strCache>
            </c:strRef>
          </c:cat>
          <c:val>
            <c:numRef>
              <c:f>Sheet1!$E$2:$E$4</c:f>
              <c:numCache>
                <c:formatCode>General</c:formatCode>
                <c:ptCount val="3"/>
                <c:pt idx="0">
                  <c:v>1.3</c:v>
                </c:pt>
                <c:pt idx="1">
                  <c:v>0.8</c:v>
                </c:pt>
                <c:pt idx="2">
                  <c:v>0.2</c:v>
                </c:pt>
              </c:numCache>
            </c:numRef>
          </c:val>
          <c:extLst>
            <c:ext xmlns:c16="http://schemas.microsoft.com/office/drawing/2014/chart" uri="{C3380CC4-5D6E-409C-BE32-E72D297353CC}">
              <c16:uniqueId val="{00000006-D1B9-408A-BB16-A272A0E628AA}"/>
            </c:ext>
          </c:extLst>
        </c:ser>
        <c:dLbls>
          <c:showLegendKey val="0"/>
          <c:showVal val="0"/>
          <c:showCatName val="0"/>
          <c:showSerName val="0"/>
          <c:showPercent val="0"/>
          <c:showBubbleSize val="0"/>
        </c:dLbls>
        <c:gapWidth val="150"/>
        <c:overlap val="100"/>
        <c:axId val="505620736"/>
        <c:axId val="505798656"/>
      </c:barChart>
      <c:catAx>
        <c:axId val="505620736"/>
        <c:scaling>
          <c:orientation val="minMax"/>
        </c:scaling>
        <c:delete val="0"/>
        <c:axPos val="b"/>
        <c:numFmt formatCode="General" sourceLinked="1"/>
        <c:majorTickMark val="out"/>
        <c:minorTickMark val="none"/>
        <c:tickLblPos val="nextTo"/>
        <c:txPr>
          <a:bodyPr/>
          <a:lstStyle/>
          <a:p>
            <a:pPr>
              <a:defRPr b="1"/>
            </a:pPr>
            <a:endParaRPr lang="en-US"/>
          </a:p>
        </c:txPr>
        <c:crossAx val="505798656"/>
        <c:crosses val="autoZero"/>
        <c:auto val="1"/>
        <c:lblAlgn val="ctr"/>
        <c:lblOffset val="100"/>
        <c:noMultiLvlLbl val="0"/>
      </c:catAx>
      <c:valAx>
        <c:axId val="505798656"/>
        <c:scaling>
          <c:orientation val="minMax"/>
          <c:max val="50"/>
        </c:scaling>
        <c:delete val="0"/>
        <c:axPos val="l"/>
        <c:numFmt formatCode="General" sourceLinked="1"/>
        <c:majorTickMark val="out"/>
        <c:minorTickMark val="none"/>
        <c:tickLblPos val="nextTo"/>
        <c:crossAx val="505620736"/>
        <c:crosses val="autoZero"/>
        <c:crossBetween val="between"/>
        <c:majorUnit val="10"/>
      </c:valAx>
    </c:plotArea>
    <c:legend>
      <c:legendPos val="r"/>
      <c:layout>
        <c:manualLayout>
          <c:xMode val="edge"/>
          <c:yMode val="edge"/>
          <c:x val="0.76704316234092929"/>
          <c:y val="5.7331038271378851E-2"/>
          <c:w val="0.16754247757132448"/>
          <c:h val="0.31975623512177259"/>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758690568021165"/>
          <c:y val="3.9732439809997487E-2"/>
          <c:w val="0.82671173538780862"/>
          <c:h val="0.86908346696622518"/>
        </c:manualLayout>
      </c:layout>
      <c:barChart>
        <c:barDir val="col"/>
        <c:grouping val="clustered"/>
        <c:varyColors val="0"/>
        <c:ser>
          <c:idx val="0"/>
          <c:order val="0"/>
          <c:tx>
            <c:strRef>
              <c:f>Sheet1!$B$1</c:f>
              <c:strCache>
                <c:ptCount val="1"/>
                <c:pt idx="0">
                  <c:v>No diabetes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Metformin</c:v>
                </c:pt>
                <c:pt idx="2">
                  <c:v>Lifestyle</c:v>
                </c:pt>
              </c:strCache>
            </c:strRef>
          </c:cat>
          <c:val>
            <c:numRef>
              <c:f>Sheet1!$B$2:$B$4</c:f>
              <c:numCache>
                <c:formatCode>0.0</c:formatCode>
                <c:ptCount val="3"/>
                <c:pt idx="0">
                  <c:v>5.49</c:v>
                </c:pt>
                <c:pt idx="1">
                  <c:v>5.53</c:v>
                </c:pt>
                <c:pt idx="2">
                  <c:v>5.04</c:v>
                </c:pt>
              </c:numCache>
            </c:numRef>
          </c:val>
          <c:extLst>
            <c:ext xmlns:c16="http://schemas.microsoft.com/office/drawing/2014/chart" uri="{C3380CC4-5D6E-409C-BE32-E72D297353CC}">
              <c16:uniqueId val="{00000000-046F-4B86-9EB8-55CD83CF935C}"/>
            </c:ext>
          </c:extLst>
        </c:ser>
        <c:ser>
          <c:idx val="1"/>
          <c:order val="1"/>
          <c:tx>
            <c:strRef>
              <c:f>Sheet1!$C$1</c:f>
              <c:strCache>
                <c:ptCount val="1"/>
                <c:pt idx="0">
                  <c:v>T2DM</c:v>
                </c:pt>
              </c:strCache>
            </c:strRef>
          </c:tx>
          <c:invertIfNegative val="0"/>
          <c:dPt>
            <c:idx val="0"/>
            <c:invertIfNegative val="0"/>
            <c:bubble3D val="0"/>
            <c:extLst>
              <c:ext xmlns:c16="http://schemas.microsoft.com/office/drawing/2014/chart" uri="{C3380CC4-5D6E-409C-BE32-E72D297353CC}">
                <c16:uniqueId val="{00000001-046F-4B86-9EB8-55CD83CF935C}"/>
              </c:ext>
            </c:extLst>
          </c:dPt>
          <c:dPt>
            <c:idx val="1"/>
            <c:invertIfNegative val="0"/>
            <c:bubble3D val="0"/>
            <c:extLst>
              <c:ext xmlns:c16="http://schemas.microsoft.com/office/drawing/2014/chart" uri="{C3380CC4-5D6E-409C-BE32-E72D297353CC}">
                <c16:uniqueId val="{00000002-046F-4B86-9EB8-55CD83CF935C}"/>
              </c:ext>
            </c:extLst>
          </c:dPt>
          <c:dPt>
            <c:idx val="2"/>
            <c:invertIfNegative val="0"/>
            <c:bubble3D val="0"/>
            <c:extLst>
              <c:ext xmlns:c16="http://schemas.microsoft.com/office/drawing/2014/chart" uri="{C3380CC4-5D6E-409C-BE32-E72D297353CC}">
                <c16:uniqueId val="{00000003-046F-4B86-9EB8-55CD83CF935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Metformin</c:v>
                </c:pt>
                <c:pt idx="2">
                  <c:v>Lifestyle</c:v>
                </c:pt>
              </c:strCache>
            </c:strRef>
          </c:cat>
          <c:val>
            <c:numRef>
              <c:f>Sheet1!$C$2:$C$4</c:f>
              <c:numCache>
                <c:formatCode>0.0</c:formatCode>
                <c:ptCount val="3"/>
                <c:pt idx="0">
                  <c:v>8.1</c:v>
                </c:pt>
                <c:pt idx="1">
                  <c:v>10.58</c:v>
                </c:pt>
                <c:pt idx="2">
                  <c:v>7.25</c:v>
                </c:pt>
              </c:numCache>
            </c:numRef>
          </c:val>
          <c:extLst>
            <c:ext xmlns:c16="http://schemas.microsoft.com/office/drawing/2014/chart" uri="{C3380CC4-5D6E-409C-BE32-E72D297353CC}">
              <c16:uniqueId val="{00000004-046F-4B86-9EB8-55CD83CF935C}"/>
            </c:ext>
          </c:extLst>
        </c:ser>
        <c:dLbls>
          <c:showLegendKey val="0"/>
          <c:showVal val="0"/>
          <c:showCatName val="0"/>
          <c:showSerName val="0"/>
          <c:showPercent val="0"/>
          <c:showBubbleSize val="0"/>
        </c:dLbls>
        <c:gapWidth val="150"/>
        <c:axId val="520898432"/>
        <c:axId val="520987392"/>
      </c:barChart>
      <c:catAx>
        <c:axId val="520898432"/>
        <c:scaling>
          <c:orientation val="minMax"/>
        </c:scaling>
        <c:delete val="0"/>
        <c:axPos val="b"/>
        <c:numFmt formatCode="General" sourceLinked="1"/>
        <c:majorTickMark val="out"/>
        <c:minorTickMark val="none"/>
        <c:tickLblPos val="nextTo"/>
        <c:txPr>
          <a:bodyPr rot="0" vert="horz"/>
          <a:lstStyle/>
          <a:p>
            <a:pPr>
              <a:defRPr b="1"/>
            </a:pPr>
            <a:endParaRPr lang="en-US"/>
          </a:p>
        </c:txPr>
        <c:crossAx val="520987392"/>
        <c:crosses val="autoZero"/>
        <c:auto val="1"/>
        <c:lblAlgn val="ctr"/>
        <c:lblOffset val="100"/>
        <c:tickLblSkip val="1"/>
        <c:tickMarkSkip val="1"/>
        <c:noMultiLvlLbl val="0"/>
      </c:catAx>
      <c:valAx>
        <c:axId val="520987392"/>
        <c:scaling>
          <c:orientation val="minMax"/>
          <c:max val="15"/>
          <c:min val="0"/>
        </c:scaling>
        <c:delete val="0"/>
        <c:axPos val="l"/>
        <c:numFmt formatCode="General" sourceLinked="0"/>
        <c:majorTickMark val="out"/>
        <c:minorTickMark val="none"/>
        <c:tickLblPos val="nextTo"/>
        <c:txPr>
          <a:bodyPr rot="0" vert="horz"/>
          <a:lstStyle/>
          <a:p>
            <a:pPr>
              <a:defRPr/>
            </a:pPr>
            <a:endParaRPr lang="en-US"/>
          </a:p>
        </c:txPr>
        <c:crossAx val="520898432"/>
        <c:crosses val="autoZero"/>
        <c:crossBetween val="between"/>
        <c:majorUnit val="3"/>
      </c:valAx>
    </c:plotArea>
    <c:legend>
      <c:legendPos val="t"/>
      <c:layout>
        <c:manualLayout>
          <c:xMode val="edge"/>
          <c:yMode val="edge"/>
          <c:x val="0.23643922118237887"/>
          <c:y val="9.1681553388713241E-2"/>
          <c:w val="0.52712131227343906"/>
          <c:h val="8.2068826737806091E-2"/>
        </c:manualLayout>
      </c:layout>
      <c:overlay val="0"/>
    </c:legend>
    <c:plotVisOnly val="0"/>
    <c:dispBlanksAs val="gap"/>
    <c:showDLblsOverMax val="0"/>
  </c:chart>
  <c:txPr>
    <a:bodyPr/>
    <a:lstStyle/>
    <a:p>
      <a:pPr>
        <a:defRPr sz="14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758690568021165"/>
          <c:y val="3.9732439809997487E-2"/>
          <c:w val="0.82671173538780862"/>
          <c:h val="0.86908346696622518"/>
        </c:manualLayout>
      </c:layout>
      <c:barChart>
        <c:barDir val="col"/>
        <c:grouping val="clustered"/>
        <c:varyColors val="0"/>
        <c:ser>
          <c:idx val="0"/>
          <c:order val="0"/>
          <c:tx>
            <c:strRef>
              <c:f>Sheet1!$B$1</c:f>
              <c:strCache>
                <c:ptCount val="1"/>
                <c:pt idx="0">
                  <c:v>Prediabetes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Metformin</c:v>
                </c:pt>
                <c:pt idx="2">
                  <c:v>Lifestyle</c:v>
                </c:pt>
              </c:strCache>
            </c:strRef>
          </c:cat>
          <c:val>
            <c:numRef>
              <c:f>Sheet1!$B$2:$B$4</c:f>
              <c:numCache>
                <c:formatCode>0.0</c:formatCode>
                <c:ptCount val="3"/>
                <c:pt idx="0">
                  <c:v>5.3</c:v>
                </c:pt>
                <c:pt idx="1">
                  <c:v>6.5</c:v>
                </c:pt>
                <c:pt idx="2">
                  <c:v>6.8</c:v>
                </c:pt>
              </c:numCache>
            </c:numRef>
          </c:val>
          <c:extLst>
            <c:ext xmlns:c16="http://schemas.microsoft.com/office/drawing/2014/chart" uri="{C3380CC4-5D6E-409C-BE32-E72D297353CC}">
              <c16:uniqueId val="{00000000-B21B-4409-A3B6-1CF5861B6DD1}"/>
            </c:ext>
          </c:extLst>
        </c:ser>
        <c:dLbls>
          <c:showLegendKey val="0"/>
          <c:showVal val="0"/>
          <c:showCatName val="0"/>
          <c:showSerName val="0"/>
          <c:showPercent val="0"/>
          <c:showBubbleSize val="0"/>
        </c:dLbls>
        <c:gapWidth val="150"/>
        <c:axId val="526014720"/>
        <c:axId val="526083968"/>
      </c:barChart>
      <c:catAx>
        <c:axId val="526014720"/>
        <c:scaling>
          <c:orientation val="minMax"/>
        </c:scaling>
        <c:delete val="0"/>
        <c:axPos val="b"/>
        <c:numFmt formatCode="General" sourceLinked="1"/>
        <c:majorTickMark val="out"/>
        <c:minorTickMark val="none"/>
        <c:tickLblPos val="nextTo"/>
        <c:txPr>
          <a:bodyPr rot="0" vert="horz"/>
          <a:lstStyle/>
          <a:p>
            <a:pPr>
              <a:defRPr b="1"/>
            </a:pPr>
            <a:endParaRPr lang="en-US"/>
          </a:p>
        </c:txPr>
        <c:crossAx val="526083968"/>
        <c:crosses val="autoZero"/>
        <c:auto val="1"/>
        <c:lblAlgn val="ctr"/>
        <c:lblOffset val="100"/>
        <c:tickLblSkip val="1"/>
        <c:tickMarkSkip val="1"/>
        <c:noMultiLvlLbl val="0"/>
      </c:catAx>
      <c:valAx>
        <c:axId val="526083968"/>
        <c:scaling>
          <c:orientation val="minMax"/>
          <c:max val="15"/>
          <c:min val="0"/>
        </c:scaling>
        <c:delete val="0"/>
        <c:axPos val="l"/>
        <c:numFmt formatCode="General" sourceLinked="0"/>
        <c:majorTickMark val="out"/>
        <c:minorTickMark val="none"/>
        <c:tickLblPos val="nextTo"/>
        <c:txPr>
          <a:bodyPr rot="0" vert="horz"/>
          <a:lstStyle/>
          <a:p>
            <a:pPr>
              <a:defRPr/>
            </a:pPr>
            <a:endParaRPr lang="en-US"/>
          </a:p>
        </c:txPr>
        <c:crossAx val="526014720"/>
        <c:crosses val="autoZero"/>
        <c:crossBetween val="between"/>
        <c:majorUnit val="3"/>
      </c:valAx>
    </c:plotArea>
    <c:plotVisOnly val="0"/>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0-883D-4E9E-B23E-A70027388103}"/>
              </c:ext>
            </c:extLst>
          </c:dPt>
          <c:dPt>
            <c:idx val="2"/>
            <c:invertIfNegative val="0"/>
            <c:bubble3D val="0"/>
            <c:extLst>
              <c:ext xmlns:c16="http://schemas.microsoft.com/office/drawing/2014/chart" uri="{C3380CC4-5D6E-409C-BE32-E72D297353CC}">
                <c16:uniqueId val="{00000001-883D-4E9E-B23E-A70027388103}"/>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3D-4E9E-B23E-A70027388103}"/>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D-4E9E-B23E-A70027388103}"/>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3D-4E9E-B23E-A70027388103}"/>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Decrease</c:v>
                </c:pt>
              </c:strCache>
            </c:strRef>
          </c:cat>
          <c:val>
            <c:numRef>
              <c:f>Sheet1!$B$2</c:f>
              <c:numCache>
                <c:formatCode>General</c:formatCode>
                <c:ptCount val="1"/>
                <c:pt idx="0">
                  <c:v>3.1</c:v>
                </c:pt>
              </c:numCache>
            </c:numRef>
          </c:val>
          <c:extLst>
            <c:ext xmlns:c16="http://schemas.microsoft.com/office/drawing/2014/chart" uri="{C3380CC4-5D6E-409C-BE32-E72D297353CC}">
              <c16:uniqueId val="{00000003-883D-4E9E-B23E-A70027388103}"/>
            </c:ext>
          </c:extLst>
        </c:ser>
        <c:ser>
          <c:idx val="1"/>
          <c:order val="1"/>
          <c:tx>
            <c:strRef>
              <c:f>Sheet1!$C$1</c:f>
              <c:strCache>
                <c:ptCount val="1"/>
                <c:pt idx="0">
                  <c:v>Lorcaserin</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Decrease</c:v>
                </c:pt>
              </c:strCache>
            </c:strRef>
          </c:cat>
          <c:val>
            <c:numRef>
              <c:f>Sheet1!$C$2</c:f>
              <c:numCache>
                <c:formatCode>General</c:formatCode>
                <c:ptCount val="1"/>
                <c:pt idx="0">
                  <c:v>4</c:v>
                </c:pt>
              </c:numCache>
            </c:numRef>
          </c:val>
          <c:extLst>
            <c:ext xmlns:c16="http://schemas.microsoft.com/office/drawing/2014/chart" uri="{C3380CC4-5D6E-409C-BE32-E72D297353CC}">
              <c16:uniqueId val="{00000004-883D-4E9E-B23E-A70027388103}"/>
            </c:ext>
          </c:extLst>
        </c:ser>
        <c:dLbls>
          <c:dLblPos val="outEnd"/>
          <c:showLegendKey val="0"/>
          <c:showVal val="1"/>
          <c:showCatName val="0"/>
          <c:showSerName val="0"/>
          <c:showPercent val="0"/>
          <c:showBubbleSize val="0"/>
        </c:dLbls>
        <c:gapWidth val="110"/>
        <c:overlap val="-20"/>
        <c:axId val="207866496"/>
        <c:axId val="207876480"/>
      </c:barChart>
      <c:catAx>
        <c:axId val="207866496"/>
        <c:scaling>
          <c:orientation val="minMax"/>
        </c:scaling>
        <c:delete val="0"/>
        <c:axPos val="b"/>
        <c:numFmt formatCode="General" sourceLinked="0"/>
        <c:majorTickMark val="out"/>
        <c:minorTickMark val="none"/>
        <c:tickLblPos val="nextTo"/>
        <c:txPr>
          <a:bodyPr/>
          <a:lstStyle/>
          <a:p>
            <a:pPr>
              <a:defRPr b="1"/>
            </a:pPr>
            <a:endParaRPr lang="en-US"/>
          </a:p>
        </c:txPr>
        <c:crossAx val="207876480"/>
        <c:crosses val="autoZero"/>
        <c:auto val="1"/>
        <c:lblAlgn val="ctr"/>
        <c:lblOffset val="100"/>
        <c:noMultiLvlLbl val="0"/>
      </c:catAx>
      <c:valAx>
        <c:axId val="207876480"/>
        <c:scaling>
          <c:orientation val="minMax"/>
        </c:scaling>
        <c:delete val="0"/>
        <c:axPos val="l"/>
        <c:title>
          <c:tx>
            <c:rich>
              <a:bodyPr rot="-5400000" vert="horz"/>
              <a:lstStyle/>
              <a:p>
                <a:pPr>
                  <a:defRPr/>
                </a:pPr>
                <a:r>
                  <a:rPr lang="en-US" dirty="0"/>
                  <a:t>Patients (%)</a:t>
                </a:r>
              </a:p>
            </c:rich>
          </c:tx>
          <c:layout>
            <c:manualLayout>
              <c:xMode val="edge"/>
              <c:yMode val="edge"/>
              <c:x val="2.2151898734177215E-2"/>
              <c:y val="0.3161741546439279"/>
            </c:manualLayout>
          </c:layout>
          <c:overlay val="0"/>
        </c:title>
        <c:numFmt formatCode="General" sourceLinked="1"/>
        <c:majorTickMark val="out"/>
        <c:minorTickMark val="none"/>
        <c:tickLblPos val="nextTo"/>
        <c:crossAx val="207866496"/>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barChart>
        <c:barDir val="col"/>
        <c:grouping val="clustered"/>
        <c:varyColors val="0"/>
        <c:ser>
          <c:idx val="0"/>
          <c:order val="0"/>
          <c:tx>
            <c:strRef>
              <c:f>Sheet1!$B$1</c:f>
              <c:strCache>
                <c:ptCount val="1"/>
                <c:pt idx="0">
                  <c:v>Tertile 1</c:v>
                </c:pt>
              </c:strCache>
            </c:strRef>
          </c:tx>
          <c:spPr>
            <a:solidFill>
              <a:schemeClr val="accent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CVD death</c:v>
                </c:pt>
                <c:pt idx="1">
                  <c:v>MI</c:v>
                </c:pt>
                <c:pt idx="2">
                  <c:v>All-cause deaths</c:v>
                </c:pt>
              </c:strCache>
            </c:str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0-22CF-4A00-9BB4-FB9D0B7F873E}"/>
            </c:ext>
          </c:extLst>
        </c:ser>
        <c:ser>
          <c:idx val="1"/>
          <c:order val="1"/>
          <c:tx>
            <c:strRef>
              <c:f>Sheet1!$C$1</c:f>
              <c:strCache>
                <c:ptCount val="1"/>
                <c:pt idx="0">
                  <c:v>Tertile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CVD death</c:v>
                </c:pt>
                <c:pt idx="1">
                  <c:v>MI</c:v>
                </c:pt>
                <c:pt idx="2">
                  <c:v>All-cause deaths</c:v>
                </c:pt>
              </c:strCache>
            </c:strRef>
          </c:cat>
          <c:val>
            <c:numRef>
              <c:f>Sheet1!$C$2:$C$4</c:f>
              <c:numCache>
                <c:formatCode>General</c:formatCode>
                <c:ptCount val="3"/>
                <c:pt idx="0">
                  <c:v>1.17</c:v>
                </c:pt>
                <c:pt idx="1">
                  <c:v>1.1599999999999999</c:v>
                </c:pt>
                <c:pt idx="2">
                  <c:v>1.1399999999999999</c:v>
                </c:pt>
              </c:numCache>
            </c:numRef>
          </c:val>
          <c:extLst>
            <c:ext xmlns:c16="http://schemas.microsoft.com/office/drawing/2014/chart" uri="{C3380CC4-5D6E-409C-BE32-E72D297353CC}">
              <c16:uniqueId val="{00000001-22CF-4A00-9BB4-FB9D0B7F873E}"/>
            </c:ext>
          </c:extLst>
        </c:ser>
        <c:ser>
          <c:idx val="2"/>
          <c:order val="2"/>
          <c:tx>
            <c:strRef>
              <c:f>Sheet1!$D$1</c:f>
              <c:strCache>
                <c:ptCount val="1"/>
                <c:pt idx="0">
                  <c:v>Tertile 3</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CVD death</c:v>
                </c:pt>
                <c:pt idx="1">
                  <c:v>MI</c:v>
                </c:pt>
                <c:pt idx="2">
                  <c:v>All-cause deaths</c:v>
                </c:pt>
              </c:strCache>
            </c:strRef>
          </c:cat>
          <c:val>
            <c:numRef>
              <c:f>Sheet1!$D$2:$D$4</c:f>
              <c:numCache>
                <c:formatCode>General</c:formatCode>
                <c:ptCount val="3"/>
                <c:pt idx="0">
                  <c:v>1.29</c:v>
                </c:pt>
                <c:pt idx="1">
                  <c:v>1.27</c:v>
                </c:pt>
                <c:pt idx="2">
                  <c:v>1.35</c:v>
                </c:pt>
              </c:numCache>
            </c:numRef>
          </c:val>
          <c:extLst>
            <c:ext xmlns:c16="http://schemas.microsoft.com/office/drawing/2014/chart" uri="{C3380CC4-5D6E-409C-BE32-E72D297353CC}">
              <c16:uniqueId val="{00000002-22CF-4A00-9BB4-FB9D0B7F873E}"/>
            </c:ext>
          </c:extLst>
        </c:ser>
        <c:dLbls>
          <c:showLegendKey val="0"/>
          <c:showVal val="0"/>
          <c:showCatName val="0"/>
          <c:showSerName val="0"/>
          <c:showPercent val="0"/>
          <c:showBubbleSize val="0"/>
        </c:dLbls>
        <c:gapWidth val="150"/>
        <c:axId val="73022080"/>
        <c:axId val="73032064"/>
      </c:barChart>
      <c:catAx>
        <c:axId val="73022080"/>
        <c:scaling>
          <c:orientation val="minMax"/>
        </c:scaling>
        <c:delete val="0"/>
        <c:axPos val="b"/>
        <c:numFmt formatCode="General" sourceLinked="1"/>
        <c:majorTickMark val="out"/>
        <c:minorTickMark val="none"/>
        <c:tickLblPos val="nextTo"/>
        <c:txPr>
          <a:bodyPr/>
          <a:lstStyle/>
          <a:p>
            <a:pPr>
              <a:defRPr b="1"/>
            </a:pPr>
            <a:endParaRPr lang="en-US"/>
          </a:p>
        </c:txPr>
        <c:crossAx val="73032064"/>
        <c:crosses val="autoZero"/>
        <c:auto val="1"/>
        <c:lblAlgn val="ctr"/>
        <c:lblOffset val="100"/>
        <c:noMultiLvlLbl val="0"/>
      </c:catAx>
      <c:valAx>
        <c:axId val="73032064"/>
        <c:scaling>
          <c:orientation val="minMax"/>
          <c:min val="0.8"/>
        </c:scaling>
        <c:delete val="0"/>
        <c:axPos val="l"/>
        <c:numFmt formatCode="General" sourceLinked="1"/>
        <c:majorTickMark val="out"/>
        <c:minorTickMark val="none"/>
        <c:tickLblPos val="nextTo"/>
        <c:crossAx val="73022080"/>
        <c:crosses val="autoZero"/>
        <c:crossBetween val="between"/>
        <c:majorUnit val="0.2"/>
      </c:valAx>
      <c:spPr>
        <a:noFill/>
        <a:ln w="25356">
          <a:noFill/>
        </a:ln>
      </c:spPr>
    </c:plotArea>
    <c:plotVisOnly val="1"/>
    <c:dispBlanksAs val="gap"/>
    <c:showDLblsOverMax val="0"/>
  </c:chart>
  <c:txPr>
    <a:bodyPr/>
    <a:lstStyle/>
    <a:p>
      <a:pPr>
        <a:defRPr sz="1398">
          <a:latin typeface="Arial"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clustered"/>
        <c:varyColors val="0"/>
        <c:ser>
          <c:idx val="0"/>
          <c:order val="0"/>
          <c:tx>
            <c:strRef>
              <c:f>Sheet1!$B$1</c:f>
              <c:strCache>
                <c:ptCount val="1"/>
                <c:pt idx="0">
                  <c:v>Metabolically healthy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Normal</c:v>
                </c:pt>
                <c:pt idx="1">
                  <c:v>Overweight</c:v>
                </c:pt>
                <c:pt idx="2">
                  <c:v>Obese</c:v>
                </c:pt>
              </c:strCache>
            </c:strRef>
          </c:cat>
          <c:val>
            <c:numRef>
              <c:f>Sheet1!$B$2:$B$4</c:f>
              <c:numCache>
                <c:formatCode>General</c:formatCode>
                <c:ptCount val="3"/>
                <c:pt idx="0">
                  <c:v>69.900000000000006</c:v>
                </c:pt>
                <c:pt idx="1">
                  <c:v>48.8</c:v>
                </c:pt>
                <c:pt idx="2">
                  <c:v>29.2</c:v>
                </c:pt>
              </c:numCache>
            </c:numRef>
          </c:val>
          <c:extLst>
            <c:ext xmlns:c16="http://schemas.microsoft.com/office/drawing/2014/chart" uri="{C3380CC4-5D6E-409C-BE32-E72D297353CC}">
              <c16:uniqueId val="{00000000-4120-4731-B40E-900C42190C8D}"/>
            </c:ext>
          </c:extLst>
        </c:ser>
        <c:ser>
          <c:idx val="1"/>
          <c:order val="1"/>
          <c:tx>
            <c:strRef>
              <c:f>Sheet1!$C$1</c:f>
              <c:strCache>
                <c:ptCount val="1"/>
                <c:pt idx="0">
                  <c:v>Metabolically abnormal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Normal</c:v>
                </c:pt>
                <c:pt idx="1">
                  <c:v>Overweight</c:v>
                </c:pt>
                <c:pt idx="2">
                  <c:v>Obese</c:v>
                </c:pt>
              </c:strCache>
            </c:strRef>
          </c:cat>
          <c:val>
            <c:numRef>
              <c:f>Sheet1!$C$2:$C$4</c:f>
              <c:numCache>
                <c:formatCode>General</c:formatCode>
                <c:ptCount val="3"/>
                <c:pt idx="0">
                  <c:v>30.1</c:v>
                </c:pt>
                <c:pt idx="1">
                  <c:v>51.2</c:v>
                </c:pt>
                <c:pt idx="2">
                  <c:v>70.8</c:v>
                </c:pt>
              </c:numCache>
            </c:numRef>
          </c:val>
          <c:extLst>
            <c:ext xmlns:c16="http://schemas.microsoft.com/office/drawing/2014/chart" uri="{C3380CC4-5D6E-409C-BE32-E72D297353CC}">
              <c16:uniqueId val="{00000001-4120-4731-B40E-900C42190C8D}"/>
            </c:ext>
          </c:extLst>
        </c:ser>
        <c:dLbls>
          <c:showLegendKey val="0"/>
          <c:showVal val="0"/>
          <c:showCatName val="0"/>
          <c:showSerName val="0"/>
          <c:showPercent val="0"/>
          <c:showBubbleSize val="0"/>
        </c:dLbls>
        <c:gapWidth val="74"/>
        <c:overlap val="-27"/>
        <c:axId val="177095808"/>
        <c:axId val="177097728"/>
      </c:barChart>
      <c:catAx>
        <c:axId val="177095808"/>
        <c:scaling>
          <c:orientation val="minMax"/>
        </c:scaling>
        <c:delete val="0"/>
        <c:axPos val="b"/>
        <c:numFmt formatCode="General" sourceLinked="1"/>
        <c:majorTickMark val="out"/>
        <c:minorTickMark val="none"/>
        <c:tickLblPos val="nextTo"/>
        <c:txPr>
          <a:bodyPr/>
          <a:lstStyle/>
          <a:p>
            <a:pPr>
              <a:defRPr b="1"/>
            </a:pPr>
            <a:endParaRPr lang="en-US"/>
          </a:p>
        </c:txPr>
        <c:crossAx val="177097728"/>
        <c:crosses val="autoZero"/>
        <c:auto val="1"/>
        <c:lblAlgn val="ctr"/>
        <c:lblOffset val="100"/>
        <c:noMultiLvlLbl val="0"/>
      </c:catAx>
      <c:valAx>
        <c:axId val="177097728"/>
        <c:scaling>
          <c:orientation val="minMax"/>
          <c:max val="100"/>
        </c:scaling>
        <c:delete val="0"/>
        <c:axPos val="l"/>
        <c:numFmt formatCode="General" sourceLinked="1"/>
        <c:majorTickMark val="out"/>
        <c:minorTickMark val="none"/>
        <c:tickLblPos val="nextTo"/>
        <c:crossAx val="177095808"/>
        <c:crosses val="autoZero"/>
        <c:crossBetween val="between"/>
        <c:majorUnit val="20"/>
      </c:valAx>
      <c:spPr>
        <a:noFill/>
        <a:ln w="25365">
          <a:noFill/>
        </a:ln>
      </c:spPr>
    </c:plotArea>
    <c:plotVisOnly val="1"/>
    <c:dispBlanksAs val="gap"/>
    <c:showDLblsOverMax val="0"/>
  </c:chart>
  <c:txPr>
    <a:bodyPr/>
    <a:lstStyle/>
    <a:p>
      <a:pPr>
        <a:defRPr sz="1398">
          <a:latin typeface="Arial" pitchFamily="34" charset="0"/>
          <a:cs typeface="Arial"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1021234482374701"/>
          <c:y val="4.4196048539809948E-2"/>
          <c:w val="0.75522363318096641"/>
          <c:h val="0.85034707744827254"/>
        </c:manualLayout>
      </c:layout>
      <c:barChart>
        <c:barDir val="col"/>
        <c:grouping val="clustered"/>
        <c:varyColors val="0"/>
        <c:ser>
          <c:idx val="0"/>
          <c:order val="0"/>
          <c:tx>
            <c:strRef>
              <c:f>Sheet1!$B$1</c:f>
              <c:strCache>
                <c:ptCount val="1"/>
                <c:pt idx="0">
                  <c:v>Metabolically healthy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Normal</c:v>
                </c:pt>
                <c:pt idx="1">
                  <c:v>Overweight</c:v>
                </c:pt>
                <c:pt idx="2">
                  <c:v>Obese</c:v>
                </c:pt>
              </c:strCache>
            </c:strRef>
          </c:cat>
          <c:val>
            <c:numRef>
              <c:f>Sheet1!$B$2:$B$4</c:f>
              <c:numCache>
                <c:formatCode>General</c:formatCode>
                <c:ptCount val="3"/>
                <c:pt idx="0">
                  <c:v>78.900000000000006</c:v>
                </c:pt>
                <c:pt idx="1">
                  <c:v>57</c:v>
                </c:pt>
                <c:pt idx="2">
                  <c:v>35.4</c:v>
                </c:pt>
              </c:numCache>
            </c:numRef>
          </c:val>
          <c:extLst>
            <c:ext xmlns:c16="http://schemas.microsoft.com/office/drawing/2014/chart" uri="{C3380CC4-5D6E-409C-BE32-E72D297353CC}">
              <c16:uniqueId val="{00000000-2917-4854-9D28-D72F6F11D12B}"/>
            </c:ext>
          </c:extLst>
        </c:ser>
        <c:ser>
          <c:idx val="1"/>
          <c:order val="1"/>
          <c:tx>
            <c:strRef>
              <c:f>Sheet1!$C$1</c:f>
              <c:strCache>
                <c:ptCount val="1"/>
                <c:pt idx="0">
                  <c:v>Metabolically abnormal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Normal</c:v>
                </c:pt>
                <c:pt idx="1">
                  <c:v>Overweight</c:v>
                </c:pt>
                <c:pt idx="2">
                  <c:v>Obese</c:v>
                </c:pt>
              </c:strCache>
            </c:strRef>
          </c:cat>
          <c:val>
            <c:numRef>
              <c:f>Sheet1!$C$2:$C$4</c:f>
              <c:numCache>
                <c:formatCode>General</c:formatCode>
                <c:ptCount val="3"/>
                <c:pt idx="0">
                  <c:v>21.1</c:v>
                </c:pt>
                <c:pt idx="1">
                  <c:v>43</c:v>
                </c:pt>
                <c:pt idx="2">
                  <c:v>64.599999999999994</c:v>
                </c:pt>
              </c:numCache>
            </c:numRef>
          </c:val>
          <c:extLst>
            <c:ext xmlns:c16="http://schemas.microsoft.com/office/drawing/2014/chart" uri="{C3380CC4-5D6E-409C-BE32-E72D297353CC}">
              <c16:uniqueId val="{00000001-2917-4854-9D28-D72F6F11D12B}"/>
            </c:ext>
          </c:extLst>
        </c:ser>
        <c:dLbls>
          <c:showLegendKey val="0"/>
          <c:showVal val="0"/>
          <c:showCatName val="0"/>
          <c:showSerName val="0"/>
          <c:showPercent val="0"/>
          <c:showBubbleSize val="0"/>
        </c:dLbls>
        <c:gapWidth val="74"/>
        <c:overlap val="-27"/>
        <c:axId val="178027904"/>
        <c:axId val="178626560"/>
      </c:barChart>
      <c:catAx>
        <c:axId val="178027904"/>
        <c:scaling>
          <c:orientation val="minMax"/>
        </c:scaling>
        <c:delete val="0"/>
        <c:axPos val="b"/>
        <c:numFmt formatCode="General" sourceLinked="1"/>
        <c:majorTickMark val="out"/>
        <c:minorTickMark val="none"/>
        <c:tickLblPos val="nextTo"/>
        <c:txPr>
          <a:bodyPr/>
          <a:lstStyle/>
          <a:p>
            <a:pPr>
              <a:defRPr b="1"/>
            </a:pPr>
            <a:endParaRPr lang="en-US"/>
          </a:p>
        </c:txPr>
        <c:crossAx val="178626560"/>
        <c:crosses val="autoZero"/>
        <c:auto val="1"/>
        <c:lblAlgn val="ctr"/>
        <c:lblOffset val="100"/>
        <c:noMultiLvlLbl val="0"/>
      </c:catAx>
      <c:valAx>
        <c:axId val="178626560"/>
        <c:scaling>
          <c:orientation val="minMax"/>
          <c:max val="100"/>
        </c:scaling>
        <c:delete val="0"/>
        <c:axPos val="l"/>
        <c:numFmt formatCode="General" sourceLinked="1"/>
        <c:majorTickMark val="out"/>
        <c:minorTickMark val="none"/>
        <c:tickLblPos val="nextTo"/>
        <c:crossAx val="178027904"/>
        <c:crosses val="autoZero"/>
        <c:crossBetween val="between"/>
        <c:majorUnit val="20"/>
      </c:valAx>
      <c:spPr>
        <a:noFill/>
        <a:ln w="25365">
          <a:noFill/>
        </a:ln>
      </c:spPr>
    </c:plotArea>
    <c:plotVisOnly val="1"/>
    <c:dispBlanksAs val="gap"/>
    <c:showDLblsOverMax val="0"/>
  </c:chart>
  <c:txPr>
    <a:bodyPr/>
    <a:lstStyle/>
    <a:p>
      <a:pPr>
        <a:defRPr sz="1398">
          <a:latin typeface="Arial" pitchFamily="34" charset="0"/>
          <a:cs typeface="Arial"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xPr>
        <a:bodyPr/>
        <a:lstStyle/>
        <a:p>
          <a:pPr>
            <a:defRPr>
              <a:solidFill>
                <a:schemeClr val="tx2"/>
              </a:solidFill>
            </a:defRPr>
          </a:pPr>
          <a:endParaRPr lang="en-US"/>
        </a:p>
      </c:txPr>
    </c:title>
    <c:autoTitleDeleted val="0"/>
    <c:plotArea>
      <c:layout/>
      <c:barChart>
        <c:barDir val="col"/>
        <c:grouping val="clustered"/>
        <c:varyColors val="0"/>
        <c:ser>
          <c:idx val="0"/>
          <c:order val="0"/>
          <c:tx>
            <c:strRef>
              <c:f>Sheet1!$B$1</c:f>
              <c:strCache>
                <c:ptCount val="1"/>
                <c:pt idx="0">
                  <c:v>Subcutaneous Fat</c:v>
                </c:pt>
              </c:strCache>
            </c:strRef>
          </c:tx>
          <c:invertIfNegative val="0"/>
          <c:cat>
            <c:strRef>
              <c:f>Sheet1!$A$2:$A$5</c:f>
              <c:strCache>
                <c:ptCount val="4"/>
                <c:pt idx="0">
                  <c:v>&lt;25.0</c:v>
                </c:pt>
                <c:pt idx="1">
                  <c:v>25.0-29.9</c:v>
                </c:pt>
                <c:pt idx="2">
                  <c:v>≥30 (IS)</c:v>
                </c:pt>
                <c:pt idx="3">
                  <c:v>≥30 (IR)</c:v>
                </c:pt>
              </c:strCache>
            </c:strRef>
          </c:cat>
          <c:val>
            <c:numRef>
              <c:f>Sheet1!$B$2:$B$5</c:f>
              <c:numCache>
                <c:formatCode>General</c:formatCode>
                <c:ptCount val="4"/>
                <c:pt idx="0">
                  <c:v>6.1</c:v>
                </c:pt>
                <c:pt idx="1">
                  <c:v>9.5</c:v>
                </c:pt>
                <c:pt idx="2">
                  <c:v>15.2</c:v>
                </c:pt>
                <c:pt idx="3">
                  <c:v>15.8</c:v>
                </c:pt>
              </c:numCache>
            </c:numRef>
          </c:val>
          <c:extLst>
            <c:ext xmlns:c16="http://schemas.microsoft.com/office/drawing/2014/chart" uri="{C3380CC4-5D6E-409C-BE32-E72D297353CC}">
              <c16:uniqueId val="{00000000-D883-4DC6-B4D0-9483744F0718}"/>
            </c:ext>
          </c:extLst>
        </c:ser>
        <c:dLbls>
          <c:showLegendKey val="0"/>
          <c:showVal val="0"/>
          <c:showCatName val="0"/>
          <c:showSerName val="0"/>
          <c:showPercent val="0"/>
          <c:showBubbleSize val="0"/>
        </c:dLbls>
        <c:gapWidth val="150"/>
        <c:axId val="178000256"/>
        <c:axId val="178001792"/>
      </c:barChart>
      <c:catAx>
        <c:axId val="178000256"/>
        <c:scaling>
          <c:orientation val="minMax"/>
        </c:scaling>
        <c:delete val="0"/>
        <c:axPos val="b"/>
        <c:numFmt formatCode="General" sourceLinked="1"/>
        <c:majorTickMark val="out"/>
        <c:minorTickMark val="none"/>
        <c:tickLblPos val="nextTo"/>
        <c:crossAx val="178001792"/>
        <c:crosses val="autoZero"/>
        <c:auto val="1"/>
        <c:lblAlgn val="ctr"/>
        <c:lblOffset val="100"/>
        <c:noMultiLvlLbl val="0"/>
      </c:catAx>
      <c:valAx>
        <c:axId val="178001792"/>
        <c:scaling>
          <c:orientation val="minMax"/>
        </c:scaling>
        <c:delete val="0"/>
        <c:axPos val="l"/>
        <c:numFmt formatCode="General" sourceLinked="1"/>
        <c:majorTickMark val="out"/>
        <c:minorTickMark val="none"/>
        <c:tickLblPos val="nextTo"/>
        <c:crossAx val="178000256"/>
        <c:crosses val="autoZero"/>
        <c:crossBetween val="between"/>
      </c:valAx>
      <c:spPr>
        <a:noFill/>
        <a:ln w="25357">
          <a:noFill/>
        </a:ln>
      </c:spPr>
    </c:plotArea>
    <c:plotVisOnly val="1"/>
    <c:dispBlanksAs val="gap"/>
    <c:showDLblsOverMax val="0"/>
  </c:chart>
  <c:txPr>
    <a:bodyPr/>
    <a:lstStyle/>
    <a:p>
      <a:pPr>
        <a:defRPr sz="1198">
          <a:latin typeface="Arial" pitchFamily="34" charset="0"/>
          <a:cs typeface="Arial"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xPr>
        <a:bodyPr/>
        <a:lstStyle/>
        <a:p>
          <a:pPr>
            <a:defRPr>
              <a:solidFill>
                <a:schemeClr val="tx2"/>
              </a:solidFill>
            </a:defRPr>
          </a:pPr>
          <a:endParaRPr lang="en-US"/>
        </a:p>
      </c:txPr>
    </c:title>
    <c:autoTitleDeleted val="0"/>
    <c:plotArea>
      <c:layout/>
      <c:barChart>
        <c:barDir val="col"/>
        <c:grouping val="clustered"/>
        <c:varyColors val="0"/>
        <c:ser>
          <c:idx val="0"/>
          <c:order val="0"/>
          <c:tx>
            <c:strRef>
              <c:f>Sheet1!$B$1</c:f>
              <c:strCache>
                <c:ptCount val="1"/>
                <c:pt idx="0">
                  <c:v>Visceral Fat</c:v>
                </c:pt>
              </c:strCache>
            </c:strRef>
          </c:tx>
          <c:invertIfNegative val="0"/>
          <c:cat>
            <c:strRef>
              <c:f>Sheet1!$A$2:$A$5</c:f>
              <c:strCache>
                <c:ptCount val="4"/>
                <c:pt idx="0">
                  <c:v>&lt;25.0</c:v>
                </c:pt>
                <c:pt idx="1">
                  <c:v>25.0-29.9</c:v>
                </c:pt>
                <c:pt idx="2">
                  <c:v>≥30 (IS)</c:v>
                </c:pt>
                <c:pt idx="3">
                  <c:v>≥30 (IR)</c:v>
                </c:pt>
              </c:strCache>
            </c:strRef>
          </c:cat>
          <c:val>
            <c:numRef>
              <c:f>Sheet1!$B$2:$B$5</c:f>
              <c:numCache>
                <c:formatCode>General</c:formatCode>
                <c:ptCount val="4"/>
                <c:pt idx="0">
                  <c:v>1.2</c:v>
                </c:pt>
                <c:pt idx="1">
                  <c:v>2.7</c:v>
                </c:pt>
                <c:pt idx="2">
                  <c:v>3.5</c:v>
                </c:pt>
                <c:pt idx="3">
                  <c:v>4.0999999999999996</c:v>
                </c:pt>
              </c:numCache>
            </c:numRef>
          </c:val>
          <c:extLst>
            <c:ext xmlns:c16="http://schemas.microsoft.com/office/drawing/2014/chart" uri="{C3380CC4-5D6E-409C-BE32-E72D297353CC}">
              <c16:uniqueId val="{00000000-7583-4229-A897-42B3C66FCFB2}"/>
            </c:ext>
          </c:extLst>
        </c:ser>
        <c:dLbls>
          <c:showLegendKey val="0"/>
          <c:showVal val="0"/>
          <c:showCatName val="0"/>
          <c:showSerName val="0"/>
          <c:showPercent val="0"/>
          <c:showBubbleSize val="0"/>
        </c:dLbls>
        <c:gapWidth val="150"/>
        <c:axId val="178034176"/>
        <c:axId val="178035712"/>
      </c:barChart>
      <c:catAx>
        <c:axId val="178034176"/>
        <c:scaling>
          <c:orientation val="minMax"/>
        </c:scaling>
        <c:delete val="0"/>
        <c:axPos val="b"/>
        <c:numFmt formatCode="General" sourceLinked="1"/>
        <c:majorTickMark val="out"/>
        <c:minorTickMark val="none"/>
        <c:tickLblPos val="nextTo"/>
        <c:crossAx val="178035712"/>
        <c:crosses val="autoZero"/>
        <c:auto val="1"/>
        <c:lblAlgn val="ctr"/>
        <c:lblOffset val="100"/>
        <c:noMultiLvlLbl val="0"/>
      </c:catAx>
      <c:valAx>
        <c:axId val="178035712"/>
        <c:scaling>
          <c:orientation val="minMax"/>
        </c:scaling>
        <c:delete val="0"/>
        <c:axPos val="l"/>
        <c:numFmt formatCode="General" sourceLinked="1"/>
        <c:majorTickMark val="out"/>
        <c:minorTickMark val="none"/>
        <c:tickLblPos val="nextTo"/>
        <c:crossAx val="178034176"/>
        <c:crosses val="autoZero"/>
        <c:crossBetween val="between"/>
      </c:valAx>
      <c:spPr>
        <a:noFill/>
        <a:ln w="25387">
          <a:noFill/>
        </a:ln>
      </c:spPr>
    </c:plotArea>
    <c:plotVisOnly val="1"/>
    <c:dispBlanksAs val="gap"/>
    <c:showDLblsOverMax val="0"/>
  </c:chart>
  <c:txPr>
    <a:bodyPr/>
    <a:lstStyle/>
    <a:p>
      <a:pPr>
        <a:defRPr sz="1199">
          <a:latin typeface="Arial" pitchFamily="34" charset="0"/>
          <a:cs typeface="Arial"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solidFill>
                  <a:schemeClr val="tx2"/>
                </a:solidFill>
              </a:defRPr>
            </a:pPr>
            <a:r>
              <a:rPr lang="en-US" dirty="0"/>
              <a:t>Intramyocellular Lipids</a:t>
            </a:r>
          </a:p>
        </c:rich>
      </c:tx>
      <c:overlay val="0"/>
    </c:title>
    <c:autoTitleDeleted val="0"/>
    <c:plotArea>
      <c:layout/>
      <c:barChart>
        <c:barDir val="col"/>
        <c:grouping val="clustered"/>
        <c:varyColors val="0"/>
        <c:ser>
          <c:idx val="0"/>
          <c:order val="0"/>
          <c:tx>
            <c:strRef>
              <c:f>Sheet1!$B$1</c:f>
              <c:strCache>
                <c:ptCount val="1"/>
                <c:pt idx="0">
                  <c:v>Intramyocellular Lipids</c:v>
                </c:pt>
              </c:strCache>
            </c:strRef>
          </c:tx>
          <c:invertIfNegative val="0"/>
          <c:cat>
            <c:strRef>
              <c:f>Sheet1!$A$2:$A$5</c:f>
              <c:strCache>
                <c:ptCount val="4"/>
                <c:pt idx="0">
                  <c:v>&lt;25.0</c:v>
                </c:pt>
                <c:pt idx="1">
                  <c:v>25.0-29.9</c:v>
                </c:pt>
                <c:pt idx="2">
                  <c:v>≥30 (IS)</c:v>
                </c:pt>
                <c:pt idx="3">
                  <c:v>≥30 (IR)</c:v>
                </c:pt>
              </c:strCache>
            </c:strRef>
          </c:cat>
          <c:val>
            <c:numRef>
              <c:f>Sheet1!$B$2:$B$5</c:f>
              <c:numCache>
                <c:formatCode>General</c:formatCode>
                <c:ptCount val="4"/>
                <c:pt idx="0">
                  <c:v>3.8</c:v>
                </c:pt>
                <c:pt idx="1">
                  <c:v>4.0999999999999996</c:v>
                </c:pt>
                <c:pt idx="2">
                  <c:v>3.4</c:v>
                </c:pt>
                <c:pt idx="3">
                  <c:v>4.4000000000000004</c:v>
                </c:pt>
              </c:numCache>
            </c:numRef>
          </c:val>
          <c:extLst>
            <c:ext xmlns:c16="http://schemas.microsoft.com/office/drawing/2014/chart" uri="{C3380CC4-5D6E-409C-BE32-E72D297353CC}">
              <c16:uniqueId val="{00000000-772D-44B4-91FB-AF7091B567E6}"/>
            </c:ext>
          </c:extLst>
        </c:ser>
        <c:dLbls>
          <c:showLegendKey val="0"/>
          <c:showVal val="0"/>
          <c:showCatName val="0"/>
          <c:showSerName val="0"/>
          <c:showPercent val="0"/>
          <c:showBubbleSize val="0"/>
        </c:dLbls>
        <c:gapWidth val="150"/>
        <c:axId val="178076288"/>
        <c:axId val="178082176"/>
      </c:barChart>
      <c:catAx>
        <c:axId val="178076288"/>
        <c:scaling>
          <c:orientation val="minMax"/>
        </c:scaling>
        <c:delete val="0"/>
        <c:axPos val="b"/>
        <c:numFmt formatCode="General" sourceLinked="1"/>
        <c:majorTickMark val="out"/>
        <c:minorTickMark val="none"/>
        <c:tickLblPos val="nextTo"/>
        <c:crossAx val="178082176"/>
        <c:crosses val="autoZero"/>
        <c:auto val="1"/>
        <c:lblAlgn val="ctr"/>
        <c:lblOffset val="100"/>
        <c:noMultiLvlLbl val="0"/>
      </c:catAx>
      <c:valAx>
        <c:axId val="178082176"/>
        <c:scaling>
          <c:orientation val="minMax"/>
        </c:scaling>
        <c:delete val="0"/>
        <c:axPos val="l"/>
        <c:numFmt formatCode="General" sourceLinked="1"/>
        <c:majorTickMark val="out"/>
        <c:minorTickMark val="none"/>
        <c:tickLblPos val="nextTo"/>
        <c:crossAx val="178076288"/>
        <c:crosses val="autoZero"/>
        <c:crossBetween val="between"/>
      </c:valAx>
      <c:spPr>
        <a:noFill/>
        <a:ln w="25387">
          <a:noFill/>
        </a:ln>
      </c:spPr>
    </c:plotArea>
    <c:plotVisOnly val="1"/>
    <c:dispBlanksAs val="gap"/>
    <c:showDLblsOverMax val="0"/>
  </c:chart>
  <c:txPr>
    <a:bodyPr/>
    <a:lstStyle/>
    <a:p>
      <a:pPr>
        <a:defRPr sz="1199">
          <a:latin typeface="Arial" pitchFamily="34" charset="0"/>
          <a:cs typeface="Arial"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overlay val="0"/>
      <c:txPr>
        <a:bodyPr/>
        <a:lstStyle/>
        <a:p>
          <a:pPr>
            <a:defRPr>
              <a:solidFill>
                <a:schemeClr val="tx2"/>
              </a:solidFill>
            </a:defRPr>
          </a:pPr>
          <a:endParaRPr lang="en-US"/>
        </a:p>
      </c:txPr>
    </c:title>
    <c:autoTitleDeleted val="0"/>
    <c:plotArea>
      <c:layout/>
      <c:barChart>
        <c:barDir val="col"/>
        <c:grouping val="clustered"/>
        <c:varyColors val="0"/>
        <c:ser>
          <c:idx val="0"/>
          <c:order val="0"/>
          <c:tx>
            <c:strRef>
              <c:f>Sheet1!$B$1</c:f>
              <c:strCache>
                <c:ptCount val="1"/>
                <c:pt idx="0">
                  <c:v>Liver Fat</c:v>
                </c:pt>
              </c:strCache>
            </c:strRef>
          </c:tx>
          <c:invertIfNegative val="0"/>
          <c:cat>
            <c:strRef>
              <c:f>Sheet1!$A$2:$A$5</c:f>
              <c:strCache>
                <c:ptCount val="4"/>
                <c:pt idx="0">
                  <c:v>&lt;25.0</c:v>
                </c:pt>
                <c:pt idx="1">
                  <c:v>25.0-29.9</c:v>
                </c:pt>
                <c:pt idx="2">
                  <c:v>≥30 (IS)</c:v>
                </c:pt>
                <c:pt idx="3">
                  <c:v>≥30 (IR)</c:v>
                </c:pt>
              </c:strCache>
            </c:strRef>
          </c:cat>
          <c:val>
            <c:numRef>
              <c:f>Sheet1!$B$2:$B$5</c:f>
              <c:numCache>
                <c:formatCode>General</c:formatCode>
                <c:ptCount val="4"/>
                <c:pt idx="0">
                  <c:v>2.1</c:v>
                </c:pt>
                <c:pt idx="1">
                  <c:v>5</c:v>
                </c:pt>
                <c:pt idx="2">
                  <c:v>4.3</c:v>
                </c:pt>
                <c:pt idx="3">
                  <c:v>9.8000000000000007</c:v>
                </c:pt>
              </c:numCache>
            </c:numRef>
          </c:val>
          <c:extLst>
            <c:ext xmlns:c16="http://schemas.microsoft.com/office/drawing/2014/chart" uri="{C3380CC4-5D6E-409C-BE32-E72D297353CC}">
              <c16:uniqueId val="{00000000-99A5-4AB0-9751-61628D2EA910}"/>
            </c:ext>
          </c:extLst>
        </c:ser>
        <c:dLbls>
          <c:showLegendKey val="0"/>
          <c:showVal val="0"/>
          <c:showCatName val="0"/>
          <c:showSerName val="0"/>
          <c:showPercent val="0"/>
          <c:showBubbleSize val="0"/>
        </c:dLbls>
        <c:gapWidth val="150"/>
        <c:axId val="178196480"/>
        <c:axId val="178198016"/>
      </c:barChart>
      <c:catAx>
        <c:axId val="178196480"/>
        <c:scaling>
          <c:orientation val="minMax"/>
        </c:scaling>
        <c:delete val="0"/>
        <c:axPos val="b"/>
        <c:numFmt formatCode="General" sourceLinked="1"/>
        <c:majorTickMark val="out"/>
        <c:minorTickMark val="none"/>
        <c:tickLblPos val="nextTo"/>
        <c:crossAx val="178198016"/>
        <c:crosses val="autoZero"/>
        <c:auto val="1"/>
        <c:lblAlgn val="ctr"/>
        <c:lblOffset val="100"/>
        <c:noMultiLvlLbl val="0"/>
      </c:catAx>
      <c:valAx>
        <c:axId val="178198016"/>
        <c:scaling>
          <c:orientation val="minMax"/>
        </c:scaling>
        <c:delete val="0"/>
        <c:axPos val="l"/>
        <c:numFmt formatCode="General" sourceLinked="1"/>
        <c:majorTickMark val="out"/>
        <c:minorTickMark val="none"/>
        <c:tickLblPos val="nextTo"/>
        <c:crossAx val="178196480"/>
        <c:crosses val="autoZero"/>
        <c:crossBetween val="between"/>
      </c:valAx>
      <c:spPr>
        <a:noFill/>
        <a:ln w="25377">
          <a:noFill/>
        </a:ln>
      </c:spPr>
    </c:plotArea>
    <c:plotVisOnly val="1"/>
    <c:dispBlanksAs val="gap"/>
    <c:showDLblsOverMax val="0"/>
  </c:chart>
  <c:txPr>
    <a:bodyPr/>
    <a:lstStyle/>
    <a:p>
      <a:pPr>
        <a:defRPr sz="1199">
          <a:latin typeface="Arial" pitchFamily="34" charset="0"/>
          <a:cs typeface="Arial"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10"/>
      <c:rotY val="30"/>
      <c:depthPercent val="100"/>
      <c:rAngAx val="1"/>
    </c:view3D>
    <c:floor>
      <c:thickness val="0"/>
    </c:floor>
    <c:sideWall>
      <c:thickness val="0"/>
    </c:sideWall>
    <c:backWall>
      <c:thickness val="0"/>
    </c:backWall>
    <c:plotArea>
      <c:layout>
        <c:manualLayout>
          <c:layoutTarget val="inner"/>
          <c:xMode val="edge"/>
          <c:yMode val="edge"/>
          <c:x val="9.3089954024103361E-2"/>
          <c:y val="2.1531100478468901E-2"/>
          <c:w val="0.87755068387074964"/>
          <c:h val="0.8133971291866029"/>
        </c:manualLayout>
      </c:layout>
      <c:bar3DChart>
        <c:barDir val="col"/>
        <c:grouping val="standard"/>
        <c:varyColors val="0"/>
        <c:ser>
          <c:idx val="0"/>
          <c:order val="0"/>
          <c:tx>
            <c:strRef>
              <c:f>Sheet1!$A$2</c:f>
              <c:strCache>
                <c:ptCount val="1"/>
                <c:pt idx="0">
                  <c:v>No Met Syn</c:v>
                </c:pt>
              </c:strCache>
            </c:strRef>
          </c:tx>
          <c:invertIfNegative val="0"/>
          <c:dPt>
            <c:idx val="0"/>
            <c:invertIfNegative val="0"/>
            <c:bubble3D val="0"/>
            <c:extLst>
              <c:ext xmlns:c16="http://schemas.microsoft.com/office/drawing/2014/chart" uri="{C3380CC4-5D6E-409C-BE32-E72D297353CC}">
                <c16:uniqueId val="{00000000-A1BE-48A3-840C-2A6D0B25041A}"/>
              </c:ext>
            </c:extLst>
          </c:dPt>
          <c:dPt>
            <c:idx val="1"/>
            <c:invertIfNegative val="0"/>
            <c:bubble3D val="0"/>
            <c:extLst>
              <c:ext xmlns:c16="http://schemas.microsoft.com/office/drawing/2014/chart" uri="{C3380CC4-5D6E-409C-BE32-E72D297353CC}">
                <c16:uniqueId val="{00000001-A1BE-48A3-840C-2A6D0B25041A}"/>
              </c:ext>
            </c:extLst>
          </c:dPt>
          <c:cat>
            <c:strRef>
              <c:f>Sheet1!$B$1:$C$1</c:f>
              <c:strCache>
                <c:ptCount val="2"/>
                <c:pt idx="0">
                  <c:v>IGT</c:v>
                </c:pt>
                <c:pt idx="1">
                  <c:v>No IGT</c:v>
                </c:pt>
              </c:strCache>
            </c:strRef>
          </c:cat>
          <c:val>
            <c:numRef>
              <c:f>Sheet1!$B$2:$C$2</c:f>
              <c:numCache>
                <c:formatCode>General</c:formatCode>
                <c:ptCount val="2"/>
                <c:pt idx="0">
                  <c:v>25</c:v>
                </c:pt>
                <c:pt idx="1">
                  <c:v>4</c:v>
                </c:pt>
              </c:numCache>
            </c:numRef>
          </c:val>
          <c:extLst>
            <c:ext xmlns:c16="http://schemas.microsoft.com/office/drawing/2014/chart" uri="{C3380CC4-5D6E-409C-BE32-E72D297353CC}">
              <c16:uniqueId val="{00000002-A1BE-48A3-840C-2A6D0B25041A}"/>
            </c:ext>
          </c:extLst>
        </c:ser>
        <c:ser>
          <c:idx val="1"/>
          <c:order val="1"/>
          <c:tx>
            <c:strRef>
              <c:f>Sheet1!$A$3</c:f>
              <c:strCache>
                <c:ptCount val="1"/>
                <c:pt idx="0">
                  <c:v>Met Syn</c:v>
                </c:pt>
              </c:strCache>
            </c:strRef>
          </c:tx>
          <c:invertIfNegative val="0"/>
          <c:dPt>
            <c:idx val="0"/>
            <c:invertIfNegative val="0"/>
            <c:bubble3D val="0"/>
            <c:extLst>
              <c:ext xmlns:c16="http://schemas.microsoft.com/office/drawing/2014/chart" uri="{C3380CC4-5D6E-409C-BE32-E72D297353CC}">
                <c16:uniqueId val="{00000003-A1BE-48A3-840C-2A6D0B25041A}"/>
              </c:ext>
            </c:extLst>
          </c:dPt>
          <c:dPt>
            <c:idx val="1"/>
            <c:invertIfNegative val="0"/>
            <c:bubble3D val="0"/>
            <c:extLst>
              <c:ext xmlns:c16="http://schemas.microsoft.com/office/drawing/2014/chart" uri="{C3380CC4-5D6E-409C-BE32-E72D297353CC}">
                <c16:uniqueId val="{00000004-A1BE-48A3-840C-2A6D0B25041A}"/>
              </c:ext>
            </c:extLst>
          </c:dPt>
          <c:cat>
            <c:strRef>
              <c:f>Sheet1!$B$1:$C$1</c:f>
              <c:strCache>
                <c:ptCount val="2"/>
                <c:pt idx="0">
                  <c:v>IGT</c:v>
                </c:pt>
                <c:pt idx="1">
                  <c:v>No IGT</c:v>
                </c:pt>
              </c:strCache>
            </c:strRef>
          </c:cat>
          <c:val>
            <c:numRef>
              <c:f>Sheet1!$B$3:$C$3</c:f>
              <c:numCache>
                <c:formatCode>General</c:formatCode>
                <c:ptCount val="2"/>
                <c:pt idx="0">
                  <c:v>58</c:v>
                </c:pt>
                <c:pt idx="1">
                  <c:v>14</c:v>
                </c:pt>
              </c:numCache>
            </c:numRef>
          </c:val>
          <c:extLst>
            <c:ext xmlns:c16="http://schemas.microsoft.com/office/drawing/2014/chart" uri="{C3380CC4-5D6E-409C-BE32-E72D297353CC}">
              <c16:uniqueId val="{00000005-A1BE-48A3-840C-2A6D0B25041A}"/>
            </c:ext>
          </c:extLst>
        </c:ser>
        <c:dLbls>
          <c:showLegendKey val="0"/>
          <c:showVal val="0"/>
          <c:showCatName val="0"/>
          <c:showSerName val="0"/>
          <c:showPercent val="0"/>
          <c:showBubbleSize val="0"/>
        </c:dLbls>
        <c:gapWidth val="110"/>
        <c:gapDepth val="110"/>
        <c:shape val="box"/>
        <c:axId val="179340800"/>
        <c:axId val="179342336"/>
        <c:axId val="370299328"/>
      </c:bar3DChart>
      <c:catAx>
        <c:axId val="179340800"/>
        <c:scaling>
          <c:orientation val="minMax"/>
        </c:scaling>
        <c:delete val="0"/>
        <c:axPos val="b"/>
        <c:numFmt formatCode="General" sourceLinked="1"/>
        <c:majorTickMark val="out"/>
        <c:minorTickMark val="none"/>
        <c:tickLblPos val="low"/>
        <c:txPr>
          <a:bodyPr rot="0" vert="horz"/>
          <a:lstStyle/>
          <a:p>
            <a:pPr>
              <a:defRPr b="1"/>
            </a:pPr>
            <a:endParaRPr lang="en-US"/>
          </a:p>
        </c:txPr>
        <c:crossAx val="179342336"/>
        <c:crosses val="autoZero"/>
        <c:auto val="1"/>
        <c:lblAlgn val="ctr"/>
        <c:lblOffset val="100"/>
        <c:tickLblSkip val="1"/>
        <c:tickMarkSkip val="1"/>
        <c:noMultiLvlLbl val="0"/>
      </c:catAx>
      <c:valAx>
        <c:axId val="179342336"/>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179340800"/>
        <c:crosses val="autoZero"/>
        <c:crossBetween val="between"/>
        <c:majorUnit val="20"/>
      </c:valAx>
      <c:serAx>
        <c:axId val="370299328"/>
        <c:scaling>
          <c:orientation val="minMax"/>
        </c:scaling>
        <c:delete val="0"/>
        <c:axPos val="b"/>
        <c:majorTickMark val="out"/>
        <c:minorTickMark val="none"/>
        <c:tickLblPos val="none"/>
        <c:crossAx val="179342336"/>
        <c:crosses val="autoZero"/>
        <c:tickMarkSkip val="1"/>
      </c:serAx>
    </c:plotArea>
    <c:plotVisOnly val="1"/>
    <c:dispBlanksAs val="gap"/>
    <c:showDLblsOverMax val="0"/>
  </c:chart>
  <c:txPr>
    <a:bodyPr/>
    <a:lstStyle/>
    <a:p>
      <a:pPr>
        <a:defRPr sz="14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Proteinuria</c:v>
                </c:pt>
              </c:strCache>
            </c:strRef>
          </c:tx>
          <c:spPr>
            <a:solidFill>
              <a:schemeClr val="accent3"/>
            </a:solidFill>
            <a:ln>
              <a:solidFill>
                <a:schemeClr val="bg1"/>
              </a:solid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All-Cause Death</c:v>
                </c:pt>
                <c:pt idx="1">
                  <c:v>CVD Death</c:v>
                </c:pt>
                <c:pt idx="2">
                  <c:v>MI</c:v>
                </c:pt>
                <c:pt idx="3">
                  <c:v>Stroke</c:v>
                </c:pt>
              </c:strCache>
            </c:strRef>
          </c:cat>
          <c:val>
            <c:numRef>
              <c:f>Sheet1!$B$2:$B$5</c:f>
              <c:numCache>
                <c:formatCode>General</c:formatCode>
                <c:ptCount val="4"/>
                <c:pt idx="0">
                  <c:v>6.3</c:v>
                </c:pt>
                <c:pt idx="1">
                  <c:v>1.2</c:v>
                </c:pt>
                <c:pt idx="2">
                  <c:v>0</c:v>
                </c:pt>
                <c:pt idx="3">
                  <c:v>0</c:v>
                </c:pt>
              </c:numCache>
            </c:numRef>
          </c:val>
          <c:extLst>
            <c:ext xmlns:c16="http://schemas.microsoft.com/office/drawing/2014/chart" uri="{C3380CC4-5D6E-409C-BE32-E72D297353CC}">
              <c16:uniqueId val="{00000000-99FC-40F9-9D3D-3FAB15DD507B}"/>
            </c:ext>
          </c:extLst>
        </c:ser>
        <c:ser>
          <c:idx val="1"/>
          <c:order val="1"/>
          <c:tx>
            <c:strRef>
              <c:f>Sheet1!$C$1</c:f>
              <c:strCache>
                <c:ptCount val="1"/>
                <c:pt idx="0">
                  <c:v>Mixed Trials</c:v>
                </c:pt>
              </c:strCache>
            </c:strRef>
          </c:tx>
          <c:spPr>
            <a:solidFill>
              <a:schemeClr val="accent1"/>
            </a:solidFill>
            <a:ln>
              <a:solidFill>
                <a:schemeClr val="bg1"/>
              </a:solidFill>
            </a:ln>
            <a:effectLst>
              <a:outerShdw blurRad="40000" dist="23000" dir="5400000" rotWithShape="0">
                <a:srgbClr val="000000">
                  <a:alpha val="35000"/>
                </a:srgbClr>
              </a:outerShdw>
            </a:effectLst>
            <a:scene3d>
              <a:camera prst="orthographicFront"/>
              <a:lightRig rig="threePt" dir="t"/>
            </a:scene3d>
          </c:spPr>
          <c:invertIfNegative val="0"/>
          <c:dLbls>
            <c:dLbl>
              <c:idx val="2"/>
              <c:layout>
                <c:manualLayout>
                  <c:x val="0"/>
                  <c:y val="-4.8426150121066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FC-40F9-9D3D-3FAB15DD507B}"/>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All-Cause Death</c:v>
                </c:pt>
                <c:pt idx="1">
                  <c:v>CVD Death</c:v>
                </c:pt>
                <c:pt idx="2">
                  <c:v>MI</c:v>
                </c:pt>
                <c:pt idx="3">
                  <c:v>Stroke</c:v>
                </c:pt>
              </c:strCache>
            </c:strRef>
          </c:cat>
          <c:val>
            <c:numRef>
              <c:f>Sheet1!$C$2:$C$5</c:f>
              <c:numCache>
                <c:formatCode>General</c:formatCode>
                <c:ptCount val="4"/>
                <c:pt idx="0">
                  <c:v>18.600000000000001</c:v>
                </c:pt>
                <c:pt idx="1">
                  <c:v>9.3000000000000007</c:v>
                </c:pt>
                <c:pt idx="2">
                  <c:v>11.6</c:v>
                </c:pt>
                <c:pt idx="3">
                  <c:v>7.5</c:v>
                </c:pt>
              </c:numCache>
            </c:numRef>
          </c:val>
          <c:extLst>
            <c:ext xmlns:c16="http://schemas.microsoft.com/office/drawing/2014/chart" uri="{C3380CC4-5D6E-409C-BE32-E72D297353CC}">
              <c16:uniqueId val="{00000002-99FC-40F9-9D3D-3FAB15DD507B}"/>
            </c:ext>
          </c:extLst>
        </c:ser>
        <c:ser>
          <c:idx val="2"/>
          <c:order val="2"/>
          <c:tx>
            <c:strRef>
              <c:f>Sheet1!$D$1</c:f>
              <c:strCache>
                <c:ptCount val="1"/>
                <c:pt idx="0">
                  <c:v>All Proteinuria</c:v>
                </c:pt>
              </c:strCache>
            </c:strRef>
          </c:tx>
          <c:spPr>
            <a:solidFill>
              <a:schemeClr val="accent2"/>
            </a:solidFill>
            <a:ln>
              <a:solidFill>
                <a:schemeClr val="bg1"/>
              </a:solidFill>
            </a:ln>
            <a:effectLst>
              <a:outerShdw blurRad="40000" dist="23000" dir="5400000" rotWithShape="0">
                <a:srgbClr val="000000">
                  <a:alpha val="35000"/>
                </a:srgbClr>
              </a:outerShdw>
            </a:effectLst>
            <a:scene3d>
              <a:camera prst="orthographicFront"/>
              <a:lightRig rig="threePt" dir="t"/>
            </a:scene3d>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All-Cause Death</c:v>
                </c:pt>
                <c:pt idx="1">
                  <c:v>CVD Death</c:v>
                </c:pt>
                <c:pt idx="2">
                  <c:v>MI</c:v>
                </c:pt>
                <c:pt idx="3">
                  <c:v>Stroke</c:v>
                </c:pt>
              </c:strCache>
            </c:strRef>
          </c:cat>
          <c:val>
            <c:numRef>
              <c:f>Sheet1!$D$2:$D$5</c:f>
              <c:numCache>
                <c:formatCode>General</c:formatCode>
                <c:ptCount val="4"/>
                <c:pt idx="0">
                  <c:v>39.9</c:v>
                </c:pt>
                <c:pt idx="1">
                  <c:v>18.7</c:v>
                </c:pt>
                <c:pt idx="2">
                  <c:v>12.9</c:v>
                </c:pt>
                <c:pt idx="3">
                  <c:v>12.4</c:v>
                </c:pt>
              </c:numCache>
            </c:numRef>
          </c:val>
          <c:extLst>
            <c:ext xmlns:c16="http://schemas.microsoft.com/office/drawing/2014/chart" uri="{C3380CC4-5D6E-409C-BE32-E72D297353CC}">
              <c16:uniqueId val="{00000003-99FC-40F9-9D3D-3FAB15DD507B}"/>
            </c:ext>
          </c:extLst>
        </c:ser>
        <c:dLbls>
          <c:showLegendKey val="0"/>
          <c:showVal val="0"/>
          <c:showCatName val="0"/>
          <c:showSerName val="0"/>
          <c:showPercent val="0"/>
          <c:showBubbleSize val="0"/>
        </c:dLbls>
        <c:gapWidth val="54"/>
        <c:overlap val="-14"/>
        <c:axId val="85971328"/>
        <c:axId val="85972864"/>
      </c:barChart>
      <c:catAx>
        <c:axId val="8597132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pPr>
            <a:endParaRPr lang="en-US"/>
          </a:p>
        </c:txPr>
        <c:crossAx val="85972864"/>
        <c:crosses val="autoZero"/>
        <c:auto val="1"/>
        <c:lblAlgn val="ctr"/>
        <c:lblOffset val="100"/>
        <c:noMultiLvlLbl val="0"/>
      </c:catAx>
      <c:valAx>
        <c:axId val="85972864"/>
        <c:scaling>
          <c:orientation val="minMax"/>
          <c:max val="40"/>
        </c:scaling>
        <c:delete val="0"/>
        <c:axPos val="l"/>
        <c:title>
          <c:tx>
            <c:rich>
              <a:bodyPr rot="-5400000" vert="horz"/>
              <a:lstStyle/>
              <a:p>
                <a:pPr>
                  <a:defRPr/>
                </a:pPr>
                <a:r>
                  <a:rPr lang="en-US"/>
                  <a:t>Events/1,000 patient-years</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pPr>
            <a:endParaRPr lang="en-US"/>
          </a:p>
        </c:txPr>
        <c:crossAx val="85971328"/>
        <c:crosses val="autoZero"/>
        <c:crossBetween val="between"/>
        <c:majorUnit val="10"/>
      </c:valAx>
      <c:spPr>
        <a:noFill/>
        <a:ln>
          <a:noFill/>
        </a:ln>
        <a:effectLst/>
      </c:spPr>
    </c:plotArea>
    <c:legend>
      <c:legendPos val="t"/>
      <c:layout>
        <c:manualLayout>
          <c:xMode val="edge"/>
          <c:yMode val="edge"/>
          <c:x val="0.30853458266950101"/>
          <c:y val="1.54837788133626E-2"/>
          <c:w val="0.66213067045624097"/>
          <c:h val="0.1299670892307739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prstDash val="solid"/>
    </a:ln>
    <a:effectLst/>
  </c:spPr>
  <c:txPr>
    <a:bodyPr/>
    <a:lstStyle/>
    <a:p>
      <a:pPr>
        <a:defRPr sz="1400">
          <a:latin typeface="+mn-lt"/>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555555555555549E-2"/>
          <c:y val="9.1346153846153813E-2"/>
          <c:w val="0.92948717948717896"/>
          <c:h val="0.81730769230769218"/>
        </c:manualLayout>
      </c:layout>
      <c:barChart>
        <c:barDir val="col"/>
        <c:grouping val="clustered"/>
        <c:varyColors val="0"/>
        <c:ser>
          <c:idx val="0"/>
          <c:order val="0"/>
          <c:tx>
            <c:strRef>
              <c:f>Sheet1!$A$2</c:f>
              <c:strCache>
                <c:ptCount val="1"/>
                <c:pt idx="0">
                  <c:v>East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numCache>
            </c:numRef>
          </c:cat>
          <c:val>
            <c:numRef>
              <c:f>Sheet1!$B$2:$E$2</c:f>
              <c:numCache>
                <c:formatCode>General</c:formatCode>
                <c:ptCount val="4"/>
                <c:pt idx="0">
                  <c:v>1</c:v>
                </c:pt>
                <c:pt idx="1">
                  <c:v>2.82</c:v>
                </c:pt>
                <c:pt idx="2">
                  <c:v>3.71</c:v>
                </c:pt>
                <c:pt idx="3">
                  <c:v>5.0199999999999996</c:v>
                </c:pt>
              </c:numCache>
            </c:numRef>
          </c:val>
          <c:extLst>
            <c:ext xmlns:c16="http://schemas.microsoft.com/office/drawing/2014/chart" uri="{C3380CC4-5D6E-409C-BE32-E72D297353CC}">
              <c16:uniqueId val="{00000000-B039-4260-A615-1AC2C6786C4E}"/>
            </c:ext>
          </c:extLst>
        </c:ser>
        <c:dLbls>
          <c:showLegendKey val="0"/>
          <c:showVal val="0"/>
          <c:showCatName val="0"/>
          <c:showSerName val="0"/>
          <c:showPercent val="0"/>
          <c:showBubbleSize val="0"/>
        </c:dLbls>
        <c:gapWidth val="150"/>
        <c:axId val="179469696"/>
        <c:axId val="179479680"/>
      </c:barChart>
      <c:catAx>
        <c:axId val="179469696"/>
        <c:scaling>
          <c:orientation val="minMax"/>
        </c:scaling>
        <c:delete val="0"/>
        <c:axPos val="b"/>
        <c:numFmt formatCode="General" sourceLinked="1"/>
        <c:majorTickMark val="out"/>
        <c:minorTickMark val="none"/>
        <c:tickLblPos val="nextTo"/>
        <c:txPr>
          <a:bodyPr rot="0" vert="horz"/>
          <a:lstStyle/>
          <a:p>
            <a:pPr>
              <a:defRPr/>
            </a:pPr>
            <a:endParaRPr lang="en-US"/>
          </a:p>
        </c:txPr>
        <c:crossAx val="179479680"/>
        <c:crosses val="autoZero"/>
        <c:auto val="1"/>
        <c:lblAlgn val="ctr"/>
        <c:lblOffset val="100"/>
        <c:tickLblSkip val="1"/>
        <c:tickMarkSkip val="1"/>
        <c:noMultiLvlLbl val="0"/>
      </c:catAx>
      <c:valAx>
        <c:axId val="179479680"/>
        <c:scaling>
          <c:orientation val="minMax"/>
          <c:max val="6"/>
          <c:min val="0"/>
        </c:scaling>
        <c:delete val="0"/>
        <c:axPos val="l"/>
        <c:numFmt formatCode="General" sourceLinked="1"/>
        <c:majorTickMark val="out"/>
        <c:minorTickMark val="none"/>
        <c:tickLblPos val="nextTo"/>
        <c:txPr>
          <a:bodyPr rot="0" vert="horz"/>
          <a:lstStyle/>
          <a:p>
            <a:pPr>
              <a:defRPr/>
            </a:pPr>
            <a:endParaRPr lang="en-US"/>
          </a:p>
        </c:txPr>
        <c:crossAx val="179469696"/>
        <c:crosses val="autoZero"/>
        <c:crossBetween val="between"/>
        <c:majorUnit val="1"/>
        <c:minorUnit val="1"/>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1996649660857365"/>
          <c:y val="0.11218228928342998"/>
          <c:w val="0.74545590452721511"/>
          <c:h val="0.79953081254477121"/>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Systolic</c:v>
                </c:pt>
                <c:pt idx="1">
                  <c:v>Diastolic</c:v>
                </c:pt>
              </c:strCache>
            </c:strRef>
          </c:cat>
          <c:val>
            <c:numRef>
              <c:f>Sheet1!$B$2:$B$3</c:f>
              <c:numCache>
                <c:formatCode>General</c:formatCode>
                <c:ptCount val="2"/>
                <c:pt idx="0">
                  <c:v>-1.2</c:v>
                </c:pt>
                <c:pt idx="1">
                  <c:v>-1.4</c:v>
                </c:pt>
              </c:numCache>
            </c:numRef>
          </c:val>
          <c:extLst>
            <c:ext xmlns:c16="http://schemas.microsoft.com/office/drawing/2014/chart" uri="{C3380CC4-5D6E-409C-BE32-E72D297353CC}">
              <c16:uniqueId val="{00000000-5712-4784-A852-494B41FA64BD}"/>
            </c:ext>
          </c:extLst>
        </c:ser>
        <c:ser>
          <c:idx val="1"/>
          <c:order val="1"/>
          <c:tx>
            <c:strRef>
              <c:f>Sheet1!$C$1</c:f>
              <c:strCache>
                <c:ptCount val="1"/>
                <c:pt idx="0">
                  <c:v>Lorcaserin 10 mg BID</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Systolic</c:v>
                </c:pt>
                <c:pt idx="1">
                  <c:v>Diastolic</c:v>
                </c:pt>
              </c:strCache>
            </c:strRef>
          </c:cat>
          <c:val>
            <c:numRef>
              <c:f>Sheet1!$C$2:$C$3</c:f>
              <c:numCache>
                <c:formatCode>General</c:formatCode>
                <c:ptCount val="2"/>
                <c:pt idx="0">
                  <c:v>-1.9</c:v>
                </c:pt>
                <c:pt idx="1">
                  <c:v>-1.9</c:v>
                </c:pt>
              </c:numCache>
            </c:numRef>
          </c:val>
          <c:extLst>
            <c:ext xmlns:c16="http://schemas.microsoft.com/office/drawing/2014/chart" uri="{C3380CC4-5D6E-409C-BE32-E72D297353CC}">
              <c16:uniqueId val="{00000001-5712-4784-A852-494B41FA64BD}"/>
            </c:ext>
          </c:extLst>
        </c:ser>
        <c:dLbls>
          <c:showLegendKey val="0"/>
          <c:showVal val="1"/>
          <c:showCatName val="0"/>
          <c:showSerName val="0"/>
          <c:showPercent val="0"/>
          <c:showBubbleSize val="0"/>
        </c:dLbls>
        <c:gapWidth val="98"/>
        <c:overlap val="-17"/>
        <c:axId val="207955840"/>
        <c:axId val="207957376"/>
      </c:barChart>
      <c:catAx>
        <c:axId val="207955840"/>
        <c:scaling>
          <c:orientation val="minMax"/>
        </c:scaling>
        <c:delete val="0"/>
        <c:axPos val="b"/>
        <c:numFmt formatCode="General" sourceLinked="0"/>
        <c:majorTickMark val="out"/>
        <c:minorTickMark val="none"/>
        <c:tickLblPos val="high"/>
        <c:crossAx val="207957376"/>
        <c:crosses val="autoZero"/>
        <c:auto val="1"/>
        <c:lblAlgn val="ctr"/>
        <c:lblOffset val="100"/>
        <c:noMultiLvlLbl val="0"/>
      </c:catAx>
      <c:valAx>
        <c:axId val="207957376"/>
        <c:scaling>
          <c:orientation val="minMax"/>
        </c:scaling>
        <c:delete val="0"/>
        <c:axPos val="l"/>
        <c:title>
          <c:tx>
            <c:rich>
              <a:bodyPr rot="-5400000" vert="horz"/>
              <a:lstStyle/>
              <a:p>
                <a:pPr>
                  <a:defRPr/>
                </a:pPr>
                <a:r>
                  <a:rPr lang="en-US" dirty="0"/>
                  <a:t> </a:t>
                </a:r>
                <a:r>
                  <a:rPr lang="en-US" dirty="0">
                    <a:sym typeface="Symbol"/>
                  </a:rPr>
                  <a:t> Mean</a:t>
                </a:r>
                <a:r>
                  <a:rPr lang="en-US" dirty="0"/>
                  <a:t> BP (mmHg)</a:t>
                </a:r>
              </a:p>
            </c:rich>
          </c:tx>
          <c:layout>
            <c:manualLayout>
              <c:xMode val="edge"/>
              <c:yMode val="edge"/>
              <c:x val="1.5717090392823305E-2"/>
              <c:y val="0.20180483057595328"/>
            </c:manualLayout>
          </c:layout>
          <c:overlay val="0"/>
        </c:title>
        <c:numFmt formatCode="General" sourceLinked="1"/>
        <c:majorTickMark val="out"/>
        <c:minorTickMark val="none"/>
        <c:tickLblPos val="nextTo"/>
        <c:crossAx val="207955840"/>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010363975202526"/>
          <c:y val="0.28482088871206651"/>
          <c:w val="0.66602945650933709"/>
          <c:h val="0.62029828654659236"/>
        </c:manualLayout>
      </c:layout>
      <c:lineChart>
        <c:grouping val="standard"/>
        <c:varyColors val="0"/>
        <c:ser>
          <c:idx val="0"/>
          <c:order val="0"/>
          <c:tx>
            <c:strRef>
              <c:f>Sheet1!$B$1</c:f>
              <c:strCache>
                <c:ptCount val="1"/>
                <c:pt idx="0">
                  <c:v>Placebo</c:v>
                </c:pt>
              </c:strCache>
            </c:strRef>
          </c:tx>
          <c:spPr>
            <a:ln w="38100">
              <a:solidFill>
                <a:schemeClr val="bg1">
                  <a:lumMod val="50000"/>
                </a:schemeClr>
              </a:solidFill>
            </a:ln>
            <a:effectLst>
              <a:outerShdw blurRad="50800" dist="38100" dir="2700000" algn="tl" rotWithShape="0">
                <a:prstClr val="black">
                  <a:alpha val="40000"/>
                </a:prstClr>
              </a:outerShdw>
            </a:effectLst>
          </c:spPr>
          <c:marker>
            <c:symbol val="diamond"/>
            <c:size val="10"/>
            <c:spPr>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c:spPr>
          </c:marker>
          <c:cat>
            <c:strRef>
              <c:f>Sheet1!$A$2:$A$6</c:f>
              <c:strCache>
                <c:ptCount val="5"/>
                <c:pt idx="1">
                  <c:v>Baseline</c:v>
                </c:pt>
                <c:pt idx="2">
                  <c:v>Year 1</c:v>
                </c:pt>
                <c:pt idx="3">
                  <c:v>Year 2</c:v>
                </c:pt>
                <c:pt idx="4">
                  <c:v>Year 3</c:v>
                </c:pt>
              </c:strCache>
            </c:strRef>
          </c:cat>
          <c:val>
            <c:numRef>
              <c:f>Sheet1!$B$2:$B$6</c:f>
              <c:numCache>
                <c:formatCode>General</c:formatCode>
                <c:ptCount val="5"/>
                <c:pt idx="1">
                  <c:v>123.5</c:v>
                </c:pt>
                <c:pt idx="2">
                  <c:v>122.6</c:v>
                </c:pt>
                <c:pt idx="3">
                  <c:v>122.98</c:v>
                </c:pt>
                <c:pt idx="4">
                  <c:v>122.93</c:v>
                </c:pt>
              </c:numCache>
            </c:numRef>
          </c:val>
          <c:smooth val="0"/>
          <c:extLst>
            <c:ext xmlns:c16="http://schemas.microsoft.com/office/drawing/2014/chart" uri="{C3380CC4-5D6E-409C-BE32-E72D297353CC}">
              <c16:uniqueId val="{00000000-4DD8-4690-A45E-6E960FA8758F}"/>
            </c:ext>
          </c:extLst>
        </c:ser>
        <c:ser>
          <c:idx val="1"/>
          <c:order val="1"/>
          <c:tx>
            <c:strRef>
              <c:f>Sheet1!$C$1</c:f>
              <c:strCache>
                <c:ptCount val="1"/>
                <c:pt idx="0">
                  <c:v>Metformin</c:v>
                </c:pt>
              </c:strCache>
            </c:strRef>
          </c:tx>
          <c:spPr>
            <a:ln w="38100">
              <a:solidFill>
                <a:srgbClr val="63A753"/>
              </a:solidFill>
            </a:ln>
            <a:effectLst>
              <a:outerShdw blurRad="50800" dist="38100" dir="2700000" algn="tl" rotWithShape="0">
                <a:prstClr val="black">
                  <a:alpha val="40000"/>
                </a:prstClr>
              </a:outerShdw>
            </a:effectLst>
          </c:spPr>
          <c:marker>
            <c:symbol val="square"/>
            <c:size val="10"/>
            <c:spPr>
              <a:solidFill>
                <a:srgbClr val="63A753"/>
              </a:solidFill>
              <a:ln>
                <a:solidFill>
                  <a:srgbClr val="63A753"/>
                </a:solidFill>
              </a:ln>
              <a:effectLst>
                <a:outerShdw blurRad="50800" dist="38100" dir="2700000" algn="tl" rotWithShape="0">
                  <a:prstClr val="black">
                    <a:alpha val="40000"/>
                  </a:prstClr>
                </a:outerShdw>
              </a:effectLst>
            </c:spPr>
          </c:marker>
          <c:cat>
            <c:strRef>
              <c:f>Sheet1!$A$2:$A$6</c:f>
              <c:strCache>
                <c:ptCount val="5"/>
                <c:pt idx="1">
                  <c:v>Baseline</c:v>
                </c:pt>
                <c:pt idx="2">
                  <c:v>Year 1</c:v>
                </c:pt>
                <c:pt idx="3">
                  <c:v>Year 2</c:v>
                </c:pt>
                <c:pt idx="4">
                  <c:v>Year 3</c:v>
                </c:pt>
              </c:strCache>
            </c:strRef>
          </c:cat>
          <c:val>
            <c:numRef>
              <c:f>Sheet1!$C$2:$C$6</c:f>
              <c:numCache>
                <c:formatCode>General</c:formatCode>
                <c:ptCount val="5"/>
                <c:pt idx="1">
                  <c:v>124</c:v>
                </c:pt>
                <c:pt idx="2">
                  <c:v>123.09</c:v>
                </c:pt>
                <c:pt idx="3">
                  <c:v>123.06</c:v>
                </c:pt>
                <c:pt idx="4">
                  <c:v>123.71</c:v>
                </c:pt>
              </c:numCache>
            </c:numRef>
          </c:val>
          <c:smooth val="0"/>
          <c:extLst>
            <c:ext xmlns:c16="http://schemas.microsoft.com/office/drawing/2014/chart" uri="{C3380CC4-5D6E-409C-BE32-E72D297353CC}">
              <c16:uniqueId val="{00000001-4DD8-4690-A45E-6E960FA8758F}"/>
            </c:ext>
          </c:extLst>
        </c:ser>
        <c:ser>
          <c:idx val="2"/>
          <c:order val="2"/>
          <c:tx>
            <c:strRef>
              <c:f>Sheet1!$D$1</c:f>
              <c:strCache>
                <c:ptCount val="1"/>
                <c:pt idx="0">
                  <c:v>Intensive lifestyle intervention</c:v>
                </c:pt>
              </c:strCache>
            </c:strRef>
          </c:tx>
          <c:spPr>
            <a:ln w="38100">
              <a:solidFill>
                <a:schemeClr val="accent6"/>
              </a:solidFill>
            </a:ln>
            <a:effectLst>
              <a:outerShdw blurRad="50800" dist="38100" dir="2700000" algn="tl" rotWithShape="0">
                <a:prstClr val="black">
                  <a:alpha val="40000"/>
                </a:prstClr>
              </a:outerShdw>
            </a:effectLst>
          </c:spPr>
          <c:marker>
            <c:symbol val="triangle"/>
            <c:size val="10"/>
            <c:spPr>
              <a:solidFill>
                <a:schemeClr val="accent6"/>
              </a:solidFill>
              <a:ln>
                <a:solidFill>
                  <a:schemeClr val="accent6"/>
                </a:solidFill>
              </a:ln>
              <a:effectLst>
                <a:outerShdw blurRad="50800" dist="38100" dir="2700000" algn="tl" rotWithShape="0">
                  <a:prstClr val="black">
                    <a:alpha val="40000"/>
                  </a:prstClr>
                </a:outerShdw>
              </a:effectLst>
            </c:spPr>
          </c:marker>
          <c:cat>
            <c:strRef>
              <c:f>Sheet1!$A$2:$A$6</c:f>
              <c:strCache>
                <c:ptCount val="5"/>
                <c:pt idx="1">
                  <c:v>Baseline</c:v>
                </c:pt>
                <c:pt idx="2">
                  <c:v>Year 1</c:v>
                </c:pt>
                <c:pt idx="3">
                  <c:v>Year 2</c:v>
                </c:pt>
                <c:pt idx="4">
                  <c:v>Year 3</c:v>
                </c:pt>
              </c:strCache>
            </c:strRef>
          </c:cat>
          <c:val>
            <c:numRef>
              <c:f>Sheet1!$D$2:$D$6</c:f>
              <c:numCache>
                <c:formatCode>General</c:formatCode>
                <c:ptCount val="5"/>
                <c:pt idx="1">
                  <c:v>123.7</c:v>
                </c:pt>
                <c:pt idx="2">
                  <c:v>120.3</c:v>
                </c:pt>
                <c:pt idx="3">
                  <c:v>120.3</c:v>
                </c:pt>
                <c:pt idx="4">
                  <c:v>120.43</c:v>
                </c:pt>
              </c:numCache>
            </c:numRef>
          </c:val>
          <c:smooth val="0"/>
          <c:extLst>
            <c:ext xmlns:c16="http://schemas.microsoft.com/office/drawing/2014/chart" uri="{C3380CC4-5D6E-409C-BE32-E72D297353CC}">
              <c16:uniqueId val="{00000002-4DD8-4690-A45E-6E960FA8758F}"/>
            </c:ext>
          </c:extLst>
        </c:ser>
        <c:dLbls>
          <c:showLegendKey val="0"/>
          <c:showVal val="0"/>
          <c:showCatName val="0"/>
          <c:showSerName val="0"/>
          <c:showPercent val="0"/>
          <c:showBubbleSize val="0"/>
        </c:dLbls>
        <c:marker val="1"/>
        <c:smooth val="0"/>
        <c:axId val="180452736"/>
        <c:axId val="180475392"/>
      </c:lineChart>
      <c:catAx>
        <c:axId val="180452736"/>
        <c:scaling>
          <c:orientation val="minMax"/>
        </c:scaling>
        <c:delete val="0"/>
        <c:axPos val="b"/>
        <c:numFmt formatCode="General" sourceLinked="0"/>
        <c:majorTickMark val="out"/>
        <c:minorTickMark val="none"/>
        <c:tickLblPos val="nextTo"/>
        <c:txPr>
          <a:bodyPr/>
          <a:lstStyle/>
          <a:p>
            <a:pPr>
              <a:defRPr sz="1300" b="1"/>
            </a:pPr>
            <a:endParaRPr lang="en-US"/>
          </a:p>
        </c:txPr>
        <c:crossAx val="180475392"/>
        <c:crosses val="autoZero"/>
        <c:auto val="1"/>
        <c:lblAlgn val="ctr"/>
        <c:lblOffset val="100"/>
        <c:noMultiLvlLbl val="0"/>
      </c:catAx>
      <c:valAx>
        <c:axId val="180475392"/>
        <c:scaling>
          <c:orientation val="minMax"/>
        </c:scaling>
        <c:delete val="0"/>
        <c:axPos val="l"/>
        <c:title>
          <c:tx>
            <c:rich>
              <a:bodyPr rot="-5400000" vert="horz"/>
              <a:lstStyle/>
              <a:p>
                <a:pPr>
                  <a:defRPr/>
                </a:pPr>
                <a:r>
                  <a:rPr lang="en-US" dirty="0"/>
                  <a:t>Systolic blood pressure (mmHg)</a:t>
                </a:r>
              </a:p>
            </c:rich>
          </c:tx>
          <c:layout>
            <c:manualLayout>
              <c:xMode val="edge"/>
              <c:yMode val="edge"/>
              <c:x val="1.474822196021755E-2"/>
              <c:y val="0.26399848739453707"/>
            </c:manualLayout>
          </c:layout>
          <c:overlay val="0"/>
        </c:title>
        <c:numFmt formatCode="General" sourceLinked="1"/>
        <c:majorTickMark val="out"/>
        <c:minorTickMark val="none"/>
        <c:tickLblPos val="nextTo"/>
        <c:crossAx val="180452736"/>
        <c:crosses val="autoZero"/>
        <c:crossBetween val="midCat"/>
      </c:valAx>
    </c:plotArea>
    <c:legend>
      <c:legendPos val="t"/>
      <c:layout>
        <c:manualLayout>
          <c:xMode val="edge"/>
          <c:yMode val="edge"/>
          <c:x val="0.18775814855665005"/>
          <c:y val="2.1409738565176639E-2"/>
          <c:w val="0.78146464838550189"/>
          <c:h val="0.22462693109098633"/>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1387723197427111"/>
          <c:y val="0.2705477296686154"/>
          <c:w val="0.70225579935066729"/>
          <c:h val="0.63457144559004341"/>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cat>
            <c:strRef>
              <c:f>Sheet1!$A$2:$A$5</c:f>
              <c:strCache>
                <c:ptCount val="4"/>
                <c:pt idx="0">
                  <c:v>Baseline</c:v>
                </c:pt>
                <c:pt idx="1">
                  <c:v>Year 1</c:v>
                </c:pt>
                <c:pt idx="2">
                  <c:v>Year 2</c:v>
                </c:pt>
                <c:pt idx="3">
                  <c:v>Year 3</c:v>
                </c:pt>
              </c:strCache>
            </c:strRef>
          </c:cat>
          <c:val>
            <c:numRef>
              <c:f>Sheet1!$B$2:$B$5</c:f>
              <c:numCache>
                <c:formatCode>General</c:formatCode>
                <c:ptCount val="4"/>
                <c:pt idx="0">
                  <c:v>29</c:v>
                </c:pt>
                <c:pt idx="1">
                  <c:v>30</c:v>
                </c:pt>
                <c:pt idx="2">
                  <c:v>33</c:v>
                </c:pt>
                <c:pt idx="3">
                  <c:v>39</c:v>
                </c:pt>
              </c:numCache>
            </c:numRef>
          </c:val>
          <c:extLst>
            <c:ext xmlns:c16="http://schemas.microsoft.com/office/drawing/2014/chart" uri="{C3380CC4-5D6E-409C-BE32-E72D297353CC}">
              <c16:uniqueId val="{00000000-6AF9-43C3-883B-017BFB9C1CCA}"/>
            </c:ext>
          </c:extLst>
        </c:ser>
        <c:ser>
          <c:idx val="1"/>
          <c:order val="1"/>
          <c:tx>
            <c:strRef>
              <c:f>Sheet1!$C$1</c:f>
              <c:strCache>
                <c:ptCount val="1"/>
                <c:pt idx="0">
                  <c:v>Metformin</c:v>
                </c:pt>
              </c:strCache>
            </c:strRef>
          </c:tx>
          <c:spPr>
            <a:solidFill>
              <a:srgbClr val="63A753"/>
            </a:solidFill>
          </c:spPr>
          <c:invertIfNegative val="0"/>
          <c:cat>
            <c:strRef>
              <c:f>Sheet1!$A$2:$A$5</c:f>
              <c:strCache>
                <c:ptCount val="4"/>
                <c:pt idx="0">
                  <c:v>Baseline</c:v>
                </c:pt>
                <c:pt idx="1">
                  <c:v>Year 1</c:v>
                </c:pt>
                <c:pt idx="2">
                  <c:v>Year 2</c:v>
                </c:pt>
                <c:pt idx="3">
                  <c:v>Year 3</c:v>
                </c:pt>
              </c:strCache>
            </c:strRef>
          </c:cat>
          <c:val>
            <c:numRef>
              <c:f>Sheet1!$C$2:$C$5</c:f>
              <c:numCache>
                <c:formatCode>General</c:formatCode>
                <c:ptCount val="4"/>
                <c:pt idx="0">
                  <c:v>30</c:v>
                </c:pt>
                <c:pt idx="1">
                  <c:v>33</c:v>
                </c:pt>
                <c:pt idx="2">
                  <c:v>35</c:v>
                </c:pt>
                <c:pt idx="3">
                  <c:v>40</c:v>
                </c:pt>
              </c:numCache>
            </c:numRef>
          </c:val>
          <c:extLst>
            <c:ext xmlns:c16="http://schemas.microsoft.com/office/drawing/2014/chart" uri="{C3380CC4-5D6E-409C-BE32-E72D297353CC}">
              <c16:uniqueId val="{00000001-6AF9-43C3-883B-017BFB9C1CCA}"/>
            </c:ext>
          </c:extLst>
        </c:ser>
        <c:ser>
          <c:idx val="2"/>
          <c:order val="2"/>
          <c:tx>
            <c:strRef>
              <c:f>Sheet1!$D$1</c:f>
              <c:strCache>
                <c:ptCount val="1"/>
                <c:pt idx="0">
                  <c:v>Intensive lifestyle intervention</c:v>
                </c:pt>
              </c:strCache>
            </c:strRef>
          </c:tx>
          <c:spPr>
            <a:solidFill>
              <a:schemeClr val="accent6"/>
            </a:solidFill>
          </c:spPr>
          <c:invertIfNegative val="0"/>
          <c:cat>
            <c:strRef>
              <c:f>Sheet1!$A$2:$A$5</c:f>
              <c:strCache>
                <c:ptCount val="4"/>
                <c:pt idx="0">
                  <c:v>Baseline</c:v>
                </c:pt>
                <c:pt idx="1">
                  <c:v>Year 1</c:v>
                </c:pt>
                <c:pt idx="2">
                  <c:v>Year 2</c:v>
                </c:pt>
                <c:pt idx="3">
                  <c:v>Year 3</c:v>
                </c:pt>
              </c:strCache>
            </c:strRef>
          </c:cat>
          <c:val>
            <c:numRef>
              <c:f>Sheet1!$D$2:$D$5</c:f>
              <c:numCache>
                <c:formatCode>General</c:formatCode>
                <c:ptCount val="4"/>
                <c:pt idx="0">
                  <c:v>30</c:v>
                </c:pt>
                <c:pt idx="1">
                  <c:v>26</c:v>
                </c:pt>
                <c:pt idx="2">
                  <c:v>29</c:v>
                </c:pt>
                <c:pt idx="3">
                  <c:v>29</c:v>
                </c:pt>
              </c:numCache>
            </c:numRef>
          </c:val>
          <c:extLst>
            <c:ext xmlns:c16="http://schemas.microsoft.com/office/drawing/2014/chart" uri="{C3380CC4-5D6E-409C-BE32-E72D297353CC}">
              <c16:uniqueId val="{00000002-6AF9-43C3-883B-017BFB9C1CCA}"/>
            </c:ext>
          </c:extLst>
        </c:ser>
        <c:dLbls>
          <c:showLegendKey val="0"/>
          <c:showVal val="0"/>
          <c:showCatName val="0"/>
          <c:showSerName val="0"/>
          <c:showPercent val="0"/>
          <c:showBubbleSize val="0"/>
        </c:dLbls>
        <c:gapWidth val="150"/>
        <c:axId val="180546560"/>
        <c:axId val="180548352"/>
      </c:barChart>
      <c:catAx>
        <c:axId val="180546560"/>
        <c:scaling>
          <c:orientation val="minMax"/>
        </c:scaling>
        <c:delete val="0"/>
        <c:axPos val="b"/>
        <c:numFmt formatCode="General" sourceLinked="0"/>
        <c:majorTickMark val="out"/>
        <c:minorTickMark val="none"/>
        <c:tickLblPos val="nextTo"/>
        <c:crossAx val="180548352"/>
        <c:crosses val="autoZero"/>
        <c:auto val="1"/>
        <c:lblAlgn val="ctr"/>
        <c:lblOffset val="100"/>
        <c:noMultiLvlLbl val="0"/>
      </c:catAx>
      <c:valAx>
        <c:axId val="180548352"/>
        <c:scaling>
          <c:orientation val="minMax"/>
        </c:scaling>
        <c:delete val="0"/>
        <c:axPos val="l"/>
        <c:title>
          <c:tx>
            <c:rich>
              <a:bodyPr rot="-5400000" vert="horz"/>
              <a:lstStyle/>
              <a:p>
                <a:pPr>
                  <a:defRPr/>
                </a:pPr>
                <a:r>
                  <a:rPr lang="en-US" dirty="0"/>
                  <a:t>Patients (%)</a:t>
                </a:r>
              </a:p>
            </c:rich>
          </c:tx>
          <c:layout>
            <c:manualLayout>
              <c:xMode val="edge"/>
              <c:yMode val="edge"/>
              <c:x val="4.1918000988856348E-2"/>
              <c:y val="0.40712001422450173"/>
            </c:manualLayout>
          </c:layout>
          <c:overlay val="0"/>
        </c:title>
        <c:numFmt formatCode="General" sourceLinked="1"/>
        <c:majorTickMark val="out"/>
        <c:minorTickMark val="none"/>
        <c:tickLblPos val="nextTo"/>
        <c:crossAx val="180546560"/>
        <c:crosses val="autoZero"/>
        <c:crossBetween val="between"/>
      </c:valAx>
    </c:plotArea>
    <c:legend>
      <c:legendPos val="t"/>
      <c:layout>
        <c:manualLayout>
          <c:xMode val="edge"/>
          <c:yMode val="edge"/>
          <c:x val="0.20273765831209828"/>
          <c:y val="2.1409738565176639E-2"/>
          <c:w val="0.70018493515384328"/>
          <c:h val="0.22462693109098633"/>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25598270804401E-2"/>
          <c:y val="8.4201997170265733E-2"/>
          <c:w val="0.906436493232464"/>
          <c:h val="0.71782866005767421"/>
        </c:manualLayout>
      </c:layout>
      <c:barChart>
        <c:barDir val="col"/>
        <c:grouping val="clustered"/>
        <c:varyColors val="0"/>
        <c:ser>
          <c:idx val="0"/>
          <c:order val="0"/>
          <c:tx>
            <c:strRef>
              <c:f>Sheet1!$B$1</c:f>
              <c:strCache>
                <c:ptCount val="1"/>
                <c:pt idx="0">
                  <c:v>LDL-C</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&lt;50</c:v>
                </c:pt>
                <c:pt idx="1">
                  <c:v>50-&lt;75</c:v>
                </c:pt>
                <c:pt idx="2">
                  <c:v>75-&lt;100</c:v>
                </c:pt>
                <c:pt idx="3">
                  <c:v>100-&lt;125</c:v>
                </c:pt>
                <c:pt idx="4">
                  <c:v>125-&lt;150</c:v>
                </c:pt>
                <c:pt idx="5">
                  <c:v>150-&lt;175</c:v>
                </c:pt>
                <c:pt idx="6">
                  <c:v>≥175**</c:v>
                </c:pt>
              </c:strCache>
            </c:strRef>
          </c:cat>
          <c:val>
            <c:numRef>
              <c:f>Sheet1!$B$2:$B$8</c:f>
              <c:numCache>
                <c:formatCode>General</c:formatCode>
                <c:ptCount val="7"/>
                <c:pt idx="0">
                  <c:v>0.44</c:v>
                </c:pt>
                <c:pt idx="1">
                  <c:v>0.51</c:v>
                </c:pt>
                <c:pt idx="2">
                  <c:v>0.56000000000000005</c:v>
                </c:pt>
                <c:pt idx="3">
                  <c:v>0.57999999999999996</c:v>
                </c:pt>
                <c:pt idx="4">
                  <c:v>0.64</c:v>
                </c:pt>
                <c:pt idx="5">
                  <c:v>0.71</c:v>
                </c:pt>
                <c:pt idx="6">
                  <c:v>1</c:v>
                </c:pt>
              </c:numCache>
            </c:numRef>
          </c:val>
          <c:extLst>
            <c:ext xmlns:c16="http://schemas.microsoft.com/office/drawing/2014/chart" uri="{C3380CC4-5D6E-409C-BE32-E72D297353CC}">
              <c16:uniqueId val="{00000000-C942-4172-AAF2-18203DF090C7}"/>
            </c:ext>
          </c:extLst>
        </c:ser>
        <c:ser>
          <c:idx val="1"/>
          <c:order val="1"/>
          <c:tx>
            <c:strRef>
              <c:f>Sheet1!$C$1</c:f>
              <c:strCache>
                <c:ptCount val="1"/>
                <c:pt idx="0">
                  <c:v>Apo B</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&lt;50</c:v>
                </c:pt>
                <c:pt idx="1">
                  <c:v>50-&lt;75</c:v>
                </c:pt>
                <c:pt idx="2">
                  <c:v>75-&lt;100</c:v>
                </c:pt>
                <c:pt idx="3">
                  <c:v>100-&lt;125</c:v>
                </c:pt>
                <c:pt idx="4">
                  <c:v>125-&lt;150</c:v>
                </c:pt>
                <c:pt idx="5">
                  <c:v>150-&lt;175</c:v>
                </c:pt>
                <c:pt idx="6">
                  <c:v>≥175**</c:v>
                </c:pt>
              </c:strCache>
            </c:strRef>
          </c:cat>
          <c:val>
            <c:numRef>
              <c:f>Sheet1!$C$2:$C$8</c:f>
              <c:numCache>
                <c:formatCode>General</c:formatCode>
                <c:ptCount val="7"/>
                <c:pt idx="0">
                  <c:v>0.59</c:v>
                </c:pt>
                <c:pt idx="1">
                  <c:v>0.55000000000000004</c:v>
                </c:pt>
                <c:pt idx="2">
                  <c:v>0.59</c:v>
                </c:pt>
                <c:pt idx="3">
                  <c:v>0.64</c:v>
                </c:pt>
                <c:pt idx="4">
                  <c:v>0.71</c:v>
                </c:pt>
                <c:pt idx="5">
                  <c:v>0.91</c:v>
                </c:pt>
                <c:pt idx="6">
                  <c:v>1</c:v>
                </c:pt>
              </c:numCache>
            </c:numRef>
          </c:val>
          <c:extLst>
            <c:ext xmlns:c16="http://schemas.microsoft.com/office/drawing/2014/chart" uri="{C3380CC4-5D6E-409C-BE32-E72D297353CC}">
              <c16:uniqueId val="{00000001-C942-4172-AAF2-18203DF090C7}"/>
            </c:ext>
          </c:extLst>
        </c:ser>
        <c:ser>
          <c:idx val="2"/>
          <c:order val="2"/>
          <c:tx>
            <c:strRef>
              <c:f>Sheet1!$D$1</c:f>
              <c:strCache>
                <c:ptCount val="1"/>
                <c:pt idx="0">
                  <c:v>Non-HDL-C</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&lt;50</c:v>
                </c:pt>
                <c:pt idx="1">
                  <c:v>50-&lt;75</c:v>
                </c:pt>
                <c:pt idx="2">
                  <c:v>75-&lt;100</c:v>
                </c:pt>
                <c:pt idx="3">
                  <c:v>100-&lt;125</c:v>
                </c:pt>
                <c:pt idx="4">
                  <c:v>125-&lt;150</c:v>
                </c:pt>
                <c:pt idx="5">
                  <c:v>150-&lt;175</c:v>
                </c:pt>
                <c:pt idx="6">
                  <c:v>≥175**</c:v>
                </c:pt>
              </c:strCache>
            </c:strRef>
          </c:cat>
          <c:val>
            <c:numRef>
              <c:f>Sheet1!$D$2:$D$8</c:f>
              <c:numCache>
                <c:formatCode>General</c:formatCode>
                <c:ptCount val="7"/>
                <c:pt idx="2">
                  <c:v>0.6</c:v>
                </c:pt>
                <c:pt idx="3">
                  <c:v>0.64</c:v>
                </c:pt>
                <c:pt idx="4">
                  <c:v>0.69</c:v>
                </c:pt>
                <c:pt idx="5">
                  <c:v>0.75</c:v>
                </c:pt>
                <c:pt idx="6">
                  <c:v>1</c:v>
                </c:pt>
              </c:numCache>
            </c:numRef>
          </c:val>
          <c:extLst>
            <c:ext xmlns:c16="http://schemas.microsoft.com/office/drawing/2014/chart" uri="{C3380CC4-5D6E-409C-BE32-E72D297353CC}">
              <c16:uniqueId val="{00000002-C942-4172-AAF2-18203DF090C7}"/>
            </c:ext>
          </c:extLst>
        </c:ser>
        <c:dLbls>
          <c:dLblPos val="outEnd"/>
          <c:showLegendKey val="0"/>
          <c:showVal val="1"/>
          <c:showCatName val="0"/>
          <c:showSerName val="0"/>
          <c:showPercent val="0"/>
          <c:showBubbleSize val="0"/>
        </c:dLbls>
        <c:gapWidth val="78"/>
        <c:overlap val="-47"/>
        <c:axId val="92992640"/>
        <c:axId val="92994176"/>
      </c:barChart>
      <c:catAx>
        <c:axId val="9299264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994176"/>
        <c:crosses val="autoZero"/>
        <c:auto val="1"/>
        <c:lblAlgn val="ctr"/>
        <c:lblOffset val="100"/>
        <c:noMultiLvlLbl val="0"/>
      </c:catAx>
      <c:valAx>
        <c:axId val="92994176"/>
        <c:scaling>
          <c:orientation val="minMax"/>
          <c:max val="1"/>
        </c:scaling>
        <c:delete val="0"/>
        <c:axPos val="l"/>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99264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307974461018"/>
          <c:y val="0.18698153998499401"/>
          <c:w val="0.65752152228629446"/>
          <c:h val="0.609591927269578"/>
        </c:manualLayout>
      </c:layout>
      <c:barChart>
        <c:barDir val="col"/>
        <c:grouping val="clustered"/>
        <c:varyColors val="0"/>
        <c:ser>
          <c:idx val="0"/>
          <c:order val="0"/>
          <c:tx>
            <c:strRef>
              <c:f>Sheet1!$B$1</c:f>
              <c:strCache>
                <c:ptCount val="1"/>
                <c:pt idx="0">
                  <c:v>Ezetimibe/simvastatin
(n = 9,067)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Primary endpoint</c:v>
                </c:pt>
              </c:strCache>
            </c:strRef>
          </c:cat>
          <c:val>
            <c:numRef>
              <c:f>Sheet1!$B$2</c:f>
              <c:numCache>
                <c:formatCode>0.00%</c:formatCode>
                <c:ptCount val="1"/>
                <c:pt idx="0">
                  <c:v>0.32700000000000001</c:v>
                </c:pt>
              </c:numCache>
            </c:numRef>
          </c:val>
          <c:extLst>
            <c:ext xmlns:c16="http://schemas.microsoft.com/office/drawing/2014/chart" uri="{C3380CC4-5D6E-409C-BE32-E72D297353CC}">
              <c16:uniqueId val="{00000000-D081-43EC-A35A-5D4E1000ABD8}"/>
            </c:ext>
          </c:extLst>
        </c:ser>
        <c:ser>
          <c:idx val="1"/>
          <c:order val="1"/>
          <c:tx>
            <c:strRef>
              <c:f>Sheet1!$C$1</c:f>
              <c:strCache>
                <c:ptCount val="1"/>
                <c:pt idx="0">
                  <c:v>Simvastatin
(n = 9,077)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Primary endpoint</c:v>
                </c:pt>
              </c:strCache>
            </c:strRef>
          </c:cat>
          <c:val>
            <c:numRef>
              <c:f>Sheet1!$C$2</c:f>
              <c:numCache>
                <c:formatCode>0.0%</c:formatCode>
                <c:ptCount val="1"/>
                <c:pt idx="0">
                  <c:v>0.34699999999999998</c:v>
                </c:pt>
              </c:numCache>
            </c:numRef>
          </c:val>
          <c:extLst>
            <c:ext xmlns:c16="http://schemas.microsoft.com/office/drawing/2014/chart" uri="{C3380CC4-5D6E-409C-BE32-E72D297353CC}">
              <c16:uniqueId val="{00000001-D081-43EC-A35A-5D4E1000ABD8}"/>
            </c:ext>
          </c:extLst>
        </c:ser>
        <c:dLbls>
          <c:dLblPos val="outEnd"/>
          <c:showLegendKey val="0"/>
          <c:showVal val="1"/>
          <c:showCatName val="0"/>
          <c:showSerName val="0"/>
          <c:showPercent val="0"/>
          <c:showBubbleSize val="0"/>
        </c:dLbls>
        <c:gapWidth val="219"/>
        <c:overlap val="-27"/>
        <c:axId val="92610944"/>
        <c:axId val="92612480"/>
      </c:barChart>
      <c:catAx>
        <c:axId val="92610944"/>
        <c:scaling>
          <c:orientation val="minMax"/>
        </c:scaling>
        <c:delete val="1"/>
        <c:axPos val="b"/>
        <c:numFmt formatCode="General" sourceLinked="1"/>
        <c:majorTickMark val="none"/>
        <c:minorTickMark val="none"/>
        <c:tickLblPos val="nextTo"/>
        <c:crossAx val="92612480"/>
        <c:crosses val="autoZero"/>
        <c:auto val="1"/>
        <c:lblAlgn val="ctr"/>
        <c:lblOffset val="100"/>
        <c:noMultiLvlLbl val="0"/>
      </c:catAx>
      <c:valAx>
        <c:axId val="92612480"/>
        <c:scaling>
          <c:orientation val="minMax"/>
          <c:max val="0.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r>
                  <a:rPr lang="en-US" sz="1400" b="1" i="0" u="none" strike="noStrike" baseline="0" dirty="0"/>
                  <a:t>Percent reduction</a:t>
                </a:r>
                <a:endParaRPr lang="en-US" dirty="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crossAx val="92610944"/>
        <c:crosses val="autoZero"/>
        <c:crossBetween val="between"/>
        <c:majorUnit val="0.25"/>
      </c:valAx>
      <c:spPr>
        <a:noFill/>
        <a:ln>
          <a:noFill/>
        </a:ln>
        <a:effectLst/>
      </c:spPr>
    </c:plotArea>
    <c:legend>
      <c:legendPos val="b"/>
      <c:layout>
        <c:manualLayout>
          <c:xMode val="edge"/>
          <c:yMode val="edge"/>
          <c:x val="7.0364780791289994E-2"/>
          <c:y val="0.78799908211624403"/>
          <c:w val="0.85927019539224303"/>
          <c:h val="0.2050206042917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w="22225">
      <a:solidFill>
        <a:schemeClr val="accent6"/>
      </a:solidFill>
    </a:ln>
    <a:effectLst/>
  </c:spPr>
  <c:txPr>
    <a:bodyPr/>
    <a:lstStyle/>
    <a:p>
      <a:pPr>
        <a:defRPr sz="1400" b="1">
          <a:latin typeface="+mj-lt"/>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76868863614295E-2"/>
          <c:y val="3.54167797990768E-2"/>
          <c:w val="0.89394782249441096"/>
          <c:h val="0.79750545655477301"/>
        </c:manualLayout>
      </c:layout>
      <c:lineChart>
        <c:grouping val="standard"/>
        <c:varyColors val="0"/>
        <c:ser>
          <c:idx val="0"/>
          <c:order val="0"/>
          <c:tx>
            <c:strRef>
              <c:f>Red!$B$1</c:f>
              <c:strCache>
                <c:ptCount val="1"/>
                <c:pt idx="0">
                  <c:v>Evolocumab</c:v>
                </c:pt>
              </c:strCache>
            </c:strRef>
          </c:tx>
          <c:spPr>
            <a:ln w="28575" cap="rnd">
              <a:solidFill>
                <a:srgbClr val="FF0000"/>
              </a:solidFill>
              <a:round/>
            </a:ln>
            <a:effectLst/>
          </c:spPr>
          <c:marker>
            <c:symbol val="star"/>
            <c:size val="5"/>
            <c:spPr>
              <a:noFill/>
              <a:ln w="9525">
                <a:solidFill>
                  <a:srgbClr val="FF0000"/>
                </a:solidFill>
              </a:ln>
              <a:effectLst/>
            </c:spPr>
          </c:marker>
          <c:dPt>
            <c:idx val="7"/>
            <c:marker>
              <c:symbol val="none"/>
            </c:marker>
            <c:bubble3D val="0"/>
            <c:extLst>
              <c:ext xmlns:c16="http://schemas.microsoft.com/office/drawing/2014/chart" uri="{C3380CC4-5D6E-409C-BE32-E72D297353CC}">
                <c16:uniqueId val="{00000000-2351-498E-8146-E275E52FBD6F}"/>
              </c:ext>
            </c:extLst>
          </c:dPt>
          <c:dPt>
            <c:idx val="8"/>
            <c:marker>
              <c:symbol val="none"/>
            </c:marker>
            <c:bubble3D val="0"/>
            <c:extLst>
              <c:ext xmlns:c16="http://schemas.microsoft.com/office/drawing/2014/chart" uri="{C3380CC4-5D6E-409C-BE32-E72D297353CC}">
                <c16:uniqueId val="{00000001-2351-498E-8146-E275E52FBD6F}"/>
              </c:ext>
            </c:extLst>
          </c:dPt>
          <c:dPt>
            <c:idx val="9"/>
            <c:marker>
              <c:symbol val="none"/>
            </c:marker>
            <c:bubble3D val="0"/>
            <c:extLst>
              <c:ext xmlns:c16="http://schemas.microsoft.com/office/drawing/2014/chart" uri="{C3380CC4-5D6E-409C-BE32-E72D297353CC}">
                <c16:uniqueId val="{00000002-2351-498E-8146-E275E52FBD6F}"/>
              </c:ext>
            </c:extLst>
          </c:dPt>
          <c:errBars>
            <c:errDir val="y"/>
            <c:errBarType val="both"/>
            <c:errValType val="cust"/>
            <c:noEndCap val="0"/>
            <c:plus>
              <c:numRef>
                <c:f>Red!$E$2:$E$11</c:f>
                <c:numCache>
                  <c:formatCode>General</c:formatCode>
                  <c:ptCount val="10"/>
                  <c:pt idx="0">
                    <c:v>1</c:v>
                  </c:pt>
                  <c:pt idx="1">
                    <c:v>0.1</c:v>
                  </c:pt>
                  <c:pt idx="2">
                    <c:v>0.1</c:v>
                  </c:pt>
                  <c:pt idx="3">
                    <c:v>0.1</c:v>
                  </c:pt>
                  <c:pt idx="4">
                    <c:v>0.1</c:v>
                  </c:pt>
                  <c:pt idx="5">
                    <c:v>0.1</c:v>
                  </c:pt>
                  <c:pt idx="6">
                    <c:v>0.1</c:v>
                  </c:pt>
                  <c:pt idx="7">
                    <c:v>1.5</c:v>
                  </c:pt>
                  <c:pt idx="8">
                    <c:v>1.5</c:v>
                  </c:pt>
                  <c:pt idx="9">
                    <c:v>3</c:v>
                  </c:pt>
                </c:numCache>
              </c:numRef>
            </c:plus>
            <c:minus>
              <c:numRef>
                <c:f>Red!$D$2:$D$11</c:f>
                <c:numCache>
                  <c:formatCode>General</c:formatCode>
                  <c:ptCount val="10"/>
                  <c:pt idx="0">
                    <c:v>1</c:v>
                  </c:pt>
                  <c:pt idx="1">
                    <c:v>0.1</c:v>
                  </c:pt>
                  <c:pt idx="2">
                    <c:v>0.1</c:v>
                  </c:pt>
                  <c:pt idx="3">
                    <c:v>0.1</c:v>
                  </c:pt>
                  <c:pt idx="4">
                    <c:v>0.1</c:v>
                  </c:pt>
                  <c:pt idx="5">
                    <c:v>0.1</c:v>
                  </c:pt>
                  <c:pt idx="6">
                    <c:v>0.1</c:v>
                  </c:pt>
                  <c:pt idx="7">
                    <c:v>1.5</c:v>
                  </c:pt>
                  <c:pt idx="8">
                    <c:v>1.5</c:v>
                  </c:pt>
                  <c:pt idx="9">
                    <c:v>3</c:v>
                  </c:pt>
                </c:numCache>
              </c:numRef>
            </c:minus>
            <c:spPr>
              <a:noFill/>
              <a:ln w="9525" cap="flat" cmpd="sng" algn="ctr">
                <a:solidFill>
                  <a:srgbClr val="FF0000"/>
                </a:solidFill>
                <a:round/>
              </a:ln>
              <a:effectLst/>
            </c:spPr>
          </c:errBars>
          <c:cat>
            <c:numRef>
              <c:f>Red!$A$2:$A$11</c:f>
              <c:numCache>
                <c:formatCode>General</c:formatCode>
                <c:ptCount val="10"/>
                <c:pt idx="0">
                  <c:v>0</c:v>
                </c:pt>
                <c:pt idx="1">
                  <c:v>4</c:v>
                </c:pt>
                <c:pt idx="2">
                  <c:v>12</c:v>
                </c:pt>
                <c:pt idx="3">
                  <c:v>24</c:v>
                </c:pt>
                <c:pt idx="4">
                  <c:v>48</c:v>
                </c:pt>
                <c:pt idx="5">
                  <c:v>72</c:v>
                </c:pt>
                <c:pt idx="6">
                  <c:v>96</c:v>
                </c:pt>
                <c:pt idx="7">
                  <c:v>120</c:v>
                </c:pt>
                <c:pt idx="8">
                  <c:v>144</c:v>
                </c:pt>
                <c:pt idx="9">
                  <c:v>168</c:v>
                </c:pt>
              </c:numCache>
            </c:numRef>
          </c:cat>
          <c:val>
            <c:numRef>
              <c:f>Red!$B$2:$B$11</c:f>
              <c:numCache>
                <c:formatCode>General</c:formatCode>
                <c:ptCount val="10"/>
                <c:pt idx="0">
                  <c:v>91.4842300556586</c:v>
                </c:pt>
                <c:pt idx="1">
                  <c:v>32.040816326530603</c:v>
                </c:pt>
                <c:pt idx="2">
                  <c:v>28.868274582560279</c:v>
                </c:pt>
                <c:pt idx="3">
                  <c:v>28.868274582560279</c:v>
                </c:pt>
                <c:pt idx="4">
                  <c:v>30.204081632653001</c:v>
                </c:pt>
                <c:pt idx="5">
                  <c:v>30.204081632653001</c:v>
                </c:pt>
                <c:pt idx="6">
                  <c:v>31.038961038960991</c:v>
                </c:pt>
                <c:pt idx="7">
                  <c:v>32.040816326530603</c:v>
                </c:pt>
                <c:pt idx="8">
                  <c:v>33.042671614100101</c:v>
                </c:pt>
                <c:pt idx="9">
                  <c:v>34.879406307977703</c:v>
                </c:pt>
              </c:numCache>
            </c:numRef>
          </c:val>
          <c:smooth val="0"/>
          <c:extLst>
            <c:ext xmlns:c16="http://schemas.microsoft.com/office/drawing/2014/chart" uri="{C3380CC4-5D6E-409C-BE32-E72D297353CC}">
              <c16:uniqueId val="{00000003-2351-498E-8146-E275E52FBD6F}"/>
            </c:ext>
          </c:extLst>
        </c:ser>
        <c:ser>
          <c:idx val="1"/>
          <c:order val="1"/>
          <c:tx>
            <c:strRef>
              <c:f>Red!$C$1</c:f>
              <c:strCache>
                <c:ptCount val="1"/>
                <c:pt idx="0">
                  <c:v>Placebo</c:v>
                </c:pt>
              </c:strCache>
            </c:strRef>
          </c:tx>
          <c:spPr>
            <a:ln w="28575" cap="rnd">
              <a:solidFill>
                <a:srgbClr val="0070C0"/>
              </a:solidFill>
              <a:round/>
            </a:ln>
            <a:effectLst/>
          </c:spPr>
          <c:marker>
            <c:symbol val="none"/>
          </c:marker>
          <c:errBars>
            <c:errDir val="y"/>
            <c:errBarType val="both"/>
            <c:errValType val="fixedVal"/>
            <c:noEndCap val="0"/>
            <c:val val="1.5"/>
            <c:spPr>
              <a:noFill/>
              <a:ln w="9525" cap="flat" cmpd="sng" algn="ctr">
                <a:solidFill>
                  <a:srgbClr val="0070C0"/>
                </a:solidFill>
                <a:round/>
              </a:ln>
              <a:effectLst/>
            </c:spPr>
          </c:errBars>
          <c:cat>
            <c:numRef>
              <c:f>Red!$A$2:$A$11</c:f>
              <c:numCache>
                <c:formatCode>General</c:formatCode>
                <c:ptCount val="10"/>
                <c:pt idx="0">
                  <c:v>0</c:v>
                </c:pt>
                <c:pt idx="1">
                  <c:v>4</c:v>
                </c:pt>
                <c:pt idx="2">
                  <c:v>12</c:v>
                </c:pt>
                <c:pt idx="3">
                  <c:v>24</c:v>
                </c:pt>
                <c:pt idx="4">
                  <c:v>48</c:v>
                </c:pt>
                <c:pt idx="5">
                  <c:v>72</c:v>
                </c:pt>
                <c:pt idx="6">
                  <c:v>96</c:v>
                </c:pt>
                <c:pt idx="7">
                  <c:v>120</c:v>
                </c:pt>
                <c:pt idx="8">
                  <c:v>144</c:v>
                </c:pt>
                <c:pt idx="9">
                  <c:v>168</c:v>
                </c:pt>
              </c:numCache>
            </c:numRef>
          </c:cat>
          <c:val>
            <c:numRef>
              <c:f>Red!$C$2:$C$11</c:f>
              <c:numCache>
                <c:formatCode>General</c:formatCode>
                <c:ptCount val="10"/>
                <c:pt idx="0">
                  <c:v>92.319109461966605</c:v>
                </c:pt>
                <c:pt idx="1">
                  <c:v>86.975881261595475</c:v>
                </c:pt>
                <c:pt idx="2">
                  <c:v>87.977736549165101</c:v>
                </c:pt>
                <c:pt idx="3">
                  <c:v>89.981447124304182</c:v>
                </c:pt>
                <c:pt idx="4">
                  <c:v>89.146567717996177</c:v>
                </c:pt>
                <c:pt idx="5">
                  <c:v>89.981447124304182</c:v>
                </c:pt>
                <c:pt idx="6">
                  <c:v>89.981447124304182</c:v>
                </c:pt>
                <c:pt idx="7">
                  <c:v>89.981447124304182</c:v>
                </c:pt>
                <c:pt idx="8">
                  <c:v>90.148423005565803</c:v>
                </c:pt>
                <c:pt idx="9">
                  <c:v>91.150278293135273</c:v>
                </c:pt>
              </c:numCache>
            </c:numRef>
          </c:val>
          <c:smooth val="0"/>
          <c:extLst>
            <c:ext xmlns:c16="http://schemas.microsoft.com/office/drawing/2014/chart" uri="{C3380CC4-5D6E-409C-BE32-E72D297353CC}">
              <c16:uniqueId val="{00000004-2351-498E-8146-E275E52FBD6F}"/>
            </c:ext>
          </c:extLst>
        </c:ser>
        <c:dLbls>
          <c:showLegendKey val="0"/>
          <c:showVal val="0"/>
          <c:showCatName val="0"/>
          <c:showSerName val="0"/>
          <c:showPercent val="0"/>
          <c:showBubbleSize val="0"/>
        </c:dLbls>
        <c:marker val="1"/>
        <c:smooth val="0"/>
        <c:axId val="93219456"/>
        <c:axId val="93225728"/>
      </c:lineChart>
      <c:dateAx>
        <c:axId val="9321945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r>
                  <a:rPr lang="en-US"/>
                  <a:t>Weeks</a:t>
                </a:r>
              </a:p>
            </c:rich>
          </c:tx>
          <c:overlay val="0"/>
          <c:spPr>
            <a:noFill/>
            <a:ln>
              <a:noFill/>
            </a:ln>
            <a:effectLst/>
          </c:spPr>
        </c:title>
        <c:numFmt formatCode="General" sourceLinked="1"/>
        <c:majorTickMark val="none"/>
        <c:minorTickMark val="out"/>
        <c:tickLblPos val="nextTo"/>
        <c:spPr>
          <a:noFill/>
          <a:ln w="9525" cap="flat" cmpd="sng" algn="ctr">
            <a:solidFill>
              <a:schemeClr val="tx2"/>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en-US"/>
          </a:p>
        </c:txPr>
        <c:crossAx val="93225728"/>
        <c:crosses val="autoZero"/>
        <c:auto val="0"/>
        <c:lblOffset val="100"/>
        <c:baseTimeUnit val="days"/>
        <c:majorUnit val="12"/>
        <c:majorTimeUnit val="days"/>
        <c:minorUnit val="12"/>
        <c:minorTimeUnit val="days"/>
      </c:dateAx>
      <c:valAx>
        <c:axId val="9322572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r>
                  <a:rPr lang="en-US"/>
                  <a:t>LDL Cholesterol (mg/dl)</a:t>
                </a:r>
              </a:p>
            </c:rich>
          </c:tx>
          <c:overlay val="0"/>
          <c:spPr>
            <a:noFill/>
            <a:ln>
              <a:noFill/>
            </a:ln>
            <a:effectLst/>
          </c:sp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en-US"/>
          </a:p>
        </c:txPr>
        <c:crossAx val="93219456"/>
        <c:crosses val="autoZero"/>
        <c:crossBetween val="between"/>
      </c:valAx>
      <c:spPr>
        <a:noFill/>
        <a:ln>
          <a:noFill/>
        </a:ln>
        <a:effectLst/>
      </c:spPr>
    </c:plotArea>
    <c:plotVisOnly val="1"/>
    <c:dispBlanksAs val="gap"/>
    <c:showDLblsOverMax val="0"/>
  </c:chart>
  <c:spPr>
    <a:noFill/>
    <a:ln>
      <a:noFill/>
    </a:ln>
    <a:effectLst/>
  </c:spPr>
  <c:txPr>
    <a:bodyPr/>
    <a:lstStyle/>
    <a:p>
      <a:pPr>
        <a:defRPr sz="1200" b="1" i="0">
          <a:latin typeface="+mj-lt"/>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barChart>
        <c:barDir val="col"/>
        <c:grouping val="clustered"/>
        <c:varyColors val="0"/>
        <c:ser>
          <c:idx val="0"/>
          <c:order val="0"/>
          <c:tx>
            <c:strRef>
              <c:f>Sheet1!$B$1</c:f>
              <c:strCache>
                <c:ptCount val="1"/>
                <c:pt idx="0">
                  <c:v>Lifestyle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C</c:v>
                </c:pt>
              </c:strCache>
            </c:strRef>
          </c:cat>
          <c:val>
            <c:numRef>
              <c:f>Sheet1!$B$2</c:f>
              <c:numCache>
                <c:formatCode>General</c:formatCode>
                <c:ptCount val="1"/>
                <c:pt idx="0">
                  <c:v>-2.2999999999999998</c:v>
                </c:pt>
              </c:numCache>
            </c:numRef>
          </c:val>
          <c:extLst>
            <c:ext xmlns:c16="http://schemas.microsoft.com/office/drawing/2014/chart" uri="{C3380CC4-5D6E-409C-BE32-E72D297353CC}">
              <c16:uniqueId val="{00000000-CEA4-44C4-B7CA-E0168EDA191C}"/>
            </c:ext>
          </c:extLst>
        </c:ser>
        <c:ser>
          <c:idx val="1"/>
          <c:order val="1"/>
          <c:tx>
            <c:strRef>
              <c:f>Sheet1!$C$1</c:f>
              <c:strCache>
                <c:ptCount val="1"/>
                <c:pt idx="0">
                  <c:v>Metformin</c:v>
                </c:pt>
              </c:strCache>
            </c:strRef>
          </c:tx>
          <c:spPr>
            <a:solidFill>
              <a:srgbClr val="63A75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C</c:v>
                </c:pt>
              </c:strCache>
            </c:strRef>
          </c:cat>
          <c:val>
            <c:numRef>
              <c:f>Sheet1!$C$2</c:f>
              <c:numCache>
                <c:formatCode>General</c:formatCode>
                <c:ptCount val="1"/>
                <c:pt idx="0">
                  <c:v>-0.9</c:v>
                </c:pt>
              </c:numCache>
            </c:numRef>
          </c:val>
          <c:extLst>
            <c:ext xmlns:c16="http://schemas.microsoft.com/office/drawing/2014/chart" uri="{C3380CC4-5D6E-409C-BE32-E72D297353CC}">
              <c16:uniqueId val="{00000001-CEA4-44C4-B7CA-E0168EDA191C}"/>
            </c:ext>
          </c:extLst>
        </c:ser>
        <c:ser>
          <c:idx val="2"/>
          <c:order val="2"/>
          <c:tx>
            <c:strRef>
              <c:f>Sheet1!$D$1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C</c:v>
                </c:pt>
              </c:strCache>
            </c:strRef>
          </c:cat>
          <c:val>
            <c:numRef>
              <c:f>Sheet1!$D$2</c:f>
              <c:numCache>
                <c:formatCode>General</c:formatCode>
                <c:ptCount val="1"/>
                <c:pt idx="0">
                  <c:v>-1.2</c:v>
                </c:pt>
              </c:numCache>
            </c:numRef>
          </c:val>
          <c:extLst>
            <c:ext xmlns:c16="http://schemas.microsoft.com/office/drawing/2014/chart" uri="{C3380CC4-5D6E-409C-BE32-E72D297353CC}">
              <c16:uniqueId val="{00000002-CEA4-44C4-B7CA-E0168EDA191C}"/>
            </c:ext>
          </c:extLst>
        </c:ser>
        <c:dLbls>
          <c:dLblPos val="outEnd"/>
          <c:showLegendKey val="0"/>
          <c:showVal val="1"/>
          <c:showCatName val="0"/>
          <c:showSerName val="0"/>
          <c:showPercent val="0"/>
          <c:showBubbleSize val="0"/>
        </c:dLbls>
        <c:gapWidth val="150"/>
        <c:overlap val="-13"/>
        <c:axId val="180738304"/>
        <c:axId val="180744192"/>
      </c:barChart>
      <c:catAx>
        <c:axId val="180738304"/>
        <c:scaling>
          <c:orientation val="minMax"/>
        </c:scaling>
        <c:delete val="0"/>
        <c:axPos val="b"/>
        <c:numFmt formatCode="General" sourceLinked="0"/>
        <c:majorTickMark val="out"/>
        <c:minorTickMark val="none"/>
        <c:tickLblPos val="none"/>
        <c:crossAx val="180744192"/>
        <c:crosses val="autoZero"/>
        <c:auto val="1"/>
        <c:lblAlgn val="ctr"/>
        <c:lblOffset val="100"/>
        <c:noMultiLvlLbl val="0"/>
      </c:catAx>
      <c:valAx>
        <c:axId val="180744192"/>
        <c:scaling>
          <c:orientation val="minMax"/>
        </c:scaling>
        <c:delete val="0"/>
        <c:axPos val="l"/>
        <c:numFmt formatCode="General" sourceLinked="1"/>
        <c:majorTickMark val="out"/>
        <c:minorTickMark val="none"/>
        <c:tickLblPos val="nextTo"/>
        <c:crossAx val="180738304"/>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14221679790026245"/>
          <c:y val="5.3108678151246251E-2"/>
          <c:w val="0.82111653543307084"/>
          <c:h val="0.78193129345697332"/>
        </c:manualLayout>
      </c:layout>
      <c:barChart>
        <c:barDir val="col"/>
        <c:grouping val="clustered"/>
        <c:varyColors val="0"/>
        <c:ser>
          <c:idx val="0"/>
          <c:order val="0"/>
          <c:tx>
            <c:strRef>
              <c:f>Sheet1!$B$1</c:f>
              <c:strCache>
                <c:ptCount val="1"/>
                <c:pt idx="0">
                  <c:v>Lifestyle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LDL-C</c:v>
                </c:pt>
              </c:strCache>
            </c:strRef>
          </c:cat>
          <c:val>
            <c:numRef>
              <c:f>Sheet1!$B$2</c:f>
              <c:numCache>
                <c:formatCode>General</c:formatCode>
                <c:ptCount val="1"/>
                <c:pt idx="0">
                  <c:v>-0.7</c:v>
                </c:pt>
              </c:numCache>
            </c:numRef>
          </c:val>
          <c:extLst>
            <c:ext xmlns:c16="http://schemas.microsoft.com/office/drawing/2014/chart" uri="{C3380CC4-5D6E-409C-BE32-E72D297353CC}">
              <c16:uniqueId val="{00000000-A1F4-4798-BD58-015E05D28D5B}"/>
            </c:ext>
          </c:extLst>
        </c:ser>
        <c:ser>
          <c:idx val="1"/>
          <c:order val="1"/>
          <c:tx>
            <c:strRef>
              <c:f>Sheet1!$C$1</c:f>
              <c:strCache>
                <c:ptCount val="1"/>
                <c:pt idx="0">
                  <c:v>Metformin</c:v>
                </c:pt>
              </c:strCache>
            </c:strRef>
          </c:tx>
          <c:spPr>
            <a:solidFill>
              <a:srgbClr val="63A75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LDL-C</c:v>
                </c:pt>
              </c:strCache>
            </c:strRef>
          </c:cat>
          <c:val>
            <c:numRef>
              <c:f>Sheet1!$C$2</c:f>
              <c:numCache>
                <c:formatCode>General</c:formatCode>
                <c:ptCount val="1"/>
                <c:pt idx="0">
                  <c:v>-0.3</c:v>
                </c:pt>
              </c:numCache>
            </c:numRef>
          </c:val>
          <c:extLst>
            <c:ext xmlns:c16="http://schemas.microsoft.com/office/drawing/2014/chart" uri="{C3380CC4-5D6E-409C-BE32-E72D297353CC}">
              <c16:uniqueId val="{00000001-A1F4-4798-BD58-015E05D28D5B}"/>
            </c:ext>
          </c:extLst>
        </c:ser>
        <c:ser>
          <c:idx val="2"/>
          <c:order val="2"/>
          <c:tx>
            <c:strRef>
              <c:f>Sheet1!$D$1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LDL-C</c:v>
                </c:pt>
              </c:strCache>
            </c:strRef>
          </c:cat>
          <c:val>
            <c:numRef>
              <c:f>Sheet1!$D$2</c:f>
              <c:numCache>
                <c:formatCode>General</c:formatCode>
                <c:ptCount val="1"/>
                <c:pt idx="0">
                  <c:v>-1.3</c:v>
                </c:pt>
              </c:numCache>
            </c:numRef>
          </c:val>
          <c:extLst>
            <c:ext xmlns:c16="http://schemas.microsoft.com/office/drawing/2014/chart" uri="{C3380CC4-5D6E-409C-BE32-E72D297353CC}">
              <c16:uniqueId val="{00000002-A1F4-4798-BD58-015E05D28D5B}"/>
            </c:ext>
          </c:extLst>
        </c:ser>
        <c:dLbls>
          <c:dLblPos val="outEnd"/>
          <c:showLegendKey val="0"/>
          <c:showVal val="1"/>
          <c:showCatName val="0"/>
          <c:showSerName val="0"/>
          <c:showPercent val="0"/>
          <c:showBubbleSize val="0"/>
        </c:dLbls>
        <c:gapWidth val="150"/>
        <c:overlap val="-13"/>
        <c:axId val="181025408"/>
        <c:axId val="181047680"/>
      </c:barChart>
      <c:catAx>
        <c:axId val="181025408"/>
        <c:scaling>
          <c:orientation val="minMax"/>
        </c:scaling>
        <c:delete val="0"/>
        <c:axPos val="b"/>
        <c:numFmt formatCode="General" sourceLinked="0"/>
        <c:majorTickMark val="out"/>
        <c:minorTickMark val="none"/>
        <c:tickLblPos val="none"/>
        <c:crossAx val="181047680"/>
        <c:crosses val="autoZero"/>
        <c:auto val="1"/>
        <c:lblAlgn val="ctr"/>
        <c:lblOffset val="100"/>
        <c:noMultiLvlLbl val="0"/>
      </c:catAx>
      <c:valAx>
        <c:axId val="181047680"/>
        <c:scaling>
          <c:orientation val="minMax"/>
        </c:scaling>
        <c:delete val="0"/>
        <c:axPos val="l"/>
        <c:numFmt formatCode="General" sourceLinked="1"/>
        <c:majorTickMark val="out"/>
        <c:minorTickMark val="none"/>
        <c:tickLblPos val="nextTo"/>
        <c:crossAx val="1810254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Pt>
            <c:idx val="1"/>
            <c:invertIfNegative val="0"/>
            <c:bubble3D val="0"/>
            <c:spPr>
              <a:solidFill>
                <a:schemeClr val="accent2"/>
              </a:solidFill>
              <a:ln>
                <a:solidFill>
                  <a:schemeClr val="bg1"/>
                </a:solidFill>
              </a:ln>
              <a:effectLst/>
            </c:spPr>
            <c:extLst>
              <c:ext xmlns:c16="http://schemas.microsoft.com/office/drawing/2014/chart" uri="{C3380CC4-5D6E-409C-BE32-E72D297353CC}">
                <c16:uniqueId val="{00000003-E31E-4769-9999-7E3E2BE15B63}"/>
              </c:ext>
            </c:extLst>
          </c:dPt>
          <c:cat>
            <c:strRef>
              <c:f>Sheet1!$A$2:$A$5</c:f>
              <c:strCache>
                <c:ptCount val="4"/>
                <c:pt idx="0">
                  <c:v>LDL/HDL &gt;5, TG &lt;200</c:v>
                </c:pt>
                <c:pt idx="1">
                  <c:v>LDL/HD&gt; &gt;5, TG &gt;200</c:v>
                </c:pt>
                <c:pt idx="2">
                  <c:v>LDL/HDL &lt;5, TG &lt;200</c:v>
                </c:pt>
                <c:pt idx="3">
                  <c:v>LDL/HDL &lt;5, TG&gt;200</c:v>
                </c:pt>
              </c:strCache>
            </c:strRef>
          </c:cat>
          <c:val>
            <c:numRef>
              <c:f>Sheet1!$B$2:$B$5</c:f>
              <c:numCache>
                <c:formatCode>General</c:formatCode>
                <c:ptCount val="4"/>
                <c:pt idx="0">
                  <c:v>1.19</c:v>
                </c:pt>
                <c:pt idx="1">
                  <c:v>3.82</c:v>
                </c:pt>
                <c:pt idx="2">
                  <c:v>1</c:v>
                </c:pt>
                <c:pt idx="3">
                  <c:v>1.05</c:v>
                </c:pt>
              </c:numCache>
            </c:numRef>
          </c:val>
          <c:extLst>
            <c:ext xmlns:c16="http://schemas.microsoft.com/office/drawing/2014/chart" uri="{C3380CC4-5D6E-409C-BE32-E72D297353CC}">
              <c16:uniqueId val="{00000000-E31E-4769-9999-7E3E2BE15B63}"/>
            </c:ext>
          </c:extLst>
        </c:ser>
        <c:dLbls>
          <c:showLegendKey val="0"/>
          <c:showVal val="0"/>
          <c:showCatName val="0"/>
          <c:showSerName val="0"/>
          <c:showPercent val="0"/>
          <c:showBubbleSize val="0"/>
        </c:dLbls>
        <c:gapWidth val="124"/>
        <c:overlap val="-27"/>
        <c:axId val="1024564776"/>
        <c:axId val="1024566416"/>
      </c:barChart>
      <c:catAx>
        <c:axId val="1024564776"/>
        <c:scaling>
          <c:orientation val="minMax"/>
        </c:scaling>
        <c:delete val="0"/>
        <c:axPos val="b"/>
        <c:numFmt formatCode="General" sourceLinked="1"/>
        <c:majorTickMark val="out"/>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4566416"/>
        <c:crosses val="autoZero"/>
        <c:auto val="1"/>
        <c:lblAlgn val="ctr"/>
        <c:lblOffset val="100"/>
        <c:noMultiLvlLbl val="0"/>
      </c:catAx>
      <c:valAx>
        <c:axId val="1024566416"/>
        <c:scaling>
          <c:orientation val="minMax"/>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45647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view3D>
      <c:rotX val="15"/>
      <c:hPercent val="55"/>
      <c:rotY val="20"/>
      <c:depthPercent val="100"/>
      <c:rAngAx val="1"/>
    </c:view3D>
    <c:floor>
      <c:thickness val="0"/>
    </c:floor>
    <c:sideWall>
      <c:thickness val="0"/>
    </c:sideWall>
    <c:backWall>
      <c:thickness val="0"/>
    </c:backWall>
    <c:plotArea>
      <c:layout>
        <c:manualLayout>
          <c:layoutTarget val="inner"/>
          <c:xMode val="edge"/>
          <c:yMode val="edge"/>
          <c:x val="8.3847102342786681E-2"/>
          <c:y val="1.9780219780219779E-2"/>
          <c:w val="0.7447595561035758"/>
          <c:h val="0.72307692307692306"/>
        </c:manualLayout>
      </c:layout>
      <c:bar3DChart>
        <c:barDir val="col"/>
        <c:grouping val="standard"/>
        <c:varyColors val="0"/>
        <c:ser>
          <c:idx val="0"/>
          <c:order val="0"/>
          <c:tx>
            <c:strRef>
              <c:f>Sheet1!$A$2</c:f>
              <c:strCache>
                <c:ptCount val="1"/>
                <c:pt idx="0">
                  <c:v>&lt;150</c:v>
                </c:pt>
              </c:strCache>
            </c:strRef>
          </c:tx>
          <c:spPr>
            <a:solidFill>
              <a:schemeClr val="accent1">
                <a:lumMod val="60000"/>
                <a:lumOff val="40000"/>
              </a:schemeClr>
            </a:solidFill>
          </c:spPr>
          <c:invertIfNegative val="0"/>
          <c:cat>
            <c:strRef>
              <c:f>Sheet1!$B$1:$D$1</c:f>
              <c:strCache>
                <c:ptCount val="3"/>
                <c:pt idx="0">
                  <c:v>&lt;35</c:v>
                </c:pt>
                <c:pt idx="1">
                  <c:v>35-55</c:v>
                </c:pt>
                <c:pt idx="2">
                  <c:v>&gt;55</c:v>
                </c:pt>
              </c:strCache>
            </c:strRef>
          </c:cat>
          <c:val>
            <c:numRef>
              <c:f>Sheet1!$B$2:$D$2</c:f>
              <c:numCache>
                <c:formatCode>General</c:formatCode>
                <c:ptCount val="3"/>
                <c:pt idx="0">
                  <c:v>110</c:v>
                </c:pt>
                <c:pt idx="1">
                  <c:v>42</c:v>
                </c:pt>
                <c:pt idx="2">
                  <c:v>15</c:v>
                </c:pt>
              </c:numCache>
            </c:numRef>
          </c:val>
          <c:extLst>
            <c:ext xmlns:c16="http://schemas.microsoft.com/office/drawing/2014/chart" uri="{C3380CC4-5D6E-409C-BE32-E72D297353CC}">
              <c16:uniqueId val="{00000000-2E1B-49E4-A960-572906B93CA3}"/>
            </c:ext>
          </c:extLst>
        </c:ser>
        <c:ser>
          <c:idx val="1"/>
          <c:order val="1"/>
          <c:tx>
            <c:strRef>
              <c:f>Sheet1!$A$3</c:f>
              <c:strCache>
                <c:ptCount val="1"/>
                <c:pt idx="0">
                  <c:v>150-199</c:v>
                </c:pt>
              </c:strCache>
            </c:strRef>
          </c:tx>
          <c:spPr>
            <a:solidFill>
              <a:schemeClr val="accent4">
                <a:lumMod val="60000"/>
                <a:lumOff val="40000"/>
              </a:schemeClr>
            </a:solidFill>
          </c:spPr>
          <c:invertIfNegative val="0"/>
          <c:cat>
            <c:strRef>
              <c:f>Sheet1!$B$1:$D$1</c:f>
              <c:strCache>
                <c:ptCount val="3"/>
                <c:pt idx="0">
                  <c:v>&lt;35</c:v>
                </c:pt>
                <c:pt idx="1">
                  <c:v>35-55</c:v>
                </c:pt>
                <c:pt idx="2">
                  <c:v>&gt;55</c:v>
                </c:pt>
              </c:strCache>
            </c:strRef>
          </c:cat>
          <c:val>
            <c:numRef>
              <c:f>Sheet1!$B$3:$D$3</c:f>
              <c:numCache>
                <c:formatCode>General</c:formatCode>
                <c:ptCount val="3"/>
                <c:pt idx="0">
                  <c:v>115</c:v>
                </c:pt>
                <c:pt idx="1">
                  <c:v>40</c:v>
                </c:pt>
                <c:pt idx="2">
                  <c:v>45</c:v>
                </c:pt>
              </c:numCache>
            </c:numRef>
          </c:val>
          <c:extLst>
            <c:ext xmlns:c16="http://schemas.microsoft.com/office/drawing/2014/chart" uri="{C3380CC4-5D6E-409C-BE32-E72D297353CC}">
              <c16:uniqueId val="{00000001-2E1B-49E4-A960-572906B93CA3}"/>
            </c:ext>
          </c:extLst>
        </c:ser>
        <c:ser>
          <c:idx val="2"/>
          <c:order val="2"/>
          <c:tx>
            <c:strRef>
              <c:f>Sheet1!$A$4</c:f>
              <c:strCache>
                <c:ptCount val="1"/>
                <c:pt idx="0">
                  <c:v>&gt;200</c:v>
                </c:pt>
              </c:strCache>
            </c:strRef>
          </c:tx>
          <c:spPr>
            <a:solidFill>
              <a:schemeClr val="accent5">
                <a:lumMod val="60000"/>
                <a:lumOff val="40000"/>
              </a:schemeClr>
            </a:solidFill>
          </c:spPr>
          <c:invertIfNegative val="0"/>
          <c:cat>
            <c:strRef>
              <c:f>Sheet1!$B$1:$D$1</c:f>
              <c:strCache>
                <c:ptCount val="3"/>
                <c:pt idx="0">
                  <c:v>&lt;35</c:v>
                </c:pt>
                <c:pt idx="1">
                  <c:v>35-55</c:v>
                </c:pt>
                <c:pt idx="2">
                  <c:v>&gt;55</c:v>
                </c:pt>
              </c:strCache>
            </c:strRef>
          </c:cat>
          <c:val>
            <c:numRef>
              <c:f>Sheet1!$B$4:$D$4</c:f>
              <c:numCache>
                <c:formatCode>General</c:formatCode>
                <c:ptCount val="3"/>
                <c:pt idx="0">
                  <c:v>155</c:v>
                </c:pt>
                <c:pt idx="1">
                  <c:v>53</c:v>
                </c:pt>
                <c:pt idx="2">
                  <c:v>120</c:v>
                </c:pt>
              </c:numCache>
            </c:numRef>
          </c:val>
          <c:extLst>
            <c:ext xmlns:c16="http://schemas.microsoft.com/office/drawing/2014/chart" uri="{C3380CC4-5D6E-409C-BE32-E72D297353CC}">
              <c16:uniqueId val="{00000002-2E1B-49E4-A960-572906B93CA3}"/>
            </c:ext>
          </c:extLst>
        </c:ser>
        <c:dLbls>
          <c:showLegendKey val="0"/>
          <c:showVal val="0"/>
          <c:showCatName val="0"/>
          <c:showSerName val="0"/>
          <c:showPercent val="0"/>
          <c:showBubbleSize val="0"/>
        </c:dLbls>
        <c:gapWidth val="150"/>
        <c:gapDepth val="0"/>
        <c:shape val="box"/>
        <c:axId val="180235264"/>
        <c:axId val="180241536"/>
        <c:axId val="525387968"/>
      </c:bar3DChart>
      <c:catAx>
        <c:axId val="180235264"/>
        <c:scaling>
          <c:orientation val="minMax"/>
        </c:scaling>
        <c:delete val="0"/>
        <c:axPos val="b"/>
        <c:title>
          <c:tx>
            <c:rich>
              <a:bodyPr/>
              <a:lstStyle/>
              <a:p>
                <a:pPr>
                  <a:defRPr/>
                </a:pPr>
                <a:r>
                  <a:rPr lang="en-US" dirty="0"/>
                  <a:t>HDL-C (mg/dL)</a:t>
                </a:r>
              </a:p>
            </c:rich>
          </c:tx>
          <c:layout>
            <c:manualLayout>
              <c:xMode val="edge"/>
              <c:yMode val="edge"/>
              <c:x val="0.25447326339935517"/>
              <c:y val="0.82215715665838274"/>
            </c:manualLayout>
          </c:layout>
          <c:overlay val="0"/>
        </c:title>
        <c:numFmt formatCode="General" sourceLinked="1"/>
        <c:majorTickMark val="out"/>
        <c:minorTickMark val="none"/>
        <c:tickLblPos val="low"/>
        <c:txPr>
          <a:bodyPr rot="0" vert="horz"/>
          <a:lstStyle/>
          <a:p>
            <a:pPr>
              <a:defRPr/>
            </a:pPr>
            <a:endParaRPr lang="en-US"/>
          </a:p>
        </c:txPr>
        <c:crossAx val="180241536"/>
        <c:crosses val="autoZero"/>
        <c:auto val="1"/>
        <c:lblAlgn val="ctr"/>
        <c:lblOffset val="100"/>
        <c:tickLblSkip val="1"/>
        <c:tickMarkSkip val="1"/>
        <c:noMultiLvlLbl val="0"/>
      </c:catAx>
      <c:valAx>
        <c:axId val="180241536"/>
        <c:scaling>
          <c:orientation val="minMax"/>
          <c:max val="160"/>
        </c:scaling>
        <c:delete val="0"/>
        <c:axPos val="l"/>
        <c:majorGridlines/>
        <c:numFmt formatCode="General" sourceLinked="1"/>
        <c:majorTickMark val="out"/>
        <c:minorTickMark val="none"/>
        <c:tickLblPos val="nextTo"/>
        <c:txPr>
          <a:bodyPr rot="0" vert="horz"/>
          <a:lstStyle/>
          <a:p>
            <a:pPr>
              <a:defRPr/>
            </a:pPr>
            <a:endParaRPr lang="en-US"/>
          </a:p>
        </c:txPr>
        <c:crossAx val="180235264"/>
        <c:crosses val="autoZero"/>
        <c:crossBetween val="between"/>
        <c:majorUnit val="40"/>
      </c:valAx>
      <c:serAx>
        <c:axId val="525387968"/>
        <c:scaling>
          <c:orientation val="minMax"/>
        </c:scaling>
        <c:delete val="0"/>
        <c:axPos val="b"/>
        <c:numFmt formatCode="General" sourceLinked="1"/>
        <c:majorTickMark val="out"/>
        <c:minorTickMark val="none"/>
        <c:tickLblPos val="nextTo"/>
        <c:txPr>
          <a:bodyPr rot="0" vert="horz"/>
          <a:lstStyle/>
          <a:p>
            <a:pPr>
              <a:defRPr/>
            </a:pPr>
            <a:endParaRPr lang="en-US"/>
          </a:p>
        </c:txPr>
        <c:crossAx val="180241536"/>
        <c:crosses val="autoZero"/>
        <c:tickMarkSkip val="1"/>
      </c:serAx>
    </c:plotArea>
    <c:plotVisOnly val="1"/>
    <c:dispBlanksAs val="gap"/>
    <c:showDLblsOverMax val="0"/>
  </c:chart>
  <c:txPr>
    <a:bodyPr/>
    <a:lstStyle/>
    <a:p>
      <a:pPr>
        <a:defRPr sz="14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solidFill>
                  <a:schemeClr val="tx2"/>
                </a:solidFill>
              </a:rPr>
              <a:t>Patients Meeting Primary Endpoint* After</a:t>
            </a:r>
            <a:r>
              <a:rPr lang="en-US" baseline="0" dirty="0">
                <a:solidFill>
                  <a:schemeClr val="tx2"/>
                </a:solidFill>
              </a:rPr>
              <a:t> 6.5 Years</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Placebo</c:v>
                </c:pt>
              </c:strCache>
            </c:strRef>
          </c:tx>
          <c:spPr>
            <a:solidFill>
              <a:schemeClr val="bg1">
                <a:lumMod val="75000"/>
              </a:schemeClr>
            </a:solidFill>
            <a:ln>
              <a:solidFill>
                <a:schemeClr val="bg1"/>
              </a:solidFill>
            </a:ln>
            <a:effectLst/>
          </c:spPr>
          <c:invertIfNegative val="0"/>
          <c:cat>
            <c:strRef>
              <c:f>Sheet1!$A$2:$A$13</c:f>
              <c:strCache>
                <c:ptCount val="12"/>
                <c:pt idx="0">
                  <c:v>&lt;150</c:v>
                </c:pt>
                <c:pt idx="1">
                  <c:v>≥150</c:v>
                </c:pt>
                <c:pt idx="2">
                  <c:v>≥175</c:v>
                </c:pt>
                <c:pt idx="3">
                  <c:v>≥200</c:v>
                </c:pt>
                <c:pt idx="4">
                  <c:v>&lt;150</c:v>
                </c:pt>
                <c:pt idx="5">
                  <c:v>≥150</c:v>
                </c:pt>
                <c:pt idx="6">
                  <c:v>≥175</c:v>
                </c:pt>
                <c:pt idx="7">
                  <c:v>≥200</c:v>
                </c:pt>
                <c:pt idx="8">
                  <c:v>&lt;150</c:v>
                </c:pt>
                <c:pt idx="9">
                  <c:v>≥150</c:v>
                </c:pt>
                <c:pt idx="10">
                  <c:v>≥175</c:v>
                </c:pt>
                <c:pt idx="11">
                  <c:v>≥200</c:v>
                </c:pt>
              </c:strCache>
            </c:strRef>
          </c:cat>
          <c:val>
            <c:numRef>
              <c:f>Sheet1!$B$2:$B$13</c:f>
              <c:numCache>
                <c:formatCode>General</c:formatCode>
                <c:ptCount val="12"/>
                <c:pt idx="0">
                  <c:v>13.7</c:v>
                </c:pt>
                <c:pt idx="1">
                  <c:v>17.100000000000001</c:v>
                </c:pt>
                <c:pt idx="2">
                  <c:v>20.3</c:v>
                </c:pt>
                <c:pt idx="3">
                  <c:v>19.7</c:v>
                </c:pt>
                <c:pt idx="4">
                  <c:v>15.5</c:v>
                </c:pt>
                <c:pt idx="5">
                  <c:v>19.399999999999999</c:v>
                </c:pt>
                <c:pt idx="6">
                  <c:v>22.2</c:v>
                </c:pt>
                <c:pt idx="7">
                  <c:v>22.3</c:v>
                </c:pt>
                <c:pt idx="8">
                  <c:v>12.2</c:v>
                </c:pt>
                <c:pt idx="9">
                  <c:v>12.2</c:v>
                </c:pt>
                <c:pt idx="10">
                  <c:v>15.2</c:v>
                </c:pt>
                <c:pt idx="11">
                  <c:v>17.8</c:v>
                </c:pt>
              </c:numCache>
            </c:numRef>
          </c:val>
          <c:extLst>
            <c:ext xmlns:c16="http://schemas.microsoft.com/office/drawing/2014/chart" uri="{C3380CC4-5D6E-409C-BE32-E72D297353CC}">
              <c16:uniqueId val="{00000000-C0B8-4D9E-AC67-D11F99A09445}"/>
            </c:ext>
          </c:extLst>
        </c:ser>
        <c:ser>
          <c:idx val="1"/>
          <c:order val="1"/>
          <c:tx>
            <c:strRef>
              <c:f>Sheet1!$C$1</c:f>
              <c:strCache>
                <c:ptCount val="1"/>
                <c:pt idx="0">
                  <c:v>Benzafibrate</c:v>
                </c:pt>
              </c:strCache>
            </c:strRef>
          </c:tx>
          <c:spPr>
            <a:solidFill>
              <a:schemeClr val="accent2">
                <a:lumMod val="60000"/>
                <a:lumOff val="40000"/>
              </a:schemeClr>
            </a:solidFill>
            <a:ln>
              <a:solidFill>
                <a:schemeClr val="bg1"/>
              </a:solidFill>
            </a:ln>
            <a:effectLst/>
          </c:spPr>
          <c:invertIfNegative val="0"/>
          <c:cat>
            <c:strRef>
              <c:f>Sheet1!$A$2:$A$13</c:f>
              <c:strCache>
                <c:ptCount val="12"/>
                <c:pt idx="0">
                  <c:v>&lt;150</c:v>
                </c:pt>
                <c:pt idx="1">
                  <c:v>≥150</c:v>
                </c:pt>
                <c:pt idx="2">
                  <c:v>≥175</c:v>
                </c:pt>
                <c:pt idx="3">
                  <c:v>≥200</c:v>
                </c:pt>
                <c:pt idx="4">
                  <c:v>&lt;150</c:v>
                </c:pt>
                <c:pt idx="5">
                  <c:v>≥150</c:v>
                </c:pt>
                <c:pt idx="6">
                  <c:v>≥175</c:v>
                </c:pt>
                <c:pt idx="7">
                  <c:v>≥200</c:v>
                </c:pt>
                <c:pt idx="8">
                  <c:v>&lt;150</c:v>
                </c:pt>
                <c:pt idx="9">
                  <c:v>≥150</c:v>
                </c:pt>
                <c:pt idx="10">
                  <c:v>≥175</c:v>
                </c:pt>
                <c:pt idx="11">
                  <c:v>≥200</c:v>
                </c:pt>
              </c:strCache>
            </c:strRef>
          </c:cat>
          <c:val>
            <c:numRef>
              <c:f>Sheet1!$C$2:$C$13</c:f>
              <c:numCache>
                <c:formatCode>General</c:formatCode>
                <c:ptCount val="12"/>
                <c:pt idx="0">
                  <c:v>12.6</c:v>
                </c:pt>
                <c:pt idx="1">
                  <c:v>16.3</c:v>
                </c:pt>
                <c:pt idx="2">
                  <c:v>15.9</c:v>
                </c:pt>
                <c:pt idx="3">
                  <c:v>12</c:v>
                </c:pt>
                <c:pt idx="4">
                  <c:v>13.5</c:v>
                </c:pt>
                <c:pt idx="5">
                  <c:v>18.5</c:v>
                </c:pt>
                <c:pt idx="6">
                  <c:v>17.2</c:v>
                </c:pt>
                <c:pt idx="7">
                  <c:v>13</c:v>
                </c:pt>
                <c:pt idx="8">
                  <c:v>12</c:v>
                </c:pt>
                <c:pt idx="9">
                  <c:v>11.2</c:v>
                </c:pt>
                <c:pt idx="10">
                  <c:v>12.7</c:v>
                </c:pt>
                <c:pt idx="11">
                  <c:v>8.1999999999999993</c:v>
                </c:pt>
              </c:numCache>
            </c:numRef>
          </c:val>
          <c:extLst>
            <c:ext xmlns:c16="http://schemas.microsoft.com/office/drawing/2014/chart" uri="{C3380CC4-5D6E-409C-BE32-E72D297353CC}">
              <c16:uniqueId val="{00000001-C0B8-4D9E-AC67-D11F99A09445}"/>
            </c:ext>
          </c:extLst>
        </c:ser>
        <c:dLbls>
          <c:showLegendKey val="0"/>
          <c:showVal val="0"/>
          <c:showCatName val="0"/>
          <c:showSerName val="0"/>
          <c:showPercent val="0"/>
          <c:showBubbleSize val="0"/>
        </c:dLbls>
        <c:gapWidth val="117"/>
        <c:overlap val="-32"/>
        <c:axId val="833755256"/>
        <c:axId val="833756240"/>
      </c:barChart>
      <c:catAx>
        <c:axId val="833755256"/>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3756240"/>
        <c:crosses val="autoZero"/>
        <c:auto val="1"/>
        <c:lblAlgn val="ctr"/>
        <c:lblOffset val="100"/>
        <c:noMultiLvlLbl val="0"/>
      </c:catAx>
      <c:valAx>
        <c:axId val="833756240"/>
        <c:scaling>
          <c:orientation val="minMax"/>
        </c:scaling>
        <c:delete val="0"/>
        <c:axPos val="l"/>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3755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4619784758244492"/>
          <c:y val="0.13863064091824842"/>
          <c:w val="0.81922466361546009"/>
          <c:h val="0.71217434148332626"/>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Triglycerides</c:v>
                </c:pt>
                <c:pt idx="1">
                  <c:v>HDL-C</c:v>
                </c:pt>
                <c:pt idx="2">
                  <c:v>LDL-C</c:v>
                </c:pt>
                <c:pt idx="3">
                  <c:v>ApoB</c:v>
                </c:pt>
              </c:strCache>
            </c:strRef>
          </c:cat>
          <c:val>
            <c:numRef>
              <c:f>Sheet1!$B$2:$B$5</c:f>
              <c:numCache>
                <c:formatCode>General</c:formatCode>
                <c:ptCount val="4"/>
                <c:pt idx="0">
                  <c:v>-0.9</c:v>
                </c:pt>
                <c:pt idx="1">
                  <c:v>1.3</c:v>
                </c:pt>
                <c:pt idx="2">
                  <c:v>1.7</c:v>
                </c:pt>
                <c:pt idx="3">
                  <c:v>1.4</c:v>
                </c:pt>
              </c:numCache>
            </c:numRef>
          </c:val>
          <c:extLst>
            <c:ext xmlns:c16="http://schemas.microsoft.com/office/drawing/2014/chart" uri="{C3380CC4-5D6E-409C-BE32-E72D297353CC}">
              <c16:uniqueId val="{00000000-7FE7-4376-8825-3EEB84B703F4}"/>
            </c:ext>
          </c:extLst>
        </c:ser>
        <c:ser>
          <c:idx val="1"/>
          <c:order val="1"/>
          <c:tx>
            <c:strRef>
              <c:f>Sheet1!$C$1</c:f>
              <c:strCache>
                <c:ptCount val="1"/>
                <c:pt idx="0">
                  <c:v>Lorcaserin</c:v>
                </c:pt>
              </c:strCache>
            </c:strRef>
          </c:tx>
          <c:spPr>
            <a:solidFill>
              <a:schemeClr val="accent6"/>
            </a:solidFill>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Triglycerides</c:v>
                </c:pt>
                <c:pt idx="1">
                  <c:v>HDL-C</c:v>
                </c:pt>
                <c:pt idx="2">
                  <c:v>LDL-C</c:v>
                </c:pt>
                <c:pt idx="3">
                  <c:v>ApoB</c:v>
                </c:pt>
              </c:strCache>
            </c:strRef>
          </c:cat>
          <c:val>
            <c:numRef>
              <c:f>Sheet1!$C$2:$C$5</c:f>
              <c:numCache>
                <c:formatCode>General</c:formatCode>
                <c:ptCount val="4"/>
                <c:pt idx="0">
                  <c:v>-4.3</c:v>
                </c:pt>
                <c:pt idx="1">
                  <c:v>3.7</c:v>
                </c:pt>
                <c:pt idx="2">
                  <c:v>0.3</c:v>
                </c:pt>
                <c:pt idx="3">
                  <c:v>-2.9</c:v>
                </c:pt>
              </c:numCache>
            </c:numRef>
          </c:val>
          <c:extLst>
            <c:ext xmlns:c16="http://schemas.microsoft.com/office/drawing/2014/chart" uri="{C3380CC4-5D6E-409C-BE32-E72D297353CC}">
              <c16:uniqueId val="{00000001-7FE7-4376-8825-3EEB84B703F4}"/>
            </c:ext>
          </c:extLst>
        </c:ser>
        <c:dLbls>
          <c:showLegendKey val="0"/>
          <c:showVal val="1"/>
          <c:showCatName val="0"/>
          <c:showSerName val="0"/>
          <c:showPercent val="0"/>
          <c:showBubbleSize val="0"/>
        </c:dLbls>
        <c:gapWidth val="98"/>
        <c:overlap val="-17"/>
        <c:axId val="229066240"/>
        <c:axId val="229067776"/>
      </c:barChart>
      <c:catAx>
        <c:axId val="229066240"/>
        <c:scaling>
          <c:orientation val="minMax"/>
        </c:scaling>
        <c:delete val="0"/>
        <c:axPos val="b"/>
        <c:numFmt formatCode="General" sourceLinked="0"/>
        <c:majorTickMark val="out"/>
        <c:minorTickMark val="none"/>
        <c:tickLblPos val="high"/>
        <c:txPr>
          <a:bodyPr/>
          <a:lstStyle/>
          <a:p>
            <a:pPr>
              <a:defRPr sz="1300" b="1"/>
            </a:pPr>
            <a:endParaRPr lang="en-US"/>
          </a:p>
        </c:txPr>
        <c:crossAx val="229067776"/>
        <c:crosses val="autoZero"/>
        <c:auto val="1"/>
        <c:lblAlgn val="ctr"/>
        <c:lblOffset val="100"/>
        <c:noMultiLvlLbl val="0"/>
      </c:catAx>
      <c:valAx>
        <c:axId val="229067776"/>
        <c:scaling>
          <c:orientation val="minMax"/>
        </c:scaling>
        <c:delete val="0"/>
        <c:axPos val="l"/>
        <c:title>
          <c:tx>
            <c:rich>
              <a:bodyPr rot="-5400000" vert="horz"/>
              <a:lstStyle/>
              <a:p>
                <a:pPr>
                  <a:defRPr sz="1400"/>
                </a:pPr>
                <a:r>
                  <a:rPr lang="en-US" sz="1400" dirty="0"/>
                  <a:t> </a:t>
                </a:r>
                <a:r>
                  <a:rPr lang="en-US" sz="1400" dirty="0">
                    <a:sym typeface="Symbol"/>
                  </a:rPr>
                  <a:t> Mean l</a:t>
                </a:r>
                <a:r>
                  <a:rPr lang="en-US" sz="1400" dirty="0"/>
                  <a:t>ipids (%)</a:t>
                </a:r>
              </a:p>
            </c:rich>
          </c:tx>
          <c:layout>
            <c:manualLayout>
              <c:xMode val="edge"/>
              <c:yMode val="edge"/>
              <c:x val="9.072505936197765E-3"/>
              <c:y val="0.18657617657775424"/>
            </c:manualLayout>
          </c:layout>
          <c:overlay val="0"/>
        </c:title>
        <c:numFmt formatCode="General" sourceLinked="1"/>
        <c:majorTickMark val="out"/>
        <c:minorTickMark val="none"/>
        <c:tickLblPos val="nextTo"/>
        <c:txPr>
          <a:bodyPr/>
          <a:lstStyle/>
          <a:p>
            <a:pPr>
              <a:defRPr sz="1400"/>
            </a:pPr>
            <a:endParaRPr lang="en-US"/>
          </a:p>
        </c:txPr>
        <c:crossAx val="229066240"/>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1292501312335958"/>
          <c:y val="8.7696440704409573E-2"/>
          <c:w val="0.83408320209973752"/>
          <c:h val="0.75031986538912498"/>
        </c:manualLayout>
      </c:layout>
      <c:barChart>
        <c:barDir val="col"/>
        <c:grouping val="clustered"/>
        <c:varyColors val="0"/>
        <c:ser>
          <c:idx val="0"/>
          <c:order val="0"/>
          <c:tx>
            <c:strRef>
              <c:f>Sheet1!$B$1</c:f>
              <c:strCache>
                <c:ptCount val="1"/>
                <c:pt idx="0">
                  <c:v>Lifestyle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C</c:v>
                </c:pt>
              </c:strCache>
            </c:strRef>
          </c:cat>
          <c:val>
            <c:numRef>
              <c:f>Sheet1!$B$2</c:f>
              <c:numCache>
                <c:formatCode>General</c:formatCode>
                <c:ptCount val="1"/>
                <c:pt idx="0">
                  <c:v>-25.4</c:v>
                </c:pt>
              </c:numCache>
            </c:numRef>
          </c:val>
          <c:extLst>
            <c:ext xmlns:c16="http://schemas.microsoft.com/office/drawing/2014/chart" uri="{C3380CC4-5D6E-409C-BE32-E72D297353CC}">
              <c16:uniqueId val="{00000000-C8BF-4406-AFC2-40FF2BABBF9A}"/>
            </c:ext>
          </c:extLst>
        </c:ser>
        <c:ser>
          <c:idx val="1"/>
          <c:order val="1"/>
          <c:tx>
            <c:strRef>
              <c:f>Sheet1!$C$1</c:f>
              <c:strCache>
                <c:ptCount val="1"/>
                <c:pt idx="0">
                  <c:v>Metformin</c:v>
                </c:pt>
              </c:strCache>
            </c:strRef>
          </c:tx>
          <c:spPr>
            <a:solidFill>
              <a:srgbClr val="63A75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C</c:v>
                </c:pt>
              </c:strCache>
            </c:strRef>
          </c:cat>
          <c:val>
            <c:numRef>
              <c:f>Sheet1!$C$2</c:f>
              <c:numCache>
                <c:formatCode>General</c:formatCode>
                <c:ptCount val="1"/>
                <c:pt idx="0">
                  <c:v>-7.4</c:v>
                </c:pt>
              </c:numCache>
            </c:numRef>
          </c:val>
          <c:extLst>
            <c:ext xmlns:c16="http://schemas.microsoft.com/office/drawing/2014/chart" uri="{C3380CC4-5D6E-409C-BE32-E72D297353CC}">
              <c16:uniqueId val="{00000001-C8BF-4406-AFC2-40FF2BABBF9A}"/>
            </c:ext>
          </c:extLst>
        </c:ser>
        <c:ser>
          <c:idx val="2"/>
          <c:order val="2"/>
          <c:tx>
            <c:strRef>
              <c:f>Sheet1!$D$1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C</c:v>
                </c:pt>
              </c:strCache>
            </c:strRef>
          </c:cat>
          <c:val>
            <c:numRef>
              <c:f>Sheet1!$D$2</c:f>
              <c:numCache>
                <c:formatCode>General</c:formatCode>
                <c:ptCount val="1"/>
                <c:pt idx="0">
                  <c:v>-11.9</c:v>
                </c:pt>
              </c:numCache>
            </c:numRef>
          </c:val>
          <c:extLst>
            <c:ext xmlns:c16="http://schemas.microsoft.com/office/drawing/2014/chart" uri="{C3380CC4-5D6E-409C-BE32-E72D297353CC}">
              <c16:uniqueId val="{00000002-C8BF-4406-AFC2-40FF2BABBF9A}"/>
            </c:ext>
          </c:extLst>
        </c:ser>
        <c:dLbls>
          <c:dLblPos val="outEnd"/>
          <c:showLegendKey val="0"/>
          <c:showVal val="1"/>
          <c:showCatName val="0"/>
          <c:showSerName val="0"/>
          <c:showPercent val="0"/>
          <c:showBubbleSize val="0"/>
        </c:dLbls>
        <c:gapWidth val="150"/>
        <c:overlap val="-13"/>
        <c:axId val="181128576"/>
        <c:axId val="181142656"/>
      </c:barChart>
      <c:catAx>
        <c:axId val="181128576"/>
        <c:scaling>
          <c:orientation val="minMax"/>
        </c:scaling>
        <c:delete val="0"/>
        <c:axPos val="b"/>
        <c:numFmt formatCode="General" sourceLinked="0"/>
        <c:majorTickMark val="out"/>
        <c:minorTickMark val="none"/>
        <c:tickLblPos val="none"/>
        <c:crossAx val="181142656"/>
        <c:crosses val="autoZero"/>
        <c:auto val="1"/>
        <c:lblAlgn val="ctr"/>
        <c:lblOffset val="100"/>
        <c:noMultiLvlLbl val="0"/>
      </c:catAx>
      <c:valAx>
        <c:axId val="181142656"/>
        <c:scaling>
          <c:orientation val="minMax"/>
        </c:scaling>
        <c:delete val="0"/>
        <c:axPos val="l"/>
        <c:numFmt formatCode="General" sourceLinked="1"/>
        <c:majorTickMark val="out"/>
        <c:minorTickMark val="none"/>
        <c:tickLblPos val="nextTo"/>
        <c:crossAx val="181128576"/>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14221679790026245"/>
          <c:y val="8.8987611406986827E-2"/>
          <c:w val="0.82111653543307084"/>
          <c:h val="0.73447865660017664"/>
        </c:manualLayout>
      </c:layout>
      <c:barChart>
        <c:barDir val="col"/>
        <c:grouping val="clustered"/>
        <c:varyColors val="0"/>
        <c:ser>
          <c:idx val="0"/>
          <c:order val="0"/>
          <c:tx>
            <c:strRef>
              <c:f>Sheet1!$B$1</c:f>
              <c:strCache>
                <c:ptCount val="1"/>
                <c:pt idx="0">
                  <c:v>Lifestyle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LDL-C</c:v>
                </c:pt>
              </c:strCache>
            </c:strRef>
          </c:cat>
          <c:val>
            <c:numRef>
              <c:f>Sheet1!$B$2</c:f>
              <c:numCache>
                <c:formatCode>General</c:formatCode>
                <c:ptCount val="1"/>
                <c:pt idx="0">
                  <c:v>1</c:v>
                </c:pt>
              </c:numCache>
            </c:numRef>
          </c:val>
          <c:extLst>
            <c:ext xmlns:c16="http://schemas.microsoft.com/office/drawing/2014/chart" uri="{C3380CC4-5D6E-409C-BE32-E72D297353CC}">
              <c16:uniqueId val="{00000000-8CF6-47F5-9732-FCAFD2510842}"/>
            </c:ext>
          </c:extLst>
        </c:ser>
        <c:ser>
          <c:idx val="1"/>
          <c:order val="1"/>
          <c:tx>
            <c:strRef>
              <c:f>Sheet1!$C$1</c:f>
              <c:strCache>
                <c:ptCount val="1"/>
                <c:pt idx="0">
                  <c:v>Metformin</c:v>
                </c:pt>
              </c:strCache>
            </c:strRef>
          </c:tx>
          <c:spPr>
            <a:solidFill>
              <a:srgbClr val="63A75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LDL-C</c:v>
                </c:pt>
              </c:strCache>
            </c:strRef>
          </c:cat>
          <c:val>
            <c:numRef>
              <c:f>Sheet1!$C$2</c:f>
              <c:numCache>
                <c:formatCode>General</c:formatCode>
                <c:ptCount val="1"/>
                <c:pt idx="0">
                  <c:v>0.3</c:v>
                </c:pt>
              </c:numCache>
            </c:numRef>
          </c:val>
          <c:extLst>
            <c:ext xmlns:c16="http://schemas.microsoft.com/office/drawing/2014/chart" uri="{C3380CC4-5D6E-409C-BE32-E72D297353CC}">
              <c16:uniqueId val="{00000001-8CF6-47F5-9732-FCAFD2510842}"/>
            </c:ext>
          </c:extLst>
        </c:ser>
        <c:ser>
          <c:idx val="2"/>
          <c:order val="2"/>
          <c:tx>
            <c:strRef>
              <c:f>Sheet1!$D$1</c:f>
              <c:strCache>
                <c:ptCount val="1"/>
                <c:pt idx="0">
                  <c:v>Placebo</c:v>
                </c:pt>
              </c:strCache>
            </c:strRef>
          </c:tx>
          <c:spPr>
            <a:solidFill>
              <a:schemeClr val="bg1">
                <a:lumMod val="6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LDL-C</c:v>
                </c:pt>
              </c:strCache>
            </c:strRef>
          </c:cat>
          <c:val>
            <c:numRef>
              <c:f>Sheet1!$D$2</c:f>
              <c:numCache>
                <c:formatCode>General</c:formatCode>
                <c:ptCount val="1"/>
                <c:pt idx="0">
                  <c:v>-0.1</c:v>
                </c:pt>
              </c:numCache>
            </c:numRef>
          </c:val>
          <c:extLst>
            <c:ext xmlns:c16="http://schemas.microsoft.com/office/drawing/2014/chart" uri="{C3380CC4-5D6E-409C-BE32-E72D297353CC}">
              <c16:uniqueId val="{00000002-8CF6-47F5-9732-FCAFD2510842}"/>
            </c:ext>
          </c:extLst>
        </c:ser>
        <c:dLbls>
          <c:dLblPos val="outEnd"/>
          <c:showLegendKey val="0"/>
          <c:showVal val="1"/>
          <c:showCatName val="0"/>
          <c:showSerName val="0"/>
          <c:showPercent val="0"/>
          <c:showBubbleSize val="0"/>
        </c:dLbls>
        <c:gapWidth val="150"/>
        <c:overlap val="-13"/>
        <c:axId val="181186560"/>
        <c:axId val="181188096"/>
      </c:barChart>
      <c:catAx>
        <c:axId val="181186560"/>
        <c:scaling>
          <c:orientation val="minMax"/>
        </c:scaling>
        <c:delete val="0"/>
        <c:axPos val="b"/>
        <c:numFmt formatCode="General" sourceLinked="0"/>
        <c:majorTickMark val="out"/>
        <c:minorTickMark val="none"/>
        <c:tickLblPos val="none"/>
        <c:crossAx val="181188096"/>
        <c:crosses val="autoZero"/>
        <c:auto val="1"/>
        <c:lblAlgn val="ctr"/>
        <c:lblOffset val="100"/>
        <c:noMultiLvlLbl val="0"/>
      </c:catAx>
      <c:valAx>
        <c:axId val="181188096"/>
        <c:scaling>
          <c:orientation val="minMax"/>
        </c:scaling>
        <c:delete val="0"/>
        <c:axPos val="l"/>
        <c:numFmt formatCode="General" sourceLinked="1"/>
        <c:majorTickMark val="out"/>
        <c:minorTickMark val="none"/>
        <c:tickLblPos val="nextTo"/>
        <c:crossAx val="1811865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3358482060529067"/>
          <c:y val="4.5745474734260751E-2"/>
          <c:w val="0.78775964427865652"/>
          <c:h val="0.84510054148094704"/>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cat>
            <c:strRef>
              <c:f>Sheet1!$A$2:$A$5</c:f>
              <c:strCache>
                <c:ptCount val="4"/>
                <c:pt idx="0">
                  <c:v>Baseline</c:v>
                </c:pt>
                <c:pt idx="1">
                  <c:v>Year 1</c:v>
                </c:pt>
                <c:pt idx="2">
                  <c:v>Year 2</c:v>
                </c:pt>
                <c:pt idx="3">
                  <c:v>Year 3</c:v>
                </c:pt>
              </c:strCache>
            </c:strRef>
          </c:cat>
          <c:val>
            <c:numRef>
              <c:f>Sheet1!$B$2:$B$5</c:f>
              <c:numCache>
                <c:formatCode>General</c:formatCode>
                <c:ptCount val="4"/>
                <c:pt idx="0">
                  <c:v>12.5</c:v>
                </c:pt>
                <c:pt idx="1">
                  <c:v>15.5</c:v>
                </c:pt>
                <c:pt idx="2">
                  <c:v>17.5</c:v>
                </c:pt>
                <c:pt idx="3">
                  <c:v>19</c:v>
                </c:pt>
              </c:numCache>
            </c:numRef>
          </c:val>
          <c:extLst>
            <c:ext xmlns:c16="http://schemas.microsoft.com/office/drawing/2014/chart" uri="{C3380CC4-5D6E-409C-BE32-E72D297353CC}">
              <c16:uniqueId val="{00000000-ACD7-46D3-87AC-394ACB80D965}"/>
            </c:ext>
          </c:extLst>
        </c:ser>
        <c:ser>
          <c:idx val="1"/>
          <c:order val="1"/>
          <c:tx>
            <c:strRef>
              <c:f>Sheet1!$C$1</c:f>
              <c:strCache>
                <c:ptCount val="1"/>
                <c:pt idx="0">
                  <c:v>Metformin</c:v>
                </c:pt>
              </c:strCache>
            </c:strRef>
          </c:tx>
          <c:spPr>
            <a:solidFill>
              <a:srgbClr val="63A753"/>
            </a:solidFill>
          </c:spPr>
          <c:invertIfNegative val="0"/>
          <c:cat>
            <c:strRef>
              <c:f>Sheet1!$A$2:$A$5</c:f>
              <c:strCache>
                <c:ptCount val="4"/>
                <c:pt idx="0">
                  <c:v>Baseline</c:v>
                </c:pt>
                <c:pt idx="1">
                  <c:v>Year 1</c:v>
                </c:pt>
                <c:pt idx="2">
                  <c:v>Year 2</c:v>
                </c:pt>
                <c:pt idx="3">
                  <c:v>Year 3</c:v>
                </c:pt>
              </c:strCache>
            </c:strRef>
          </c:cat>
          <c:val>
            <c:numRef>
              <c:f>Sheet1!$C$2:$C$5</c:f>
              <c:numCache>
                <c:formatCode>General</c:formatCode>
                <c:ptCount val="4"/>
                <c:pt idx="0">
                  <c:v>11</c:v>
                </c:pt>
                <c:pt idx="1">
                  <c:v>12</c:v>
                </c:pt>
                <c:pt idx="2">
                  <c:v>16.5</c:v>
                </c:pt>
                <c:pt idx="3">
                  <c:v>20.5</c:v>
                </c:pt>
              </c:numCache>
            </c:numRef>
          </c:val>
          <c:extLst>
            <c:ext xmlns:c16="http://schemas.microsoft.com/office/drawing/2014/chart" uri="{C3380CC4-5D6E-409C-BE32-E72D297353CC}">
              <c16:uniqueId val="{00000001-ACD7-46D3-87AC-394ACB80D965}"/>
            </c:ext>
          </c:extLst>
        </c:ser>
        <c:ser>
          <c:idx val="2"/>
          <c:order val="2"/>
          <c:tx>
            <c:strRef>
              <c:f>Sheet1!$D$1</c:f>
              <c:strCache>
                <c:ptCount val="1"/>
                <c:pt idx="0">
                  <c:v>Intensive lifestyle intervention</c:v>
                </c:pt>
              </c:strCache>
            </c:strRef>
          </c:tx>
          <c:spPr>
            <a:solidFill>
              <a:schemeClr val="accent6">
                <a:lumMod val="75000"/>
              </a:schemeClr>
            </a:solidFill>
          </c:spPr>
          <c:invertIfNegative val="0"/>
          <c:cat>
            <c:strRef>
              <c:f>Sheet1!$A$2:$A$5</c:f>
              <c:strCache>
                <c:ptCount val="4"/>
                <c:pt idx="0">
                  <c:v>Baseline</c:v>
                </c:pt>
                <c:pt idx="1">
                  <c:v>Year 1</c:v>
                </c:pt>
                <c:pt idx="2">
                  <c:v>Year 2</c:v>
                </c:pt>
                <c:pt idx="3">
                  <c:v>Year 3</c:v>
                </c:pt>
              </c:strCache>
            </c:strRef>
          </c:cat>
          <c:val>
            <c:numRef>
              <c:f>Sheet1!$D$2:$D$5</c:f>
              <c:numCache>
                <c:formatCode>General</c:formatCode>
                <c:ptCount val="4"/>
                <c:pt idx="0">
                  <c:v>12</c:v>
                </c:pt>
                <c:pt idx="1">
                  <c:v>10.5</c:v>
                </c:pt>
                <c:pt idx="2">
                  <c:v>14</c:v>
                </c:pt>
                <c:pt idx="3">
                  <c:v>16</c:v>
                </c:pt>
              </c:numCache>
            </c:numRef>
          </c:val>
          <c:extLst>
            <c:ext xmlns:c16="http://schemas.microsoft.com/office/drawing/2014/chart" uri="{C3380CC4-5D6E-409C-BE32-E72D297353CC}">
              <c16:uniqueId val="{00000002-ACD7-46D3-87AC-394ACB80D965}"/>
            </c:ext>
          </c:extLst>
        </c:ser>
        <c:dLbls>
          <c:showLegendKey val="0"/>
          <c:showVal val="0"/>
          <c:showCatName val="0"/>
          <c:showSerName val="0"/>
          <c:showPercent val="0"/>
          <c:showBubbleSize val="0"/>
        </c:dLbls>
        <c:gapWidth val="100"/>
        <c:overlap val="-32"/>
        <c:axId val="181242880"/>
        <c:axId val="181244672"/>
      </c:barChart>
      <c:catAx>
        <c:axId val="181242880"/>
        <c:scaling>
          <c:orientation val="minMax"/>
        </c:scaling>
        <c:delete val="0"/>
        <c:axPos val="b"/>
        <c:numFmt formatCode="General" sourceLinked="0"/>
        <c:majorTickMark val="out"/>
        <c:minorTickMark val="none"/>
        <c:tickLblPos val="nextTo"/>
        <c:crossAx val="181244672"/>
        <c:crosses val="autoZero"/>
        <c:auto val="1"/>
        <c:lblAlgn val="ctr"/>
        <c:lblOffset val="100"/>
        <c:noMultiLvlLbl val="0"/>
      </c:catAx>
      <c:valAx>
        <c:axId val="181244672"/>
        <c:scaling>
          <c:orientation val="minMax"/>
        </c:scaling>
        <c:delete val="0"/>
        <c:axPos val="l"/>
        <c:title>
          <c:tx>
            <c:rich>
              <a:bodyPr rot="-5400000" vert="horz"/>
              <a:lstStyle/>
              <a:p>
                <a:pPr>
                  <a:defRPr/>
                </a:pPr>
                <a:r>
                  <a:rPr lang="en-US" dirty="0"/>
                  <a:t>Patients with dyslipidemia (%)</a:t>
                </a:r>
              </a:p>
            </c:rich>
          </c:tx>
          <c:layout>
            <c:manualLayout>
              <c:xMode val="edge"/>
              <c:yMode val="edge"/>
              <c:x val="3.8180685492921002E-2"/>
              <c:y val="8.7443047847675051E-2"/>
            </c:manualLayout>
          </c:layout>
          <c:overlay val="0"/>
        </c:title>
        <c:numFmt formatCode="General" sourceLinked="1"/>
        <c:majorTickMark val="out"/>
        <c:minorTickMark val="none"/>
        <c:tickLblPos val="nextTo"/>
        <c:crossAx val="181242880"/>
        <c:crosses val="autoZero"/>
        <c:crossBetween val="between"/>
      </c:valAx>
    </c:plotArea>
    <c:legend>
      <c:legendPos val="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0-44DA-4A12-AD9F-D930E17F3F7C}"/>
              </c:ext>
            </c:extLst>
          </c:dPt>
          <c:dPt>
            <c:idx val="2"/>
            <c:invertIfNegative val="0"/>
            <c:bubble3D val="0"/>
            <c:extLst>
              <c:ext xmlns:c16="http://schemas.microsoft.com/office/drawing/2014/chart" uri="{C3380CC4-5D6E-409C-BE32-E72D297353CC}">
                <c16:uniqueId val="{00000001-44DA-4A12-AD9F-D930E17F3F7C}"/>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A-4A12-AD9F-D930E17F3F7C}"/>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DA-4A12-AD9F-D930E17F3F7C}"/>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DA-4A12-AD9F-D930E17F3F7C}"/>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Sheet1!$B$2:$B$3</c:f>
              <c:numCache>
                <c:formatCode>General</c:formatCode>
                <c:ptCount val="2"/>
                <c:pt idx="0">
                  <c:v>5</c:v>
                </c:pt>
                <c:pt idx="1">
                  <c:v>1.4</c:v>
                </c:pt>
              </c:numCache>
            </c:numRef>
          </c:val>
          <c:extLst>
            <c:ext xmlns:c16="http://schemas.microsoft.com/office/drawing/2014/chart" uri="{C3380CC4-5D6E-409C-BE32-E72D297353CC}">
              <c16:uniqueId val="{00000003-44DA-4A12-AD9F-D930E17F3F7C}"/>
            </c:ext>
          </c:extLst>
        </c:ser>
        <c:ser>
          <c:idx val="1"/>
          <c:order val="1"/>
          <c:tx>
            <c:strRef>
              <c:f>Sheet1!$C$1</c:f>
              <c:strCache>
                <c:ptCount val="1"/>
                <c:pt idx="0">
                  <c:v>Lorcaserin</c:v>
                </c:pt>
              </c:strCache>
            </c:strRef>
          </c:tx>
          <c:spPr>
            <a:solidFill>
              <a:schemeClr val="accent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Sheet1!$C$2:$C$3</c:f>
              <c:numCache>
                <c:formatCode>General</c:formatCode>
                <c:ptCount val="2"/>
                <c:pt idx="0">
                  <c:v>4</c:v>
                </c:pt>
                <c:pt idx="1">
                  <c:v>2.6</c:v>
                </c:pt>
              </c:numCache>
            </c:numRef>
          </c:val>
          <c:extLst>
            <c:ext xmlns:c16="http://schemas.microsoft.com/office/drawing/2014/chart" uri="{C3380CC4-5D6E-409C-BE32-E72D297353CC}">
              <c16:uniqueId val="{00000004-44DA-4A12-AD9F-D930E17F3F7C}"/>
            </c:ext>
          </c:extLst>
        </c:ser>
        <c:dLbls>
          <c:dLblPos val="outEnd"/>
          <c:showLegendKey val="0"/>
          <c:showVal val="1"/>
          <c:showCatName val="0"/>
          <c:showSerName val="0"/>
          <c:showPercent val="0"/>
          <c:showBubbleSize val="0"/>
        </c:dLbls>
        <c:gapWidth val="110"/>
        <c:overlap val="-20"/>
        <c:axId val="231965440"/>
        <c:axId val="231966976"/>
      </c:barChart>
      <c:catAx>
        <c:axId val="231965440"/>
        <c:scaling>
          <c:orientation val="minMax"/>
        </c:scaling>
        <c:delete val="0"/>
        <c:axPos val="b"/>
        <c:numFmt formatCode="General" sourceLinked="0"/>
        <c:majorTickMark val="out"/>
        <c:minorTickMark val="none"/>
        <c:tickLblPos val="nextTo"/>
        <c:txPr>
          <a:bodyPr/>
          <a:lstStyle/>
          <a:p>
            <a:pPr>
              <a:defRPr sz="1400" b="1"/>
            </a:pPr>
            <a:endParaRPr lang="en-US"/>
          </a:p>
        </c:txPr>
        <c:crossAx val="231966976"/>
        <c:crosses val="autoZero"/>
        <c:auto val="1"/>
        <c:lblAlgn val="ctr"/>
        <c:lblOffset val="100"/>
        <c:noMultiLvlLbl val="0"/>
      </c:catAx>
      <c:valAx>
        <c:axId val="231966976"/>
        <c:scaling>
          <c:orientation val="minMax"/>
        </c:scaling>
        <c:delete val="0"/>
        <c:axPos val="l"/>
        <c:title>
          <c:tx>
            <c:rich>
              <a:bodyPr rot="-5400000" vert="horz"/>
              <a:lstStyle/>
              <a:p>
                <a:pPr>
                  <a:defRPr sz="1400"/>
                </a:pPr>
                <a:r>
                  <a:rPr lang="en-US" sz="1400" dirty="0"/>
                  <a:t>Patients (%)</a:t>
                </a:r>
              </a:p>
            </c:rich>
          </c:tx>
          <c:layout>
            <c:manualLayout>
              <c:xMode val="edge"/>
              <c:yMode val="edge"/>
              <c:x val="2.2151898734177215E-2"/>
              <c:y val="0.3161741546439279"/>
            </c:manualLayout>
          </c:layout>
          <c:overlay val="0"/>
        </c:title>
        <c:numFmt formatCode="General" sourceLinked="1"/>
        <c:majorTickMark val="out"/>
        <c:minorTickMark val="none"/>
        <c:tickLblPos val="nextTo"/>
        <c:txPr>
          <a:bodyPr/>
          <a:lstStyle/>
          <a:p>
            <a:pPr>
              <a:defRPr sz="1400"/>
            </a:pPr>
            <a:endParaRPr lang="en-US"/>
          </a:p>
        </c:txPr>
        <c:crossAx val="231965440"/>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1"/>
        <c:ser>
          <c:idx val="0"/>
          <c:order val="0"/>
          <c:invertIfNegative val="0"/>
          <c:dPt>
            <c:idx val="0"/>
            <c:invertIfNegative val="0"/>
            <c:bubble3D val="0"/>
            <c:spPr>
              <a:solidFill>
                <a:schemeClr val="accent1"/>
              </a:solidFill>
            </c:spPr>
            <c:extLst>
              <c:ext xmlns:c16="http://schemas.microsoft.com/office/drawing/2014/chart" uri="{C3380CC4-5D6E-409C-BE32-E72D297353CC}">
                <c16:uniqueId val="{00000001-2A70-4F2D-93CE-EDF488B93B89}"/>
              </c:ext>
            </c:extLst>
          </c:dPt>
          <c:dPt>
            <c:idx val="1"/>
            <c:invertIfNegative val="0"/>
            <c:bubble3D val="0"/>
            <c:spPr>
              <a:solidFill>
                <a:schemeClr val="accent5"/>
              </a:solidFill>
            </c:spPr>
            <c:extLst>
              <c:ext xmlns:c16="http://schemas.microsoft.com/office/drawing/2014/chart" uri="{C3380CC4-5D6E-409C-BE32-E72D297353CC}">
                <c16:uniqueId val="{00000003-2A70-4F2D-93CE-EDF488B93B89}"/>
              </c:ext>
            </c:extLst>
          </c:dPt>
          <c:dPt>
            <c:idx val="2"/>
            <c:invertIfNegative val="0"/>
            <c:bubble3D val="0"/>
            <c:spPr>
              <a:solidFill>
                <a:schemeClr val="bg1">
                  <a:lumMod val="65000"/>
                </a:schemeClr>
              </a:solidFill>
            </c:spPr>
            <c:extLst>
              <c:ext xmlns:c16="http://schemas.microsoft.com/office/drawing/2014/chart" uri="{C3380CC4-5D6E-409C-BE32-E72D297353CC}">
                <c16:uniqueId val="{00000005-2A70-4F2D-93CE-EDF488B93B8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Sheet1!$A$1:$C$1</c:f>
              <c:strCache>
                <c:ptCount val="3"/>
                <c:pt idx="0">
                  <c:v>Phen/TPM ER 15/92 (n=498)</c:v>
                </c:pt>
                <c:pt idx="1">
                  <c:v>Phen/TPM ER (n=234)</c:v>
                </c:pt>
                <c:pt idx="2">
                  <c:v>Placebo (n=498)</c:v>
                </c:pt>
              </c:strCache>
            </c:strRef>
          </c:cat>
          <c:val>
            <c:numRef>
              <c:f>Sheet1!$A$2:$C$2</c:f>
              <c:numCache>
                <c:formatCode>General</c:formatCode>
                <c:ptCount val="3"/>
                <c:pt idx="0">
                  <c:v>-10.9</c:v>
                </c:pt>
                <c:pt idx="1">
                  <c:v>-5.0999999999999996</c:v>
                </c:pt>
                <c:pt idx="2">
                  <c:v>-1.6</c:v>
                </c:pt>
              </c:numCache>
            </c:numRef>
          </c:val>
          <c:extLst>
            <c:ext xmlns:c16="http://schemas.microsoft.com/office/drawing/2014/chart" uri="{C3380CC4-5D6E-409C-BE32-E72D297353CC}">
              <c16:uniqueId val="{00000006-2A70-4F2D-93CE-EDF488B93B89}"/>
            </c:ext>
          </c:extLst>
        </c:ser>
        <c:dLbls>
          <c:dLblPos val="outEnd"/>
          <c:showLegendKey val="0"/>
          <c:showVal val="1"/>
          <c:showCatName val="0"/>
          <c:showSerName val="0"/>
          <c:showPercent val="0"/>
          <c:showBubbleSize val="0"/>
        </c:dLbls>
        <c:gapWidth val="150"/>
        <c:axId val="140372992"/>
        <c:axId val="140514432"/>
      </c:barChart>
      <c:catAx>
        <c:axId val="140372992"/>
        <c:scaling>
          <c:orientation val="minMax"/>
        </c:scaling>
        <c:delete val="0"/>
        <c:axPos val="b"/>
        <c:numFmt formatCode="General" sourceLinked="1"/>
        <c:majorTickMark val="out"/>
        <c:minorTickMark val="none"/>
        <c:tickLblPos val="none"/>
        <c:txPr>
          <a:bodyPr/>
          <a:lstStyle/>
          <a:p>
            <a:pPr>
              <a:defRPr b="1"/>
            </a:pPr>
            <a:endParaRPr lang="en-US"/>
          </a:p>
        </c:txPr>
        <c:crossAx val="140514432"/>
        <c:crosses val="autoZero"/>
        <c:auto val="1"/>
        <c:lblAlgn val="ctr"/>
        <c:lblOffset val="100"/>
        <c:noMultiLvlLbl val="0"/>
      </c:catAx>
      <c:valAx>
        <c:axId val="140514432"/>
        <c:scaling>
          <c:orientation val="minMax"/>
        </c:scaling>
        <c:delete val="0"/>
        <c:axPos val="l"/>
        <c:numFmt formatCode="General" sourceLinked="1"/>
        <c:majorTickMark val="out"/>
        <c:minorTickMark val="none"/>
        <c:tickLblPos val="nextTo"/>
        <c:crossAx val="140372992"/>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0-04F1-4515-919A-B4E79E33B236}"/>
              </c:ext>
            </c:extLst>
          </c:dPt>
          <c:dPt>
            <c:idx val="2"/>
            <c:invertIfNegative val="0"/>
            <c:bubble3D val="0"/>
            <c:extLst>
              <c:ext xmlns:c16="http://schemas.microsoft.com/office/drawing/2014/chart" uri="{C3380CC4-5D6E-409C-BE32-E72D297353CC}">
                <c16:uniqueId val="{00000001-04F1-4515-919A-B4E79E33B23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F1-4515-919A-B4E79E33B236}"/>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F1-4515-919A-B4E79E33B236}"/>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F1-4515-919A-B4E79E33B236}"/>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Sheet1!$B$2:$B$3</c:f>
              <c:numCache>
                <c:formatCode>General</c:formatCode>
                <c:ptCount val="2"/>
                <c:pt idx="0">
                  <c:v>11</c:v>
                </c:pt>
                <c:pt idx="1">
                  <c:v>7.5</c:v>
                </c:pt>
              </c:numCache>
            </c:numRef>
          </c:val>
          <c:extLst>
            <c:ext xmlns:c16="http://schemas.microsoft.com/office/drawing/2014/chart" uri="{C3380CC4-5D6E-409C-BE32-E72D297353CC}">
              <c16:uniqueId val="{00000003-04F1-4515-919A-B4E79E33B236}"/>
            </c:ext>
          </c:extLst>
        </c:ser>
        <c:ser>
          <c:idx val="1"/>
          <c:order val="1"/>
          <c:tx>
            <c:strRef>
              <c:f>Sheet1!$C$1</c:f>
              <c:strCache>
                <c:ptCount val="1"/>
                <c:pt idx="0">
                  <c:v>Phen/TPM CR 7.5/46 mg</c:v>
                </c:pt>
              </c:strCache>
            </c:strRef>
          </c:tx>
          <c:spPr>
            <a:solidFill>
              <a:schemeClr val="accent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Sheet1!$C$2:$C$3</c:f>
              <c:numCache>
                <c:formatCode>General</c:formatCode>
                <c:ptCount val="2"/>
                <c:pt idx="0">
                  <c:v>9.1999999999999993</c:v>
                </c:pt>
                <c:pt idx="1">
                  <c:v>13.1</c:v>
                </c:pt>
              </c:numCache>
            </c:numRef>
          </c:val>
          <c:extLst>
            <c:ext xmlns:c16="http://schemas.microsoft.com/office/drawing/2014/chart" uri="{C3380CC4-5D6E-409C-BE32-E72D297353CC}">
              <c16:uniqueId val="{00000004-04F1-4515-919A-B4E79E33B236}"/>
            </c:ext>
          </c:extLst>
        </c:ser>
        <c:ser>
          <c:idx val="2"/>
          <c:order val="2"/>
          <c:tx>
            <c:strRef>
              <c:f>Sheet1!$D$1</c:f>
              <c:strCache>
                <c:ptCount val="1"/>
                <c:pt idx="0">
                  <c:v>Phen/TPM CR 15/92 mg</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Sheet1!$D$2:$D$3</c:f>
              <c:numCache>
                <c:formatCode>General</c:formatCode>
                <c:ptCount val="2"/>
                <c:pt idx="0">
                  <c:v>5.8</c:v>
                </c:pt>
                <c:pt idx="1">
                  <c:v>15.6</c:v>
                </c:pt>
              </c:numCache>
            </c:numRef>
          </c:val>
          <c:extLst>
            <c:ext xmlns:c16="http://schemas.microsoft.com/office/drawing/2014/chart" uri="{C3380CC4-5D6E-409C-BE32-E72D297353CC}">
              <c16:uniqueId val="{00000005-04F1-4515-919A-B4E79E33B236}"/>
            </c:ext>
          </c:extLst>
        </c:ser>
        <c:dLbls>
          <c:dLblPos val="outEnd"/>
          <c:showLegendKey val="0"/>
          <c:showVal val="1"/>
          <c:showCatName val="0"/>
          <c:showSerName val="0"/>
          <c:showPercent val="0"/>
          <c:showBubbleSize val="0"/>
        </c:dLbls>
        <c:gapWidth val="110"/>
        <c:overlap val="-20"/>
        <c:axId val="335202560"/>
        <c:axId val="335220736"/>
      </c:barChart>
      <c:catAx>
        <c:axId val="335202560"/>
        <c:scaling>
          <c:orientation val="minMax"/>
        </c:scaling>
        <c:delete val="0"/>
        <c:axPos val="b"/>
        <c:numFmt formatCode="General" sourceLinked="0"/>
        <c:majorTickMark val="out"/>
        <c:minorTickMark val="none"/>
        <c:tickLblPos val="nextTo"/>
        <c:txPr>
          <a:bodyPr/>
          <a:lstStyle/>
          <a:p>
            <a:pPr>
              <a:defRPr b="1"/>
            </a:pPr>
            <a:endParaRPr lang="en-US"/>
          </a:p>
        </c:txPr>
        <c:crossAx val="335220736"/>
        <c:crosses val="autoZero"/>
        <c:auto val="1"/>
        <c:lblAlgn val="ctr"/>
        <c:lblOffset val="100"/>
        <c:noMultiLvlLbl val="0"/>
      </c:catAx>
      <c:valAx>
        <c:axId val="335220736"/>
        <c:scaling>
          <c:orientation val="minMax"/>
        </c:scaling>
        <c:delete val="0"/>
        <c:axPos val="l"/>
        <c:title>
          <c:tx>
            <c:rich>
              <a:bodyPr rot="-5400000" vert="horz"/>
              <a:lstStyle/>
              <a:p>
                <a:pPr>
                  <a:defRPr/>
                </a:pPr>
                <a:r>
                  <a:rPr lang="en-US" dirty="0"/>
                  <a:t>Patients (%)</a:t>
                </a:r>
              </a:p>
            </c:rich>
          </c:tx>
          <c:layout>
            <c:manualLayout>
              <c:xMode val="edge"/>
              <c:yMode val="edge"/>
              <c:x val="2.2151898734177215E-2"/>
              <c:y val="0.3161741546439279"/>
            </c:manualLayout>
          </c:layout>
          <c:overlay val="0"/>
        </c:title>
        <c:numFmt formatCode="General" sourceLinked="1"/>
        <c:majorTickMark val="out"/>
        <c:minorTickMark val="none"/>
        <c:tickLblPos val="nextTo"/>
        <c:crossAx val="335202560"/>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1996649660857365"/>
          <c:y val="0.11218228928342998"/>
          <c:w val="0.74545590452721511"/>
          <c:h val="0.79953081254477121"/>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Systolic</c:v>
                </c:pt>
                <c:pt idx="1">
                  <c:v>Diastolic</c:v>
                </c:pt>
              </c:strCache>
            </c:strRef>
          </c:cat>
          <c:val>
            <c:numRef>
              <c:f>Sheet1!$B$2:$B$3</c:f>
              <c:numCache>
                <c:formatCode>General</c:formatCode>
                <c:ptCount val="2"/>
                <c:pt idx="0">
                  <c:v>-3.2</c:v>
                </c:pt>
                <c:pt idx="1">
                  <c:v>-3.9</c:v>
                </c:pt>
              </c:numCache>
            </c:numRef>
          </c:val>
          <c:extLst>
            <c:ext xmlns:c16="http://schemas.microsoft.com/office/drawing/2014/chart" uri="{C3380CC4-5D6E-409C-BE32-E72D297353CC}">
              <c16:uniqueId val="{00000000-4C30-4C8D-B932-579B8F2D23BE}"/>
            </c:ext>
          </c:extLst>
        </c:ser>
        <c:ser>
          <c:idx val="1"/>
          <c:order val="1"/>
          <c:tx>
            <c:strRef>
              <c:f>Sheet1!$C$1</c:f>
              <c:strCache>
                <c:ptCount val="1"/>
                <c:pt idx="0">
                  <c:v>Phen/TPM 7.5/46 mg</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Systolic</c:v>
                </c:pt>
                <c:pt idx="1">
                  <c:v>Diastolic</c:v>
                </c:pt>
              </c:strCache>
            </c:strRef>
          </c:cat>
          <c:val>
            <c:numRef>
              <c:f>Sheet1!$C$2:$C$3</c:f>
              <c:numCache>
                <c:formatCode>General</c:formatCode>
                <c:ptCount val="2"/>
                <c:pt idx="0">
                  <c:v>-4.7</c:v>
                </c:pt>
                <c:pt idx="1">
                  <c:v>-3.7</c:v>
                </c:pt>
              </c:numCache>
            </c:numRef>
          </c:val>
          <c:extLst>
            <c:ext xmlns:c16="http://schemas.microsoft.com/office/drawing/2014/chart" uri="{C3380CC4-5D6E-409C-BE32-E72D297353CC}">
              <c16:uniqueId val="{00000001-4C30-4C8D-B932-579B8F2D23BE}"/>
            </c:ext>
          </c:extLst>
        </c:ser>
        <c:ser>
          <c:idx val="2"/>
          <c:order val="2"/>
          <c:tx>
            <c:strRef>
              <c:f>Sheet1!$D$1</c:f>
              <c:strCache>
                <c:ptCount val="1"/>
                <c:pt idx="0">
                  <c:v>Phen/TPM 15/92 mg</c:v>
                </c:pt>
              </c:strCache>
            </c:strRef>
          </c:tx>
          <c:spPr>
            <a:solidFill>
              <a:schemeClr val="accent5">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Systolic</c:v>
                </c:pt>
                <c:pt idx="1">
                  <c:v>Diastolic</c:v>
                </c:pt>
              </c:strCache>
            </c:strRef>
          </c:cat>
          <c:val>
            <c:numRef>
              <c:f>Sheet1!$D$2:$D$3</c:f>
              <c:numCache>
                <c:formatCode>General</c:formatCode>
                <c:ptCount val="2"/>
                <c:pt idx="0">
                  <c:v>-4.3</c:v>
                </c:pt>
                <c:pt idx="1">
                  <c:v>-3.5</c:v>
                </c:pt>
              </c:numCache>
            </c:numRef>
          </c:val>
          <c:extLst>
            <c:ext xmlns:c16="http://schemas.microsoft.com/office/drawing/2014/chart" uri="{C3380CC4-5D6E-409C-BE32-E72D297353CC}">
              <c16:uniqueId val="{00000002-4C30-4C8D-B932-579B8F2D23BE}"/>
            </c:ext>
          </c:extLst>
        </c:ser>
        <c:dLbls>
          <c:showLegendKey val="0"/>
          <c:showVal val="1"/>
          <c:showCatName val="0"/>
          <c:showSerName val="0"/>
          <c:showPercent val="0"/>
          <c:showBubbleSize val="0"/>
        </c:dLbls>
        <c:gapWidth val="98"/>
        <c:overlap val="-17"/>
        <c:axId val="335276672"/>
        <c:axId val="335298944"/>
      </c:barChart>
      <c:catAx>
        <c:axId val="335276672"/>
        <c:scaling>
          <c:orientation val="minMax"/>
        </c:scaling>
        <c:delete val="0"/>
        <c:axPos val="b"/>
        <c:numFmt formatCode="General" sourceLinked="0"/>
        <c:majorTickMark val="out"/>
        <c:minorTickMark val="none"/>
        <c:tickLblPos val="high"/>
        <c:crossAx val="335298944"/>
        <c:crosses val="autoZero"/>
        <c:auto val="1"/>
        <c:lblAlgn val="ctr"/>
        <c:lblOffset val="100"/>
        <c:noMultiLvlLbl val="0"/>
      </c:catAx>
      <c:valAx>
        <c:axId val="335298944"/>
        <c:scaling>
          <c:orientation val="minMax"/>
        </c:scaling>
        <c:delete val="0"/>
        <c:axPos val="l"/>
        <c:title>
          <c:tx>
            <c:rich>
              <a:bodyPr rot="-5400000" vert="horz"/>
              <a:lstStyle/>
              <a:p>
                <a:pPr>
                  <a:defRPr/>
                </a:pPr>
                <a:r>
                  <a:rPr lang="en-US" dirty="0"/>
                  <a:t> </a:t>
                </a:r>
                <a:r>
                  <a:rPr lang="en-US" dirty="0">
                    <a:sym typeface="Symbol"/>
                  </a:rPr>
                  <a:t> Mean</a:t>
                </a:r>
                <a:r>
                  <a:rPr lang="en-US" dirty="0"/>
                  <a:t> BP (mmHg)</a:t>
                </a:r>
              </a:p>
            </c:rich>
          </c:tx>
          <c:layout>
            <c:manualLayout>
              <c:xMode val="edge"/>
              <c:yMode val="edge"/>
              <c:x val="1.2573672314258643E-2"/>
              <c:y val="0.23404397713125738"/>
            </c:manualLayout>
          </c:layout>
          <c:overlay val="0"/>
        </c:title>
        <c:numFmt formatCode="General" sourceLinked="1"/>
        <c:majorTickMark val="out"/>
        <c:minorTickMark val="none"/>
        <c:tickLblPos val="nextTo"/>
        <c:crossAx val="335276672"/>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Sheet1!$B$1</c:f>
              <c:strCache>
                <c:ptCount val="1"/>
                <c:pt idx="0">
                  <c:v>Placebo</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0-9A21-4FB7-88A6-8C0E731EA930}"/>
              </c:ext>
            </c:extLst>
          </c:dPt>
          <c:dPt>
            <c:idx val="2"/>
            <c:invertIfNegative val="0"/>
            <c:bubble3D val="0"/>
            <c:extLst>
              <c:ext xmlns:c16="http://schemas.microsoft.com/office/drawing/2014/chart" uri="{C3380CC4-5D6E-409C-BE32-E72D297353CC}">
                <c16:uniqueId val="{00000001-9A21-4FB7-88A6-8C0E731EA930}"/>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21-4FB7-88A6-8C0E731EA93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21-4FB7-88A6-8C0E731EA930}"/>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1-4FB7-88A6-8C0E731EA930}"/>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Sheet1!$B$2:$B$3</c:f>
              <c:numCache>
                <c:formatCode>General</c:formatCode>
                <c:ptCount val="2"/>
                <c:pt idx="0">
                  <c:v>20.3</c:v>
                </c:pt>
                <c:pt idx="1">
                  <c:v>3.1</c:v>
                </c:pt>
              </c:numCache>
            </c:numRef>
          </c:val>
          <c:extLst>
            <c:ext xmlns:c16="http://schemas.microsoft.com/office/drawing/2014/chart" uri="{C3380CC4-5D6E-409C-BE32-E72D297353CC}">
              <c16:uniqueId val="{00000003-9A21-4FB7-88A6-8C0E731EA930}"/>
            </c:ext>
          </c:extLst>
        </c:ser>
        <c:ser>
          <c:idx val="1"/>
          <c:order val="1"/>
          <c:tx>
            <c:strRef>
              <c:f>Sheet1!$C$1</c:f>
              <c:strCache>
                <c:ptCount val="1"/>
                <c:pt idx="0">
                  <c:v>Phen/TPM CR 7.5/46 mg</c:v>
                </c:pt>
              </c:strCache>
            </c:strRef>
          </c:tx>
          <c:spPr>
            <a:solidFill>
              <a:schemeClr val="accent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Sheet1!$C$2:$C$3</c:f>
              <c:numCache>
                <c:formatCode>General</c:formatCode>
                <c:ptCount val="2"/>
                <c:pt idx="0">
                  <c:v>11.1</c:v>
                </c:pt>
                <c:pt idx="1">
                  <c:v>5.9</c:v>
                </c:pt>
              </c:numCache>
            </c:numRef>
          </c:val>
          <c:extLst>
            <c:ext xmlns:c16="http://schemas.microsoft.com/office/drawing/2014/chart" uri="{C3380CC4-5D6E-409C-BE32-E72D297353CC}">
              <c16:uniqueId val="{00000004-9A21-4FB7-88A6-8C0E731EA930}"/>
            </c:ext>
          </c:extLst>
        </c:ser>
        <c:ser>
          <c:idx val="2"/>
          <c:order val="2"/>
          <c:tx>
            <c:strRef>
              <c:f>Sheet1!$D$1</c:f>
              <c:strCache>
                <c:ptCount val="1"/>
                <c:pt idx="0">
                  <c:v>Phen/TPM CR 15/92 mg</c:v>
                </c:pt>
              </c:strCache>
            </c:strRef>
          </c:tx>
          <c:spPr>
            <a:solidFill>
              <a:schemeClr val="accent5">
                <a:lumMod val="7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Increase</c:v>
                </c:pt>
                <c:pt idx="1">
                  <c:v>Decrease</c:v>
                </c:pt>
              </c:strCache>
            </c:strRef>
          </c:cat>
          <c:val>
            <c:numRef>
              <c:f>Sheet1!$D$2:$D$3</c:f>
              <c:numCache>
                <c:formatCode>General</c:formatCode>
                <c:ptCount val="2"/>
                <c:pt idx="0">
                  <c:v>10.5</c:v>
                </c:pt>
                <c:pt idx="1">
                  <c:v>5.8</c:v>
                </c:pt>
              </c:numCache>
            </c:numRef>
          </c:val>
          <c:extLst>
            <c:ext xmlns:c16="http://schemas.microsoft.com/office/drawing/2014/chart" uri="{C3380CC4-5D6E-409C-BE32-E72D297353CC}">
              <c16:uniqueId val="{00000005-9A21-4FB7-88A6-8C0E731EA930}"/>
            </c:ext>
          </c:extLst>
        </c:ser>
        <c:dLbls>
          <c:dLblPos val="outEnd"/>
          <c:showLegendKey val="0"/>
          <c:showVal val="1"/>
          <c:showCatName val="0"/>
          <c:showSerName val="0"/>
          <c:showPercent val="0"/>
          <c:showBubbleSize val="0"/>
        </c:dLbls>
        <c:gapWidth val="110"/>
        <c:overlap val="-20"/>
        <c:axId val="336630528"/>
        <c:axId val="336632064"/>
      </c:barChart>
      <c:catAx>
        <c:axId val="336630528"/>
        <c:scaling>
          <c:orientation val="minMax"/>
        </c:scaling>
        <c:delete val="0"/>
        <c:axPos val="b"/>
        <c:numFmt formatCode="General" sourceLinked="0"/>
        <c:majorTickMark val="out"/>
        <c:minorTickMark val="none"/>
        <c:tickLblPos val="nextTo"/>
        <c:txPr>
          <a:bodyPr/>
          <a:lstStyle/>
          <a:p>
            <a:pPr>
              <a:defRPr sz="1400" b="1"/>
            </a:pPr>
            <a:endParaRPr lang="en-US"/>
          </a:p>
        </c:txPr>
        <c:crossAx val="336632064"/>
        <c:crosses val="autoZero"/>
        <c:auto val="1"/>
        <c:lblAlgn val="ctr"/>
        <c:lblOffset val="100"/>
        <c:noMultiLvlLbl val="0"/>
      </c:catAx>
      <c:valAx>
        <c:axId val="336632064"/>
        <c:scaling>
          <c:orientation val="minMax"/>
        </c:scaling>
        <c:delete val="0"/>
        <c:axPos val="l"/>
        <c:title>
          <c:tx>
            <c:rich>
              <a:bodyPr rot="-5400000" vert="horz"/>
              <a:lstStyle/>
              <a:p>
                <a:pPr>
                  <a:defRPr sz="1400"/>
                </a:pPr>
                <a:r>
                  <a:rPr lang="en-US" sz="1400" dirty="0"/>
                  <a:t>Patients (%)</a:t>
                </a:r>
              </a:p>
            </c:rich>
          </c:tx>
          <c:layout>
            <c:manualLayout>
              <c:xMode val="edge"/>
              <c:yMode val="edge"/>
              <c:x val="2.2151898734177215E-2"/>
              <c:y val="0.3161741546439279"/>
            </c:manualLayout>
          </c:layout>
          <c:overlay val="0"/>
        </c:title>
        <c:numFmt formatCode="General" sourceLinked="1"/>
        <c:majorTickMark val="out"/>
        <c:minorTickMark val="none"/>
        <c:tickLblPos val="nextTo"/>
        <c:txPr>
          <a:bodyPr/>
          <a:lstStyle/>
          <a:p>
            <a:pPr>
              <a:defRPr sz="1400"/>
            </a:pPr>
            <a:endParaRPr lang="en-US"/>
          </a:p>
        </c:txPr>
        <c:crossAx val="336630528"/>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8C22D-1C6C-4A97-83D3-070C3032A604}" type="doc">
      <dgm:prSet loTypeId="urn:microsoft.com/office/officeart/2005/8/layout/pyramid4" loCatId="pyramid" qsTypeId="urn:microsoft.com/office/officeart/2005/8/quickstyle/simple4" qsCatId="simple" csTypeId="urn:microsoft.com/office/officeart/2005/8/colors/accent1_4" csCatId="accent1" phldr="1"/>
      <dgm:spPr/>
      <dgm:t>
        <a:bodyPr/>
        <a:lstStyle/>
        <a:p>
          <a:endParaRPr lang="en-US"/>
        </a:p>
      </dgm:t>
    </dgm:pt>
    <dgm:pt modelId="{F9025AFE-A943-4EF6-AF68-52939C54C99A}">
      <dgm:prSet phldrT="[Text]"/>
      <dgm:spPr/>
      <dgm:t>
        <a:bodyPr/>
        <a:lstStyle/>
        <a:p>
          <a:r>
            <a:rPr lang="en-US" b="1" dirty="0">
              <a:effectLst>
                <a:outerShdw blurRad="38100" dist="38100" dir="2700000" algn="tl">
                  <a:srgbClr val="000000">
                    <a:alpha val="43137"/>
                  </a:srgbClr>
                </a:outerShdw>
              </a:effectLst>
            </a:rPr>
            <a:t>High TG</a:t>
          </a:r>
        </a:p>
      </dgm:t>
    </dgm:pt>
    <dgm:pt modelId="{DCF6176C-B9A0-424C-B92B-E7554DED5618}" type="parTrans" cxnId="{A39A38CC-C863-459A-A8E7-CC012B028F14}">
      <dgm:prSet/>
      <dgm:spPr/>
      <dgm:t>
        <a:bodyPr/>
        <a:lstStyle/>
        <a:p>
          <a:endParaRPr lang="en-US" b="1">
            <a:effectLst>
              <a:outerShdw blurRad="38100" dist="38100" dir="2700000" algn="tl">
                <a:srgbClr val="000000">
                  <a:alpha val="43137"/>
                </a:srgbClr>
              </a:outerShdw>
            </a:effectLst>
          </a:endParaRPr>
        </a:p>
      </dgm:t>
    </dgm:pt>
    <dgm:pt modelId="{7F4B39E8-83B4-4C0D-9421-9F6B8729FB3B}" type="sibTrans" cxnId="{A39A38CC-C863-459A-A8E7-CC012B028F14}">
      <dgm:prSet/>
      <dgm:spPr/>
      <dgm:t>
        <a:bodyPr/>
        <a:lstStyle/>
        <a:p>
          <a:endParaRPr lang="en-US" b="1">
            <a:effectLst>
              <a:outerShdw blurRad="38100" dist="38100" dir="2700000" algn="tl">
                <a:srgbClr val="000000">
                  <a:alpha val="43137"/>
                </a:srgbClr>
              </a:outerShdw>
            </a:effectLst>
          </a:endParaRPr>
        </a:p>
      </dgm:t>
    </dgm:pt>
    <dgm:pt modelId="{01BCBBE5-3EC7-43D9-B675-14CDE4CE9557}">
      <dgm:prSet phldrT="[Text]"/>
      <dgm:spPr/>
      <dgm:t>
        <a:bodyPr/>
        <a:lstStyle/>
        <a:p>
          <a:r>
            <a:rPr lang="en-US" b="1" dirty="0">
              <a:effectLst>
                <a:outerShdw blurRad="38100" dist="38100" dir="2700000" algn="tl">
                  <a:srgbClr val="000000">
                    <a:alpha val="43137"/>
                  </a:srgbClr>
                </a:outerShdw>
              </a:effectLst>
            </a:rPr>
            <a:t>Low HDL-C</a:t>
          </a:r>
        </a:p>
      </dgm:t>
    </dgm:pt>
    <dgm:pt modelId="{F068A4D0-E5F0-4979-99F8-7435BDC23B50}" type="parTrans" cxnId="{D15C8091-D330-4898-898A-C89293B87640}">
      <dgm:prSet/>
      <dgm:spPr/>
      <dgm:t>
        <a:bodyPr/>
        <a:lstStyle/>
        <a:p>
          <a:endParaRPr lang="en-US" b="1">
            <a:effectLst>
              <a:outerShdw blurRad="38100" dist="38100" dir="2700000" algn="tl">
                <a:srgbClr val="000000">
                  <a:alpha val="43137"/>
                </a:srgbClr>
              </a:outerShdw>
            </a:effectLst>
          </a:endParaRPr>
        </a:p>
      </dgm:t>
    </dgm:pt>
    <dgm:pt modelId="{848B04AA-D5E2-4CD8-8C24-080738922E89}" type="sibTrans" cxnId="{D15C8091-D330-4898-898A-C89293B87640}">
      <dgm:prSet/>
      <dgm:spPr/>
      <dgm:t>
        <a:bodyPr/>
        <a:lstStyle/>
        <a:p>
          <a:endParaRPr lang="en-US" b="1">
            <a:effectLst>
              <a:outerShdw blurRad="38100" dist="38100" dir="2700000" algn="tl">
                <a:srgbClr val="000000">
                  <a:alpha val="43137"/>
                </a:srgbClr>
              </a:outerShdw>
            </a:effectLst>
          </a:endParaRPr>
        </a:p>
      </dgm:t>
    </dgm:pt>
    <dgm:pt modelId="{EC5FA6F3-2E86-4365-9DBD-DE8BD4CD2718}">
      <dgm:prSet phldrT="[Text]"/>
      <dgm:spPr/>
      <dgm:t>
        <a:bodyPr/>
        <a:lstStyle/>
        <a:p>
          <a:endParaRPr lang="en-US" b="1" dirty="0">
            <a:effectLst>
              <a:outerShdw blurRad="38100" dist="38100" dir="2700000" algn="tl">
                <a:srgbClr val="000000">
                  <a:alpha val="43137"/>
                </a:srgbClr>
              </a:outerShdw>
            </a:effectLst>
          </a:endParaRPr>
        </a:p>
      </dgm:t>
    </dgm:pt>
    <dgm:pt modelId="{5FBC6F89-E08A-4838-B356-057FCE83D963}" type="parTrans" cxnId="{936D8110-C300-4F63-867B-0058BDB60886}">
      <dgm:prSet/>
      <dgm:spPr/>
      <dgm:t>
        <a:bodyPr/>
        <a:lstStyle/>
        <a:p>
          <a:endParaRPr lang="en-US" b="1">
            <a:effectLst>
              <a:outerShdw blurRad="38100" dist="38100" dir="2700000" algn="tl">
                <a:srgbClr val="000000">
                  <a:alpha val="43137"/>
                </a:srgbClr>
              </a:outerShdw>
            </a:effectLst>
          </a:endParaRPr>
        </a:p>
      </dgm:t>
    </dgm:pt>
    <dgm:pt modelId="{C97F71FE-727B-4BF4-A89A-17EA710C946F}" type="sibTrans" cxnId="{936D8110-C300-4F63-867B-0058BDB60886}">
      <dgm:prSet/>
      <dgm:spPr/>
      <dgm:t>
        <a:bodyPr/>
        <a:lstStyle/>
        <a:p>
          <a:endParaRPr lang="en-US" b="1">
            <a:effectLst>
              <a:outerShdw blurRad="38100" dist="38100" dir="2700000" algn="tl">
                <a:srgbClr val="000000">
                  <a:alpha val="43137"/>
                </a:srgbClr>
              </a:outerShdw>
            </a:effectLst>
          </a:endParaRPr>
        </a:p>
      </dgm:t>
    </dgm:pt>
    <dgm:pt modelId="{303CA7DE-F67D-4F76-9AC5-5D5EFB118C62}">
      <dgm:prSet phldrT="[Text]"/>
      <dgm:spPr/>
      <dgm:t>
        <a:bodyPr/>
        <a:lstStyle/>
        <a:p>
          <a:r>
            <a:rPr lang="en-US" b="1" dirty="0">
              <a:effectLst>
                <a:outerShdw blurRad="38100" dist="38100" dir="2700000" algn="tl">
                  <a:srgbClr val="000000">
                    <a:alpha val="43137"/>
                  </a:srgbClr>
                </a:outerShdw>
              </a:effectLst>
            </a:rPr>
            <a:t>Small, dense LDL particles</a:t>
          </a:r>
        </a:p>
      </dgm:t>
    </dgm:pt>
    <dgm:pt modelId="{5AC4FBB8-F780-4418-8999-A400F1E7D57D}" type="parTrans" cxnId="{C85E93F1-254F-48BA-A5BB-623BC904AC02}">
      <dgm:prSet/>
      <dgm:spPr/>
      <dgm:t>
        <a:bodyPr/>
        <a:lstStyle/>
        <a:p>
          <a:endParaRPr lang="en-US" b="1">
            <a:effectLst>
              <a:outerShdw blurRad="38100" dist="38100" dir="2700000" algn="tl">
                <a:srgbClr val="000000">
                  <a:alpha val="43137"/>
                </a:srgbClr>
              </a:outerShdw>
            </a:effectLst>
          </a:endParaRPr>
        </a:p>
      </dgm:t>
    </dgm:pt>
    <dgm:pt modelId="{CF055A2D-F6B5-4C71-98F4-43E77F4517CB}" type="sibTrans" cxnId="{C85E93F1-254F-48BA-A5BB-623BC904AC02}">
      <dgm:prSet/>
      <dgm:spPr/>
      <dgm:t>
        <a:bodyPr/>
        <a:lstStyle/>
        <a:p>
          <a:endParaRPr lang="en-US" b="1">
            <a:effectLst>
              <a:outerShdw blurRad="38100" dist="38100" dir="2700000" algn="tl">
                <a:srgbClr val="000000">
                  <a:alpha val="43137"/>
                </a:srgbClr>
              </a:outerShdw>
            </a:effectLst>
          </a:endParaRPr>
        </a:p>
      </dgm:t>
    </dgm:pt>
    <dgm:pt modelId="{827A5BF0-4262-4E5D-B63D-8E487409B5C2}" type="pres">
      <dgm:prSet presAssocID="{6E88C22D-1C6C-4A97-83D3-070C3032A604}" presName="compositeShape" presStyleCnt="0">
        <dgm:presLayoutVars>
          <dgm:chMax val="9"/>
          <dgm:dir/>
          <dgm:resizeHandles val="exact"/>
        </dgm:presLayoutVars>
      </dgm:prSet>
      <dgm:spPr/>
    </dgm:pt>
    <dgm:pt modelId="{7DB674B5-8A2C-4011-8DFC-EF0A160008C5}" type="pres">
      <dgm:prSet presAssocID="{6E88C22D-1C6C-4A97-83D3-070C3032A604}" presName="triangle1" presStyleLbl="node1" presStyleIdx="0" presStyleCnt="4">
        <dgm:presLayoutVars>
          <dgm:bulletEnabled val="1"/>
        </dgm:presLayoutVars>
      </dgm:prSet>
      <dgm:spPr/>
    </dgm:pt>
    <dgm:pt modelId="{8B36A664-D8BB-4C12-AEDC-AA21C9567610}" type="pres">
      <dgm:prSet presAssocID="{6E88C22D-1C6C-4A97-83D3-070C3032A604}" presName="triangle2" presStyleLbl="node1" presStyleIdx="1" presStyleCnt="4">
        <dgm:presLayoutVars>
          <dgm:bulletEnabled val="1"/>
        </dgm:presLayoutVars>
      </dgm:prSet>
      <dgm:spPr/>
    </dgm:pt>
    <dgm:pt modelId="{84DF1122-2747-49B9-99EA-E0AE78A33909}" type="pres">
      <dgm:prSet presAssocID="{6E88C22D-1C6C-4A97-83D3-070C3032A604}" presName="triangle3" presStyleLbl="node1" presStyleIdx="2" presStyleCnt="4">
        <dgm:presLayoutVars>
          <dgm:bulletEnabled val="1"/>
        </dgm:presLayoutVars>
      </dgm:prSet>
      <dgm:spPr/>
    </dgm:pt>
    <dgm:pt modelId="{A8DB4D53-ABDF-446D-B3B2-92D96FFFCC19}" type="pres">
      <dgm:prSet presAssocID="{6E88C22D-1C6C-4A97-83D3-070C3032A604}" presName="triangle4" presStyleLbl="node1" presStyleIdx="3" presStyleCnt="4">
        <dgm:presLayoutVars>
          <dgm:bulletEnabled val="1"/>
        </dgm:presLayoutVars>
      </dgm:prSet>
      <dgm:spPr/>
    </dgm:pt>
  </dgm:ptLst>
  <dgm:cxnLst>
    <dgm:cxn modelId="{936D8110-C300-4F63-867B-0058BDB60886}" srcId="{6E88C22D-1C6C-4A97-83D3-070C3032A604}" destId="{EC5FA6F3-2E86-4365-9DBD-DE8BD4CD2718}" srcOrd="2" destOrd="0" parTransId="{5FBC6F89-E08A-4838-B356-057FCE83D963}" sibTransId="{C97F71FE-727B-4BF4-A89A-17EA710C946F}"/>
    <dgm:cxn modelId="{59645E30-35BF-4ED9-9FD8-6888F3DE5232}" type="presOf" srcId="{303CA7DE-F67D-4F76-9AC5-5D5EFB118C62}" destId="{A8DB4D53-ABDF-446D-B3B2-92D96FFFCC19}" srcOrd="0" destOrd="0" presId="urn:microsoft.com/office/officeart/2005/8/layout/pyramid4"/>
    <dgm:cxn modelId="{C8706743-5029-4F4D-8719-DB665B57AC36}" type="presOf" srcId="{F9025AFE-A943-4EF6-AF68-52939C54C99A}" destId="{7DB674B5-8A2C-4011-8DFC-EF0A160008C5}" srcOrd="0" destOrd="0" presId="urn:microsoft.com/office/officeart/2005/8/layout/pyramid4"/>
    <dgm:cxn modelId="{4DC41484-96CF-4C99-9862-CD4ADB9C3345}" type="presOf" srcId="{EC5FA6F3-2E86-4365-9DBD-DE8BD4CD2718}" destId="{84DF1122-2747-49B9-99EA-E0AE78A33909}" srcOrd="0" destOrd="0" presId="urn:microsoft.com/office/officeart/2005/8/layout/pyramid4"/>
    <dgm:cxn modelId="{D15C8091-D330-4898-898A-C89293B87640}" srcId="{6E88C22D-1C6C-4A97-83D3-070C3032A604}" destId="{01BCBBE5-3EC7-43D9-B675-14CDE4CE9557}" srcOrd="1" destOrd="0" parTransId="{F068A4D0-E5F0-4979-99F8-7435BDC23B50}" sibTransId="{848B04AA-D5E2-4CD8-8C24-080738922E89}"/>
    <dgm:cxn modelId="{BE5E1DB8-D504-4F06-A024-7758DEF9B022}" type="presOf" srcId="{6E88C22D-1C6C-4A97-83D3-070C3032A604}" destId="{827A5BF0-4262-4E5D-B63D-8E487409B5C2}" srcOrd="0" destOrd="0" presId="urn:microsoft.com/office/officeart/2005/8/layout/pyramid4"/>
    <dgm:cxn modelId="{A39A38CC-C863-459A-A8E7-CC012B028F14}" srcId="{6E88C22D-1C6C-4A97-83D3-070C3032A604}" destId="{F9025AFE-A943-4EF6-AF68-52939C54C99A}" srcOrd="0" destOrd="0" parTransId="{DCF6176C-B9A0-424C-B92B-E7554DED5618}" sibTransId="{7F4B39E8-83B4-4C0D-9421-9F6B8729FB3B}"/>
    <dgm:cxn modelId="{66E585E6-50BA-4F0E-BE6E-F5D09C010F31}" type="presOf" srcId="{01BCBBE5-3EC7-43D9-B675-14CDE4CE9557}" destId="{8B36A664-D8BB-4C12-AEDC-AA21C9567610}" srcOrd="0" destOrd="0" presId="urn:microsoft.com/office/officeart/2005/8/layout/pyramid4"/>
    <dgm:cxn modelId="{C85E93F1-254F-48BA-A5BB-623BC904AC02}" srcId="{6E88C22D-1C6C-4A97-83D3-070C3032A604}" destId="{303CA7DE-F67D-4F76-9AC5-5D5EFB118C62}" srcOrd="3" destOrd="0" parTransId="{5AC4FBB8-F780-4418-8999-A400F1E7D57D}" sibTransId="{CF055A2D-F6B5-4C71-98F4-43E77F4517CB}"/>
    <dgm:cxn modelId="{18825065-45E7-4260-B386-7DFED94EE555}" type="presParOf" srcId="{827A5BF0-4262-4E5D-B63D-8E487409B5C2}" destId="{7DB674B5-8A2C-4011-8DFC-EF0A160008C5}" srcOrd="0" destOrd="0" presId="urn:microsoft.com/office/officeart/2005/8/layout/pyramid4"/>
    <dgm:cxn modelId="{F9087903-367C-4E9D-9AED-9ED6BB19516C}" type="presParOf" srcId="{827A5BF0-4262-4E5D-B63D-8E487409B5C2}" destId="{8B36A664-D8BB-4C12-AEDC-AA21C9567610}" srcOrd="1" destOrd="0" presId="urn:microsoft.com/office/officeart/2005/8/layout/pyramid4"/>
    <dgm:cxn modelId="{49E1C4F2-8B04-480F-8A83-0079803682D0}" type="presParOf" srcId="{827A5BF0-4262-4E5D-B63D-8E487409B5C2}" destId="{84DF1122-2747-49B9-99EA-E0AE78A33909}" srcOrd="2" destOrd="0" presId="urn:microsoft.com/office/officeart/2005/8/layout/pyramid4"/>
    <dgm:cxn modelId="{D30205AD-1C28-40AB-881C-84B8F1307018}" type="presParOf" srcId="{827A5BF0-4262-4E5D-B63D-8E487409B5C2}" destId="{A8DB4D53-ABDF-446D-B3B2-92D96FFFCC1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674B5-8A2C-4011-8DFC-EF0A160008C5}">
      <dsp:nvSpPr>
        <dsp:cNvPr id="0" name=""/>
        <dsp:cNvSpPr/>
      </dsp:nvSpPr>
      <dsp:spPr>
        <a:xfrm>
          <a:off x="2187340" y="0"/>
          <a:ext cx="2150047" cy="2150047"/>
        </a:xfrm>
        <a:prstGeom prst="triangl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High TG</a:t>
          </a:r>
        </a:p>
      </dsp:txBody>
      <dsp:txXfrm>
        <a:off x="2724852" y="1075024"/>
        <a:ext cx="1075023" cy="1075023"/>
      </dsp:txXfrm>
    </dsp:sp>
    <dsp:sp modelId="{8B36A664-D8BB-4C12-AEDC-AA21C9567610}">
      <dsp:nvSpPr>
        <dsp:cNvPr id="0" name=""/>
        <dsp:cNvSpPr/>
      </dsp:nvSpPr>
      <dsp:spPr>
        <a:xfrm>
          <a:off x="1112316" y="2150047"/>
          <a:ext cx="2150047" cy="2150047"/>
        </a:xfrm>
        <a:prstGeom prst="triangle">
          <a:avLst/>
        </a:prstGeom>
        <a:gradFill rotWithShape="0">
          <a:gsLst>
            <a:gs pos="0">
              <a:schemeClr val="accent1">
                <a:shade val="50000"/>
                <a:hueOff val="-403212"/>
                <a:satOff val="-7151"/>
                <a:lumOff val="24042"/>
                <a:alphaOff val="0"/>
                <a:shade val="51000"/>
                <a:satMod val="130000"/>
              </a:schemeClr>
            </a:gs>
            <a:gs pos="80000">
              <a:schemeClr val="accent1">
                <a:shade val="50000"/>
                <a:hueOff val="-403212"/>
                <a:satOff val="-7151"/>
                <a:lumOff val="24042"/>
                <a:alphaOff val="0"/>
                <a:shade val="93000"/>
                <a:satMod val="130000"/>
              </a:schemeClr>
            </a:gs>
            <a:gs pos="100000">
              <a:schemeClr val="accent1">
                <a:shade val="50000"/>
                <a:hueOff val="-403212"/>
                <a:satOff val="-7151"/>
                <a:lumOff val="24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Low HDL-C</a:t>
          </a:r>
        </a:p>
      </dsp:txBody>
      <dsp:txXfrm>
        <a:off x="1649828" y="3225071"/>
        <a:ext cx="1075023" cy="1075023"/>
      </dsp:txXfrm>
    </dsp:sp>
    <dsp:sp modelId="{84DF1122-2747-49B9-99EA-E0AE78A33909}">
      <dsp:nvSpPr>
        <dsp:cNvPr id="0" name=""/>
        <dsp:cNvSpPr/>
      </dsp:nvSpPr>
      <dsp:spPr>
        <a:xfrm rot="10800000">
          <a:off x="2187340" y="2150047"/>
          <a:ext cx="2150047" cy="2150047"/>
        </a:xfrm>
        <a:prstGeom prst="triangle">
          <a:avLst/>
        </a:prstGeom>
        <a:gradFill rotWithShape="0">
          <a:gsLst>
            <a:gs pos="0">
              <a:schemeClr val="accent1">
                <a:shade val="50000"/>
                <a:hueOff val="-806425"/>
                <a:satOff val="-14301"/>
                <a:lumOff val="48085"/>
                <a:alphaOff val="0"/>
                <a:shade val="51000"/>
                <a:satMod val="130000"/>
              </a:schemeClr>
            </a:gs>
            <a:gs pos="80000">
              <a:schemeClr val="accent1">
                <a:shade val="50000"/>
                <a:hueOff val="-806425"/>
                <a:satOff val="-14301"/>
                <a:lumOff val="48085"/>
                <a:alphaOff val="0"/>
                <a:shade val="93000"/>
                <a:satMod val="130000"/>
              </a:schemeClr>
            </a:gs>
            <a:gs pos="100000">
              <a:schemeClr val="accent1">
                <a:shade val="50000"/>
                <a:hueOff val="-806425"/>
                <a:satOff val="-14301"/>
                <a:lumOff val="4808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b="1" kern="1200" dirty="0">
            <a:effectLst>
              <a:outerShdw blurRad="38100" dist="38100" dir="2700000" algn="tl">
                <a:srgbClr val="000000">
                  <a:alpha val="43137"/>
                </a:srgbClr>
              </a:outerShdw>
            </a:effectLst>
          </a:endParaRPr>
        </a:p>
      </dsp:txBody>
      <dsp:txXfrm rot="10800000">
        <a:off x="2724852" y="2150047"/>
        <a:ext cx="1075023" cy="1075023"/>
      </dsp:txXfrm>
    </dsp:sp>
    <dsp:sp modelId="{A8DB4D53-ABDF-446D-B3B2-92D96FFFCC19}">
      <dsp:nvSpPr>
        <dsp:cNvPr id="0" name=""/>
        <dsp:cNvSpPr/>
      </dsp:nvSpPr>
      <dsp:spPr>
        <a:xfrm>
          <a:off x="3262363" y="2150047"/>
          <a:ext cx="2150047" cy="2150047"/>
        </a:xfrm>
        <a:prstGeom prst="triangle">
          <a:avLst/>
        </a:prstGeom>
        <a:gradFill rotWithShape="0">
          <a:gsLst>
            <a:gs pos="0">
              <a:schemeClr val="accent1">
                <a:shade val="50000"/>
                <a:hueOff val="-403212"/>
                <a:satOff val="-7151"/>
                <a:lumOff val="24042"/>
                <a:alphaOff val="0"/>
                <a:shade val="51000"/>
                <a:satMod val="130000"/>
              </a:schemeClr>
            </a:gs>
            <a:gs pos="80000">
              <a:schemeClr val="accent1">
                <a:shade val="50000"/>
                <a:hueOff val="-403212"/>
                <a:satOff val="-7151"/>
                <a:lumOff val="24042"/>
                <a:alphaOff val="0"/>
                <a:shade val="93000"/>
                <a:satMod val="130000"/>
              </a:schemeClr>
            </a:gs>
            <a:gs pos="100000">
              <a:schemeClr val="accent1">
                <a:shade val="50000"/>
                <a:hueOff val="-403212"/>
                <a:satOff val="-7151"/>
                <a:lumOff val="240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Small, dense LDL particles</a:t>
          </a:r>
        </a:p>
      </dsp:txBody>
      <dsp:txXfrm>
        <a:off x="3799875" y="3225071"/>
        <a:ext cx="1075023" cy="10750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0.65219</cdr:x>
      <cdr:y>0.18033</cdr:y>
    </cdr:from>
    <cdr:to>
      <cdr:x>0.90914</cdr:x>
      <cdr:y>0.27078</cdr:y>
    </cdr:to>
    <cdr:sp macro="" textlink="">
      <cdr:nvSpPr>
        <cdr:cNvPr id="2" name="Rectangle: Rounded Corners 1"/>
        <cdr:cNvSpPr/>
      </cdr:nvSpPr>
      <cdr:spPr>
        <a:xfrm xmlns:a="http://schemas.openxmlformats.org/drawingml/2006/main">
          <a:off x="2683615" y="616261"/>
          <a:ext cx="1057298" cy="309098"/>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300" b="1" dirty="0">
              <a:solidFill>
                <a:schemeClr val="tx2">
                  <a:lumMod val="75000"/>
                </a:schemeClr>
              </a:solidFill>
              <a:latin typeface="+mj-lt"/>
            </a:rPr>
            <a:t>(</a:t>
          </a:r>
          <a:r>
            <a:rPr lang="en-US" sz="1300" b="1" i="1" dirty="0">
              <a:solidFill>
                <a:schemeClr val="tx2">
                  <a:lumMod val="75000"/>
                </a:schemeClr>
              </a:solidFill>
              <a:latin typeface="+mj-lt"/>
            </a:rPr>
            <a:t>P</a:t>
          </a:r>
          <a:r>
            <a:rPr lang="en-US" sz="1300" b="1" dirty="0">
              <a:solidFill>
                <a:schemeClr val="tx2">
                  <a:lumMod val="75000"/>
                </a:schemeClr>
              </a:solidFill>
              <a:latin typeface="+mj-lt"/>
            </a:rPr>
            <a:t>=0.016)</a:t>
          </a:r>
        </a:p>
      </cdr:txBody>
    </cdr:sp>
  </cdr:relSizeAnchor>
</c:userShapes>
</file>

<file path=ppt/drawings/drawing2.xml><?xml version="1.0" encoding="utf-8"?>
<c:userShapes xmlns:c="http://schemas.openxmlformats.org/drawingml/2006/chart">
  <cdr:relSizeAnchor xmlns:cdr="http://schemas.openxmlformats.org/drawingml/2006/chartDrawing">
    <cdr:from>
      <cdr:x>0.85333</cdr:x>
      <cdr:y>0.01822</cdr:y>
    </cdr:from>
    <cdr:to>
      <cdr:x>0.98147</cdr:x>
      <cdr:y>0.10798</cdr:y>
    </cdr:to>
    <cdr:sp macro="" textlink="">
      <cdr:nvSpPr>
        <cdr:cNvPr id="2" name="TextBox 1"/>
        <cdr:cNvSpPr txBox="1"/>
      </cdr:nvSpPr>
      <cdr:spPr>
        <a:xfrm xmlns:a="http://schemas.openxmlformats.org/drawingml/2006/main">
          <a:off x="5917161" y="53741"/>
          <a:ext cx="888548" cy="264754"/>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400" b="1" i="0" dirty="0">
              <a:latin typeface="+mj-lt"/>
            </a:rPr>
            <a:t>Placebo</a:t>
          </a:r>
        </a:p>
      </cdr:txBody>
    </cdr:sp>
  </cdr:relSizeAnchor>
  <cdr:relSizeAnchor xmlns:cdr="http://schemas.openxmlformats.org/drawingml/2006/chartDrawing">
    <cdr:from>
      <cdr:x>0.81781</cdr:x>
      <cdr:y>0.4612</cdr:y>
    </cdr:from>
    <cdr:to>
      <cdr:x>1</cdr:x>
      <cdr:y>0.55095</cdr:y>
    </cdr:to>
    <cdr:sp macro="" textlink="">
      <cdr:nvSpPr>
        <cdr:cNvPr id="3" name="TextBox 2"/>
        <cdr:cNvSpPr txBox="1"/>
      </cdr:nvSpPr>
      <cdr:spPr>
        <a:xfrm xmlns:a="http://schemas.openxmlformats.org/drawingml/2006/main">
          <a:off x="5670827" y="1360334"/>
          <a:ext cx="1263373" cy="264746"/>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US" sz="1400" b="1" dirty="0" err="1">
              <a:latin typeface="+mj-lt"/>
            </a:rPr>
            <a:t>Evolocumab</a:t>
          </a:r>
          <a:endParaRPr lang="en-US" sz="1400" b="1" i="0" dirty="0">
            <a:latin typeface="+mj-lt"/>
          </a:endParaRPr>
        </a:p>
      </cdr:txBody>
    </cdr:sp>
  </cdr:relSizeAnchor>
  <cdr:relSizeAnchor xmlns:cdr="http://schemas.openxmlformats.org/drawingml/2006/chartDrawing">
    <cdr:from>
      <cdr:x>0.09318</cdr:x>
      <cdr:y>0.86311</cdr:y>
    </cdr:from>
    <cdr:to>
      <cdr:x>0.12614</cdr:x>
      <cdr:y>0.93187</cdr:y>
    </cdr:to>
    <cdr:sp macro="" textlink="">
      <cdr:nvSpPr>
        <cdr:cNvPr id="4" name="TextBox 3"/>
        <cdr:cNvSpPr txBox="1"/>
      </cdr:nvSpPr>
      <cdr:spPr>
        <a:xfrm xmlns:a="http://schemas.openxmlformats.org/drawingml/2006/main">
          <a:off x="646112" y="2545805"/>
          <a:ext cx="228600" cy="202828"/>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oAutofit/>
        </a:bodyPr>
        <a:lstStyle xmlns:a="http://schemas.openxmlformats.org/drawingml/2006/main"/>
        <a:p xmlns:a="http://schemas.openxmlformats.org/drawingml/2006/main">
          <a:r>
            <a:rPr lang="en-US" sz="1200" b="1" i="0" dirty="0">
              <a:solidFill>
                <a:schemeClr val="tx1">
                  <a:lumMod val="65000"/>
                  <a:lumOff val="35000"/>
                </a:schemeClr>
              </a:solidFill>
              <a:latin typeface="+mj-lt"/>
            </a:rPr>
            <a:t>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8636BB3-E52D-4415-89B2-C512CDE06E50}" type="datetimeFigureOut">
              <a:rPr lang="en-US"/>
              <a:pPr>
                <a:defRPr/>
              </a:pPr>
              <a:t>4/11/19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E9CA34-D1BF-4A73-B3E8-4737B7C5394D}" type="slidenum">
              <a:rPr lang="en-US"/>
              <a:pPr>
                <a:defRPr/>
              </a:pPr>
              <a:t>‹#›</a:t>
            </a:fld>
            <a:endParaRPr lang="en-US" dirty="0"/>
          </a:p>
        </p:txBody>
      </p:sp>
    </p:spTree>
    <p:extLst>
      <p:ext uri="{BB962C8B-B14F-4D97-AF65-F5344CB8AC3E}">
        <p14:creationId xmlns:p14="http://schemas.microsoft.com/office/powerpoint/2010/main" val="120969679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892751-4211-41D0-84D3-8C90FB2A686E}" type="slidenum">
              <a:rPr lang="en-US">
                <a:solidFill>
                  <a:srgbClr val="000000"/>
                </a:solidFill>
                <a:ea typeface="ＭＳ Ｐゴシック" pitchFamily="34" charset="-128"/>
              </a:rPr>
              <a:pPr fontAlgn="base">
                <a:spcBef>
                  <a:spcPct val="0"/>
                </a:spcBef>
                <a:spcAft>
                  <a:spcPct val="0"/>
                </a:spcAft>
              </a:pPr>
              <a:t>1</a:t>
            </a:fld>
            <a:endParaRPr lang="en-US" dirty="0">
              <a:solidFill>
                <a:srgbClr val="000000"/>
              </a:solidFill>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28997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18</a:t>
            </a:r>
          </a:p>
        </p:txBody>
      </p:sp>
      <p:sp>
        <p:nvSpPr>
          <p:cNvPr id="4" name="Slide Number Placeholder 3"/>
          <p:cNvSpPr>
            <a:spLocks noGrp="1"/>
          </p:cNvSpPr>
          <p:nvPr>
            <p:ph type="sldNum" sz="quarter" idx="10"/>
          </p:nvPr>
        </p:nvSpPr>
        <p:spPr/>
        <p:txBody>
          <a:bodyPr/>
          <a:lstStyle/>
          <a:p>
            <a:fld id="{E7338A72-F95D-FF47-8C5C-EDD5DEB3DAC9}" type="slidenum">
              <a:rPr lang="en-US" smtClean="0"/>
              <a:t>105</a:t>
            </a:fld>
            <a:endParaRPr lang="en-US" dirty="0"/>
          </a:p>
        </p:txBody>
      </p:sp>
    </p:spTree>
    <p:extLst>
      <p:ext uri="{BB962C8B-B14F-4D97-AF65-F5344CB8AC3E}">
        <p14:creationId xmlns:p14="http://schemas.microsoft.com/office/powerpoint/2010/main" val="26678186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106</a:t>
            </a:fld>
            <a:endParaRPr lang="en-US" dirty="0"/>
          </a:p>
        </p:txBody>
      </p:sp>
    </p:spTree>
    <p:extLst>
      <p:ext uri="{BB962C8B-B14F-4D97-AF65-F5344CB8AC3E}">
        <p14:creationId xmlns:p14="http://schemas.microsoft.com/office/powerpoint/2010/main" val="25710251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18</a:t>
            </a:r>
          </a:p>
        </p:txBody>
      </p:sp>
      <p:sp>
        <p:nvSpPr>
          <p:cNvPr id="4" name="Slide Number Placeholder 3"/>
          <p:cNvSpPr>
            <a:spLocks noGrp="1"/>
          </p:cNvSpPr>
          <p:nvPr>
            <p:ph type="sldNum" sz="quarter" idx="10"/>
          </p:nvPr>
        </p:nvSpPr>
        <p:spPr/>
        <p:txBody>
          <a:bodyPr/>
          <a:lstStyle/>
          <a:p>
            <a:fld id="{E7338A72-F95D-FF47-8C5C-EDD5DEB3DAC9}" type="slidenum">
              <a:rPr lang="en-US" smtClean="0"/>
              <a:t>107</a:t>
            </a:fld>
            <a:endParaRPr lang="en-US" dirty="0"/>
          </a:p>
        </p:txBody>
      </p:sp>
    </p:spTree>
    <p:extLst>
      <p:ext uri="{BB962C8B-B14F-4D97-AF65-F5344CB8AC3E}">
        <p14:creationId xmlns:p14="http://schemas.microsoft.com/office/powerpoint/2010/main" val="57682854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r>
              <a:rPr lang="en-US" dirty="0"/>
              <a:t>Table 18</a:t>
            </a:r>
          </a:p>
          <a:p>
            <a:endParaRPr lang="en-US" dirty="0"/>
          </a:p>
          <a:p>
            <a:pPr defTabSz="462321">
              <a:defRPr/>
            </a:pPr>
            <a:endParaRPr lang="en-US" dirty="0"/>
          </a:p>
          <a:p>
            <a:pPr defTabSz="462321">
              <a:defRPr/>
            </a:pPr>
            <a:endParaRPr lang="en-US" dirty="0"/>
          </a:p>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108</a:t>
            </a:fld>
            <a:endParaRPr lang="en-US" dirty="0"/>
          </a:p>
        </p:txBody>
      </p:sp>
    </p:spTree>
    <p:extLst>
      <p:ext uri="{BB962C8B-B14F-4D97-AF65-F5344CB8AC3E}">
        <p14:creationId xmlns:p14="http://schemas.microsoft.com/office/powerpoint/2010/main" val="2587702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109</a:t>
            </a:fld>
            <a:endParaRPr lang="en-US" dirty="0"/>
          </a:p>
        </p:txBody>
      </p:sp>
    </p:spTree>
    <p:extLst>
      <p:ext uri="{BB962C8B-B14F-4D97-AF65-F5344CB8AC3E}">
        <p14:creationId xmlns:p14="http://schemas.microsoft.com/office/powerpoint/2010/main" val="38033282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110</a:t>
            </a:fld>
            <a:endParaRPr lang="en-US" dirty="0"/>
          </a:p>
        </p:txBody>
      </p:sp>
    </p:spTree>
    <p:extLst>
      <p:ext uri="{BB962C8B-B14F-4D97-AF65-F5344CB8AC3E}">
        <p14:creationId xmlns:p14="http://schemas.microsoft.com/office/powerpoint/2010/main" val="21594203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18</a:t>
            </a:r>
          </a:p>
          <a:p>
            <a:endParaRPr lang="en-US" dirty="0"/>
          </a:p>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111</a:t>
            </a:fld>
            <a:endParaRPr lang="en-US" dirty="0"/>
          </a:p>
        </p:txBody>
      </p:sp>
    </p:spTree>
    <p:extLst>
      <p:ext uri="{BB962C8B-B14F-4D97-AF65-F5344CB8AC3E}">
        <p14:creationId xmlns:p14="http://schemas.microsoft.com/office/powerpoint/2010/main" val="42831703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18 </a:t>
            </a:r>
          </a:p>
          <a:p>
            <a:pPr marL="173370" indent="-173370">
              <a:buFont typeface="Arial" charset="0"/>
              <a:buChar char="•"/>
            </a:pPr>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112</a:t>
            </a:fld>
            <a:endParaRPr lang="en-US" dirty="0"/>
          </a:p>
        </p:txBody>
      </p:sp>
    </p:spTree>
    <p:extLst>
      <p:ext uri="{BB962C8B-B14F-4D97-AF65-F5344CB8AC3E}">
        <p14:creationId xmlns:p14="http://schemas.microsoft.com/office/powerpoint/2010/main" val="30468878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18 </a:t>
            </a:r>
          </a:p>
          <a:p>
            <a:pPr marL="173370" indent="-173370">
              <a:buFont typeface="Arial" charset="0"/>
              <a:buChar char="•"/>
            </a:pPr>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113</a:t>
            </a:fld>
            <a:endParaRPr lang="en-US" dirty="0"/>
          </a:p>
        </p:txBody>
      </p:sp>
    </p:spTree>
    <p:extLst>
      <p:ext uri="{BB962C8B-B14F-4D97-AF65-F5344CB8AC3E}">
        <p14:creationId xmlns:p14="http://schemas.microsoft.com/office/powerpoint/2010/main" val="402595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755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864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300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800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361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002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9247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916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414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E9CA34-D1BF-4A73-B3E8-4737B7C5394D}" type="slidenum">
              <a:rPr lang="en-US" smtClean="0"/>
              <a:pPr>
                <a:defRPr/>
              </a:pPr>
              <a:t>2</a:t>
            </a:fld>
            <a:endParaRPr lang="en-US" dirty="0"/>
          </a:p>
        </p:txBody>
      </p:sp>
    </p:spTree>
    <p:extLst>
      <p:ext uri="{BB962C8B-B14F-4D97-AF65-F5344CB8AC3E}">
        <p14:creationId xmlns:p14="http://schemas.microsoft.com/office/powerpoint/2010/main" val="4035385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2" name="Notes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17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773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4165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790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420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2932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8019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44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19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158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E8AB4E-A359-4B95-802A-28E8BB5D98AC}" type="slidenum">
              <a:rPr lang="en-US">
                <a:ea typeface="ＭＳ Ｐゴシック" pitchFamily="34" charset="-128"/>
              </a:rPr>
              <a:pPr fontAlgn="base">
                <a:spcBef>
                  <a:spcPct val="0"/>
                </a:spcBef>
                <a:spcAft>
                  <a:spcPct val="0"/>
                </a:spcAft>
              </a:pPr>
              <a:t>3</a:t>
            </a:fld>
            <a:endParaRPr lang="en-US" dirty="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044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5906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9573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717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923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2439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126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78188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79302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25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941829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680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FCCEF65-E66B-486A-9305-3A61A24C8BD5}" type="slidenum">
              <a:rPr lang="en-US" altLang="en-US" sz="1200" smtClean="0"/>
              <a:pPr>
                <a:defRPr/>
              </a:pPr>
              <a:t>43</a:t>
            </a:fld>
            <a:endParaRPr lang="en-US" altLang="en-US" sz="1200" dirty="0"/>
          </a:p>
        </p:txBody>
      </p:sp>
    </p:spTree>
    <p:extLst>
      <p:ext uri="{BB962C8B-B14F-4D97-AF65-F5344CB8AC3E}">
        <p14:creationId xmlns:p14="http://schemas.microsoft.com/office/powerpoint/2010/main" val="3811690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BAA21-7227-4C05-B5AE-A6938DC5E7B7}" type="slidenum">
              <a:rPr lang="en-US">
                <a:solidFill>
                  <a:srgbClr val="000000"/>
                </a:solidFill>
                <a:ea typeface="ＭＳ Ｐゴシック" pitchFamily="34" charset="-128"/>
              </a:rPr>
              <a:pPr fontAlgn="base">
                <a:spcBef>
                  <a:spcPct val="0"/>
                </a:spcBef>
                <a:spcAft>
                  <a:spcPct val="0"/>
                </a:spcAft>
              </a:pPr>
              <a:t>44</a:t>
            </a:fld>
            <a:endParaRPr lang="en-US" dirty="0">
              <a:solidFill>
                <a:srgbClr val="000000"/>
              </a:solidFill>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69A16C-54BA-46D0-9B05-B2BAE142229C}" type="slidenum">
              <a:rPr lang="en-US">
                <a:solidFill>
                  <a:srgbClr val="000000"/>
                </a:solidFill>
                <a:ea typeface="ＭＳ Ｐゴシック" pitchFamily="34" charset="-128"/>
              </a:rPr>
              <a:pPr fontAlgn="base">
                <a:spcBef>
                  <a:spcPct val="0"/>
                </a:spcBef>
                <a:spcAft>
                  <a:spcPct val="0"/>
                </a:spcAft>
              </a:pPr>
              <a:t>45</a:t>
            </a:fld>
            <a:endParaRPr lang="en-US" dirty="0">
              <a:solidFill>
                <a:srgbClr val="000000"/>
              </a:solidFill>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a:ea typeface="ＭＳ Ｐゴシック" pitchFamily="34" charset="-128"/>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30B067-87C3-4736-A294-BE12B89C48C8}" type="slidenum">
              <a:rPr lang="en-US">
                <a:solidFill>
                  <a:srgbClr val="000000"/>
                </a:solidFill>
                <a:ea typeface="ＭＳ Ｐゴシック" pitchFamily="34" charset="-128"/>
              </a:rPr>
              <a:pPr fontAlgn="base">
                <a:spcBef>
                  <a:spcPct val="0"/>
                </a:spcBef>
                <a:spcAft>
                  <a:spcPct val="0"/>
                </a:spcAft>
              </a:pPr>
              <a:t>46</a:t>
            </a:fld>
            <a:endParaRPr lang="en-US" dirty="0">
              <a:solidFill>
                <a:srgbClr val="000000"/>
              </a:solidFill>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4683F9-E984-44C9-A48D-91E0B4C20767}" type="slidenum">
              <a:rPr lang="en-US">
                <a:solidFill>
                  <a:srgbClr val="000000"/>
                </a:solidFill>
                <a:ea typeface="ＭＳ Ｐゴシック" pitchFamily="34" charset="-128"/>
              </a:rPr>
              <a:pPr fontAlgn="base">
                <a:spcBef>
                  <a:spcPct val="0"/>
                </a:spcBef>
                <a:spcAft>
                  <a:spcPct val="0"/>
                </a:spcAft>
              </a:pPr>
              <a:t>47</a:t>
            </a:fld>
            <a:endParaRPr lang="en-US" dirty="0">
              <a:solidFill>
                <a:srgbClr val="000000"/>
              </a:solidFill>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666E6-1A7E-4EA6-9619-3903372A6775}" type="slidenum">
              <a:rPr lang="en-US">
                <a:solidFill>
                  <a:srgbClr val="000000"/>
                </a:solidFill>
                <a:ea typeface="ＭＳ Ｐゴシック" pitchFamily="34" charset="-128"/>
              </a:rPr>
              <a:pPr fontAlgn="base">
                <a:spcBef>
                  <a:spcPct val="0"/>
                </a:spcBef>
                <a:spcAft>
                  <a:spcPct val="0"/>
                </a:spcAft>
              </a:pPr>
              <a:t>48</a:t>
            </a:fld>
            <a:endParaRPr lang="en-US" dirty="0">
              <a:solidFill>
                <a:srgbClr val="000000"/>
              </a:solidFill>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fontAlgn="auto">
              <a:lnSpc>
                <a:spcPct val="90000"/>
              </a:lnSpc>
              <a:spcBef>
                <a:spcPct val="0"/>
              </a:spcBef>
              <a:spcAft>
                <a:spcPts val="0"/>
              </a:spcAft>
              <a:defRPr/>
            </a:pPr>
            <a:endParaRPr lang="en-US" sz="1100" dirty="0">
              <a:ea typeface="ＭＳ Ｐゴシック"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387A6E-9065-42AB-8B71-4720F7BF42E4}" type="slidenum">
              <a:rPr lang="en-US">
                <a:solidFill>
                  <a:srgbClr val="000000"/>
                </a:solidFill>
                <a:ea typeface="ＭＳ Ｐゴシック" pitchFamily="34" charset="-128"/>
              </a:rPr>
              <a:pPr fontAlgn="base">
                <a:spcBef>
                  <a:spcPct val="0"/>
                </a:spcBef>
                <a:spcAft>
                  <a:spcPct val="0"/>
                </a:spcAft>
              </a:pPr>
              <a:t>49</a:t>
            </a:fld>
            <a:endParaRPr lang="en-US" dirty="0">
              <a:solidFill>
                <a:srgbClr val="000000"/>
              </a:solidFill>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9C2ED9-47EC-4FC6-9BAB-8DBE1C15EA44}" type="slidenum">
              <a:rPr lang="en-US">
                <a:solidFill>
                  <a:srgbClr val="000000"/>
                </a:solidFill>
                <a:ea typeface="ＭＳ Ｐゴシック" pitchFamily="34" charset="-128"/>
              </a:rPr>
              <a:pPr fontAlgn="base">
                <a:spcBef>
                  <a:spcPct val="0"/>
                </a:spcBef>
                <a:spcAft>
                  <a:spcPct val="0"/>
                </a:spcAft>
              </a:pPr>
              <a:t>50</a:t>
            </a:fld>
            <a:endParaRPr lang="en-US" dirty="0">
              <a:solidFill>
                <a:srgbClr val="000000"/>
              </a:solidFill>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726D9-04B0-436C-84F9-1BCE3EA2F12B}" type="slidenum">
              <a:rPr lang="en-US">
                <a:solidFill>
                  <a:srgbClr val="000000"/>
                </a:solidFill>
                <a:ea typeface="ＭＳ Ｐゴシック" pitchFamily="34" charset="-128"/>
              </a:rPr>
              <a:pPr fontAlgn="base">
                <a:spcBef>
                  <a:spcPct val="0"/>
                </a:spcBef>
                <a:spcAft>
                  <a:spcPct val="0"/>
                </a:spcAft>
              </a:pPr>
              <a:t>51</a:t>
            </a:fld>
            <a:endParaRPr lang="en-US" dirty="0">
              <a:solidFill>
                <a:srgbClr val="000000"/>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FCCEF65-E66B-486A-9305-3A61A24C8BD5}" type="slidenum">
              <a:rPr lang="en-US" altLang="en-US" sz="1200" smtClean="0"/>
              <a:pPr>
                <a:defRPr/>
              </a:pPr>
              <a:t>5</a:t>
            </a:fld>
            <a:endParaRPr lang="en-US" altLang="en-US" sz="1200" dirty="0"/>
          </a:p>
        </p:txBody>
      </p:sp>
    </p:spTree>
    <p:extLst>
      <p:ext uri="{BB962C8B-B14F-4D97-AF65-F5344CB8AC3E}">
        <p14:creationId xmlns:p14="http://schemas.microsoft.com/office/powerpoint/2010/main" val="50785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ea typeface="ＭＳ Ｐゴシック" pitchFamily="34" charset="-128"/>
            </a:endParaRP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860C2-11DE-45C8-8B1A-7883C2DA3264}" type="slidenum">
              <a:rPr lang="en-US">
                <a:solidFill>
                  <a:srgbClr val="000000"/>
                </a:solidFill>
                <a:ea typeface="ＭＳ Ｐゴシック" pitchFamily="34" charset="-128"/>
              </a:rPr>
              <a:pPr fontAlgn="base">
                <a:spcBef>
                  <a:spcPct val="0"/>
                </a:spcBef>
                <a:spcAft>
                  <a:spcPct val="0"/>
                </a:spcAft>
              </a:pPr>
              <a:t>52</a:t>
            </a:fld>
            <a:endParaRPr lang="en-US" dirty="0">
              <a:solidFill>
                <a:srgbClr val="000000"/>
              </a:solidFill>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FCCEF65-E66B-486A-9305-3A61A24C8BD5}" type="slidenum">
              <a:rPr lang="en-US" altLang="en-US" sz="1200" smtClean="0"/>
              <a:pPr>
                <a:defRPr/>
              </a:pPr>
              <a:t>53</a:t>
            </a:fld>
            <a:endParaRPr lang="en-US" altLang="en-US" sz="1200" dirty="0"/>
          </a:p>
        </p:txBody>
      </p:sp>
    </p:spTree>
    <p:extLst>
      <p:ext uri="{BB962C8B-B14F-4D97-AF65-F5344CB8AC3E}">
        <p14:creationId xmlns:p14="http://schemas.microsoft.com/office/powerpoint/2010/main" val="1416370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8611" name="Rectangle 3"/>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46175" y="685800"/>
            <a:ext cx="4570413" cy="3429000"/>
          </a:xfrm>
          <a:noFill/>
          <a:ln>
            <a:solidFill>
              <a:srgbClr val="000000"/>
            </a:solidFill>
            <a:miter lim="800000"/>
            <a:headEnd/>
            <a:tailEnd/>
          </a:ln>
        </p:spPr>
      </p:sp>
      <p:sp>
        <p:nvSpPr>
          <p:cNvPr id="69635" name="Rectangle 3"/>
          <p:cNvSpPr>
            <a:spLocks noGrp="1" noChangeArrowheads="1"/>
          </p:cNvSpPr>
          <p:nvPr>
            <p:ph type="body" idx="1"/>
          </p:nvPr>
        </p:nvSpPr>
        <p:spPr bwMode="auto">
          <a:xfrm>
            <a:off x="822325" y="4581525"/>
            <a:ext cx="5119688" cy="4068763"/>
          </a:xfrm>
          <a:noFill/>
        </p:spPr>
        <p:txBody>
          <a:bodyPr wrap="square" numCol="1" anchor="t" anchorCtr="0" compatLnSpc="1">
            <a:prstTxWarp prst="textNoShape">
              <a:avLst/>
            </a:prstTxWarp>
          </a:bodyPr>
          <a:lstStyle/>
          <a:p>
            <a:pPr>
              <a:spcBef>
                <a:spcPct val="0"/>
              </a:spcBef>
            </a:pPr>
            <a:endParaRPr lang="en-US" altLang="en-US" sz="10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4"/>
          <p:cNvSpPr>
            <a:spLocks noGrp="1" noRot="1" noChangeAspect="1" noTextEdit="1"/>
          </p:cNvSpPr>
          <p:nvPr>
            <p:ph type="sldImg"/>
          </p:nvPr>
        </p:nvSpPr>
        <p:spPr bwMode="auto">
          <a:noFill/>
          <a:ln>
            <a:solidFill>
              <a:srgbClr val="000000"/>
            </a:solidFill>
            <a:miter lim="800000"/>
            <a:headEnd/>
            <a:tailEnd/>
          </a:ln>
        </p:spPr>
      </p:sp>
      <p:sp>
        <p:nvSpPr>
          <p:cNvPr id="70659" name="Notes Placeholder 5"/>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2"/>
          <p:cNvSpPr>
            <a:spLocks noGrp="1" noRot="1" noChangeAspect="1" noTextEdit="1"/>
          </p:cNvSpPr>
          <p:nvPr>
            <p:ph type="sldImg"/>
          </p:nvPr>
        </p:nvSpPr>
        <p:spPr bwMode="auto">
          <a:noFill/>
          <a:ln>
            <a:solidFill>
              <a:srgbClr val="000000"/>
            </a:solidFill>
            <a:miter lim="800000"/>
            <a:headEnd/>
            <a:tailEnd/>
          </a:ln>
        </p:spPr>
      </p:sp>
      <p:sp>
        <p:nvSpPr>
          <p:cNvPr id="71683" name="Notes Placeholder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31519065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783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9800" fontAlgn="base">
              <a:spcBef>
                <a:spcPct val="0"/>
              </a:spcBef>
              <a:spcAft>
                <a:spcPct val="0"/>
              </a:spcAft>
            </a:pPr>
            <a:fld id="{75BBF259-EE20-4B56-A9A0-79157EB87B63}" type="slidenum">
              <a:rPr lang="en-US" sz="1000">
                <a:latin typeface="Arial" pitchFamily="34" charset="0"/>
                <a:cs typeface="Arial" pitchFamily="34" charset="0"/>
              </a:rPr>
              <a:pPr defTabSz="939800" fontAlgn="base">
                <a:spcBef>
                  <a:spcPct val="0"/>
                </a:spcBef>
                <a:spcAft>
                  <a:spcPct val="0"/>
                </a:spcAft>
              </a:pPr>
              <a:t>62</a:t>
            </a:fld>
            <a:endParaRPr lang="en-US" sz="1000" dirty="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871538" y="300038"/>
            <a:ext cx="5114925" cy="3836987"/>
          </a:xfrm>
          <a:noFill/>
          <a:ln>
            <a:solidFill>
              <a:srgbClr val="000000"/>
            </a:solidFill>
            <a:miter lim="800000"/>
            <a:headEnd/>
            <a:tailEnd/>
          </a:ln>
        </p:spPr>
      </p:sp>
      <p:sp>
        <p:nvSpPr>
          <p:cNvPr id="79875" name="Rectangle 3"/>
          <p:cNvSpPr>
            <a:spLocks noGrp="1" noChangeArrowheads="1"/>
          </p:cNvSpPr>
          <p:nvPr>
            <p:ph type="body" idx="1"/>
          </p:nvPr>
        </p:nvSpPr>
        <p:spPr bwMode="auto">
          <a:xfrm>
            <a:off x="803275" y="4338638"/>
            <a:ext cx="5030788" cy="4117975"/>
          </a:xfrm>
          <a:noFill/>
        </p:spPr>
        <p:txBody>
          <a:bodyPr wrap="square" numCol="1" anchor="t" anchorCtr="0" compatLnSpc="1">
            <a:prstTxWarp prst="textNoShape">
              <a:avLst/>
            </a:prstTxWarp>
          </a:bodyPr>
          <a:lstStyle/>
          <a:p>
            <a:pPr marL="109538" indent="-109538" defTabSz="893763">
              <a:spcBef>
                <a:spcPct val="0"/>
              </a:spcBef>
            </a:pPr>
            <a:endParaRPr lang="en-US" altLang="en-US" sz="900" dirty="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FCCEF65-E66B-486A-9305-3A61A24C8BD5}" type="slidenum">
              <a:rPr lang="en-US" altLang="en-US" sz="1200" smtClean="0"/>
              <a:pPr>
                <a:defRPr/>
              </a:pPr>
              <a:t>65</a:t>
            </a:fld>
            <a:endParaRPr lang="en-US" altLang="en-US" sz="1200" dirty="0"/>
          </a:p>
        </p:txBody>
      </p:sp>
    </p:spTree>
    <p:extLst>
      <p:ext uri="{BB962C8B-B14F-4D97-AF65-F5344CB8AC3E}">
        <p14:creationId xmlns:p14="http://schemas.microsoft.com/office/powerpoint/2010/main" val="39617107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92B97-C4FB-4130-B7B5-8E4E251B89C3}"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39236961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92B97-C4FB-4130-B7B5-8E4E251B89C3}"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25474362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2321">
              <a:defRPr/>
            </a:pPr>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68</a:t>
            </a:fld>
            <a:endParaRPr lang="en-US" dirty="0"/>
          </a:p>
        </p:txBody>
      </p:sp>
    </p:spTree>
    <p:extLst>
      <p:ext uri="{BB962C8B-B14F-4D97-AF65-F5344CB8AC3E}">
        <p14:creationId xmlns:p14="http://schemas.microsoft.com/office/powerpoint/2010/main" val="31399185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92CBD9-A661-48B2-AA57-671F51483263}" type="slidenum">
              <a:rPr lang="en-US">
                <a:solidFill>
                  <a:srgbClr val="000000"/>
                </a:solidFill>
                <a:ea typeface="ＭＳ Ｐゴシック" pitchFamily="34" charset="-128"/>
              </a:rPr>
              <a:pPr fontAlgn="base">
                <a:spcBef>
                  <a:spcPct val="0"/>
                </a:spcBef>
                <a:spcAft>
                  <a:spcPct val="0"/>
                </a:spcAft>
              </a:pPr>
              <a:t>70</a:t>
            </a:fld>
            <a:endParaRPr lang="en-US" dirty="0">
              <a:solidFill>
                <a:srgbClr val="000000"/>
              </a:solidFill>
              <a:ea typeface="ＭＳ Ｐゴシック" pitchFamily="34" charset="-128"/>
            </a:endParaRPr>
          </a:p>
        </p:txBody>
      </p:sp>
      <p:sp>
        <p:nvSpPr>
          <p:cNvPr id="8089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z="1000" dirty="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882650" y="561975"/>
            <a:ext cx="5095875" cy="3822700"/>
          </a:xfrm>
          <a:noFill/>
          <a:ln>
            <a:solidFill>
              <a:srgbClr val="000000"/>
            </a:solidFill>
            <a:miter lim="800000"/>
            <a:headEnd/>
            <a:tailEnd/>
          </a:ln>
        </p:spPr>
      </p:sp>
    </p:spTree>
    <p:extLst>
      <p:ext uri="{BB962C8B-B14F-4D97-AF65-F5344CB8AC3E}">
        <p14:creationId xmlns:p14="http://schemas.microsoft.com/office/powerpoint/2010/main" val="17266134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12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8111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xfrm>
            <a:off x="1147763" y="712788"/>
            <a:ext cx="4562475" cy="3421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9907" name="Rectangle 3"/>
          <p:cNvSpPr>
            <a:spLocks noGrp="1" noChangeArrowheads="1"/>
          </p:cNvSpPr>
          <p:nvPr>
            <p:ph type="body" idx="1"/>
          </p:nvPr>
        </p:nvSpPr>
        <p:spPr>
          <a:xfrm>
            <a:off x="914400" y="4348163"/>
            <a:ext cx="5029200" cy="4135437"/>
          </a:xfrm>
        </p:spPr>
        <p:txBody>
          <a:bodyPr lIns="87214" tIns="43606" rIns="87214" bIns="43606"/>
          <a:lstStyle/>
          <a:p>
            <a:pPr eaLnBrk="1" fontAlgn="auto" hangingPunct="1">
              <a:spcBef>
                <a:spcPts val="0"/>
              </a:spcBef>
              <a:spcAft>
                <a:spcPts val="0"/>
              </a:spcAft>
              <a:defRPr/>
            </a:pPr>
            <a:endParaRPr lang="de-DE" sz="700" dirty="0">
              <a:solidFill>
                <a:schemeClr val="bg1"/>
              </a:solidFill>
              <a:effectLst>
                <a:outerShdw blurRad="38100" dist="38100" dir="2700000" algn="tl">
                  <a:srgbClr val="DDDDDD"/>
                </a:outerShdw>
              </a:effectLst>
              <a:ea typeface="+mn-ea"/>
              <a:cs typeface="+mn-cs"/>
            </a:endParaRPr>
          </a:p>
        </p:txBody>
      </p:sp>
    </p:spTree>
    <p:extLst>
      <p:ext uri="{BB962C8B-B14F-4D97-AF65-F5344CB8AC3E}">
        <p14:creationId xmlns:p14="http://schemas.microsoft.com/office/powerpoint/2010/main" val="8143128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9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59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72751F-9F83-C64A-8150-DC1C400501BE}" type="slidenum">
              <a:rPr lang="en-US" sz="1200">
                <a:solidFill>
                  <a:prstClr val="black"/>
                </a:solidFill>
                <a:latin typeface="Calibri" charset="0"/>
              </a:rPr>
              <a:pPr eaLnBrk="1" hangingPunct="1"/>
              <a:t>74</a:t>
            </a:fld>
            <a:endParaRPr lang="en-US" sz="1200" dirty="0">
              <a:solidFill>
                <a:prstClr val="black"/>
              </a:solidFill>
              <a:latin typeface="Calibri" charset="0"/>
            </a:endParaRPr>
          </a:p>
        </p:txBody>
      </p:sp>
    </p:spTree>
    <p:extLst>
      <p:ext uri="{BB962C8B-B14F-4D97-AF65-F5344CB8AC3E}">
        <p14:creationId xmlns:p14="http://schemas.microsoft.com/office/powerpoint/2010/main" val="41527608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bwMode="auto">
          <a:xfrm>
            <a:off x="1147763" y="712788"/>
            <a:ext cx="4562475" cy="3421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1955" name="Rectangle 3"/>
          <p:cNvSpPr>
            <a:spLocks noGrp="1" noChangeArrowheads="1"/>
          </p:cNvSpPr>
          <p:nvPr>
            <p:ph type="body" idx="1"/>
          </p:nvPr>
        </p:nvSpPr>
        <p:spPr>
          <a:xfrm>
            <a:off x="914400" y="4348163"/>
            <a:ext cx="5029200" cy="4135437"/>
          </a:xfrm>
        </p:spPr>
        <p:txBody>
          <a:bodyPr lIns="87214" tIns="43606" rIns="87214" bIns="43606"/>
          <a:lstStyle/>
          <a:p>
            <a:pPr eaLnBrk="1" fontAlgn="auto" hangingPunct="1">
              <a:spcBef>
                <a:spcPts val="0"/>
              </a:spcBef>
              <a:spcAft>
                <a:spcPts val="0"/>
              </a:spcAft>
              <a:defRPr/>
            </a:pPr>
            <a:endParaRPr lang="de-DE" sz="700" dirty="0">
              <a:solidFill>
                <a:schemeClr val="bg1"/>
              </a:solidFill>
              <a:effectLst>
                <a:outerShdw blurRad="38100" dist="38100" dir="2700000" algn="tl">
                  <a:srgbClr val="DDDDDD"/>
                </a:outerShdw>
              </a:effectLst>
              <a:ea typeface="+mn-ea"/>
              <a:cs typeface="+mn-cs"/>
            </a:endParaRPr>
          </a:p>
        </p:txBody>
      </p:sp>
    </p:spTree>
    <p:extLst>
      <p:ext uri="{BB962C8B-B14F-4D97-AF65-F5344CB8AC3E}">
        <p14:creationId xmlns:p14="http://schemas.microsoft.com/office/powerpoint/2010/main" val="22124358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65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7AB960-0BF2-034E-9539-11073413277B}" type="slidenum">
              <a:rPr lang="en-US" sz="1200">
                <a:solidFill>
                  <a:prstClr val="black"/>
                </a:solidFill>
                <a:latin typeface="Calibri" charset="0"/>
              </a:rPr>
              <a:pPr eaLnBrk="1" hangingPunct="1"/>
              <a:t>76</a:t>
            </a:fld>
            <a:endParaRPr lang="en-US" sz="1200" dirty="0">
              <a:solidFill>
                <a:prstClr val="black"/>
              </a:solidFill>
              <a:latin typeface="Calibri" charset="0"/>
            </a:endParaRPr>
          </a:p>
        </p:txBody>
      </p:sp>
    </p:spTree>
    <p:extLst>
      <p:ext uri="{BB962C8B-B14F-4D97-AF65-F5344CB8AC3E}">
        <p14:creationId xmlns:p14="http://schemas.microsoft.com/office/powerpoint/2010/main" val="1317918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r>
              <a:rPr lang="en-US" dirty="0"/>
              <a:t>Table 11</a:t>
            </a:r>
          </a:p>
          <a:p>
            <a:pPr defTabSz="462321">
              <a:defRPr/>
            </a:pPr>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79</a:t>
            </a:fld>
            <a:endParaRPr lang="en-US" dirty="0"/>
          </a:p>
        </p:txBody>
      </p:sp>
    </p:spTree>
    <p:extLst>
      <p:ext uri="{BB962C8B-B14F-4D97-AF65-F5344CB8AC3E}">
        <p14:creationId xmlns:p14="http://schemas.microsoft.com/office/powerpoint/2010/main" val="7762803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430D9-B0A5-8440-8913-69CDBA5A2B73}" type="slidenum">
              <a:rPr lang="en-US" smtClean="0"/>
              <a:t>80</a:t>
            </a:fld>
            <a:endParaRPr lang="en-US" dirty="0"/>
          </a:p>
        </p:txBody>
      </p:sp>
    </p:spTree>
    <p:extLst>
      <p:ext uri="{BB962C8B-B14F-4D97-AF65-F5344CB8AC3E}">
        <p14:creationId xmlns:p14="http://schemas.microsoft.com/office/powerpoint/2010/main" val="30013855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1F9CB8-8E80-4EF5-B43C-2D687EE7E575}" type="slidenum">
              <a:rPr lang="en-US" smtClean="0">
                <a:ea typeface="ＭＳ Ｐゴシック" pitchFamily="34" charset="-128"/>
              </a:rPr>
              <a:pPr fontAlgn="base">
                <a:spcBef>
                  <a:spcPct val="0"/>
                </a:spcBef>
                <a:spcAft>
                  <a:spcPct val="0"/>
                </a:spcAft>
              </a:pPr>
              <a:t>81</a:t>
            </a:fld>
            <a:endParaRPr lang="en-US" dirty="0">
              <a:ea typeface="ＭＳ Ｐゴシック" pitchFamily="34" charset="-128"/>
            </a:endParaRPr>
          </a:p>
        </p:txBody>
      </p:sp>
    </p:spTree>
    <p:extLst>
      <p:ext uri="{BB962C8B-B14F-4D97-AF65-F5344CB8AC3E}">
        <p14:creationId xmlns:p14="http://schemas.microsoft.com/office/powerpoint/2010/main" val="27881731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82</a:t>
            </a:fld>
            <a:endParaRPr lang="en-US" dirty="0"/>
          </a:p>
        </p:txBody>
      </p:sp>
    </p:spTree>
    <p:extLst>
      <p:ext uri="{BB962C8B-B14F-4D97-AF65-F5344CB8AC3E}">
        <p14:creationId xmlns:p14="http://schemas.microsoft.com/office/powerpoint/2010/main" val="5614144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692150"/>
            <a:ext cx="4619625" cy="346392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362B164-8186-449C-A312-F6E6C49D225C}" type="slidenum">
              <a:rPr lang="en-US" smtClean="0">
                <a:solidFill>
                  <a:prstClr val="black"/>
                </a:solidFill>
                <a:latin typeface="Calibri"/>
              </a:rPr>
              <a:pPr>
                <a:defRPr/>
              </a:pPr>
              <a:t>83</a:t>
            </a:fld>
            <a:endParaRPr lang="en-US" dirty="0">
              <a:solidFill>
                <a:prstClr val="black"/>
              </a:solidFill>
              <a:latin typeface="Calibri"/>
            </a:endParaRPr>
          </a:p>
        </p:txBody>
      </p:sp>
    </p:spTree>
    <p:extLst>
      <p:ext uri="{BB962C8B-B14F-4D97-AF65-F5344CB8AC3E}">
        <p14:creationId xmlns:p14="http://schemas.microsoft.com/office/powerpoint/2010/main" val="2035844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Cannon IMPROVE-IT</a:t>
            </a:r>
            <a:r>
              <a:rPr lang="en-US" baseline="0" dirty="0"/>
              <a:t> 2015</a:t>
            </a:r>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84</a:t>
            </a:fld>
            <a:endParaRPr lang="en-US" dirty="0"/>
          </a:p>
        </p:txBody>
      </p:sp>
    </p:spTree>
    <p:extLst>
      <p:ext uri="{BB962C8B-B14F-4D97-AF65-F5344CB8AC3E}">
        <p14:creationId xmlns:p14="http://schemas.microsoft.com/office/powerpoint/2010/main" val="344238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57756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85</a:t>
            </a:fld>
            <a:endParaRPr lang="en-US" dirty="0"/>
          </a:p>
        </p:txBody>
      </p:sp>
    </p:spTree>
    <p:extLst>
      <p:ext uri="{BB962C8B-B14F-4D97-AF65-F5344CB8AC3E}">
        <p14:creationId xmlns:p14="http://schemas.microsoft.com/office/powerpoint/2010/main" val="21409910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Outcomes from the Further Cardiovascular Outcomes Research with PCSK9 Inhibition in Subjects With Elevated Risk (FOURIER) trial support extremely tight lipid control for individuals at very high or extreme cardiovascular risk. (488 [EL 1; RCT]). This randomized, double-blind, placebo-controlled trial investigated the effects of adding evolocumab to high-intensity statin therapy compared with high-intensity statins alone on a composite cardiovascular outcome which included MI, cardiovascular death, stroke, coronary revascularization, or hospitalization for unstable angina. Median patient follow-up was 2.2 years. Study results included data for over 27,500 individuals (representing 59,865 patient-years) with clinically evident atherosclerotic disease and baseline LDL-C levels ≥70 mg/dL and HDL-C levels ≥100 mg/dL. All study participants were receiving statin therapy with or without ezetimibe, and the evolocumab and placebo groups had the same baseline LDL-C (92 mg/dL). </a:t>
            </a:r>
          </a:p>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86</a:t>
            </a:fld>
            <a:endParaRPr lang="en-US" dirty="0"/>
          </a:p>
        </p:txBody>
      </p:sp>
    </p:spTree>
    <p:extLst>
      <p:ext uri="{BB962C8B-B14F-4D97-AF65-F5344CB8AC3E}">
        <p14:creationId xmlns:p14="http://schemas.microsoft.com/office/powerpoint/2010/main" val="34862183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87</a:t>
            </a:fld>
            <a:endParaRPr lang="en-US" dirty="0"/>
          </a:p>
        </p:txBody>
      </p:sp>
    </p:spTree>
    <p:extLst>
      <p:ext uri="{BB962C8B-B14F-4D97-AF65-F5344CB8AC3E}">
        <p14:creationId xmlns:p14="http://schemas.microsoft.com/office/powerpoint/2010/main" val="5911394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88</a:t>
            </a:fld>
            <a:endParaRPr lang="en-US" dirty="0"/>
          </a:p>
        </p:txBody>
      </p:sp>
    </p:spTree>
    <p:extLst>
      <p:ext uri="{BB962C8B-B14F-4D97-AF65-F5344CB8AC3E}">
        <p14:creationId xmlns:p14="http://schemas.microsoft.com/office/powerpoint/2010/main" val="15475684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89</a:t>
            </a:fld>
            <a:endParaRPr lang="en-US" dirty="0"/>
          </a:p>
        </p:txBody>
      </p:sp>
    </p:spTree>
    <p:extLst>
      <p:ext uri="{BB962C8B-B14F-4D97-AF65-F5344CB8AC3E}">
        <p14:creationId xmlns:p14="http://schemas.microsoft.com/office/powerpoint/2010/main" val="35200555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DFA290-F1FA-6445-A689-F1955069EF8D}" type="slidenum">
              <a:rPr lang="en-US" sz="1200">
                <a:solidFill>
                  <a:prstClr val="black"/>
                </a:solidFill>
                <a:latin typeface="Calibri" charset="0"/>
              </a:rPr>
              <a:pPr eaLnBrk="1" hangingPunct="1"/>
              <a:t>90</a:t>
            </a:fld>
            <a:endParaRPr lang="en-US" sz="1200" dirty="0">
              <a:solidFill>
                <a:prstClr val="black"/>
              </a:solidFill>
              <a:latin typeface="Calibri"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E9CA34-D1BF-4A73-B3E8-4737B7C5394D}" type="slidenum">
              <a:rPr lang="en-US" smtClean="0"/>
              <a:pPr>
                <a:defRPr/>
              </a:pPr>
              <a:t>91</a:t>
            </a:fld>
            <a:endParaRPr lang="en-US" dirty="0"/>
          </a:p>
        </p:txBody>
      </p:sp>
    </p:spTree>
    <p:extLst>
      <p:ext uri="{BB962C8B-B14F-4D97-AF65-F5344CB8AC3E}">
        <p14:creationId xmlns:p14="http://schemas.microsoft.com/office/powerpoint/2010/main" val="14651797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287463" y="757238"/>
            <a:ext cx="4284662" cy="3214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noChangeArrowheads="1"/>
          </p:cNvSpPr>
          <p:nvPr>
            <p:ph type="body" idx="1"/>
          </p:nvPr>
        </p:nvSpPr>
        <p:spPr bwMode="auto">
          <a:xfrm>
            <a:off x="914400" y="4325938"/>
            <a:ext cx="5029200" cy="4301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713" tIns="27369" rIns="66713" bIns="27369" numCol="1" anchor="t" anchorCtr="0" compatLnSpc="1">
            <a:prstTxWarp prst="textNoShape">
              <a:avLst/>
            </a:prstTxWarp>
            <a:spAutoFit/>
          </a:bodyPr>
          <a:lstStyle/>
          <a:p>
            <a:endParaRPr lang="en-US" sz="2400" dirty="0">
              <a:latin typeface="Arial" pitchFamily="34" charset="0"/>
            </a:endParaRPr>
          </a:p>
        </p:txBody>
      </p:sp>
    </p:spTree>
    <p:extLst>
      <p:ext uri="{BB962C8B-B14F-4D97-AF65-F5344CB8AC3E}">
        <p14:creationId xmlns:p14="http://schemas.microsoft.com/office/powerpoint/2010/main" val="35424173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87463" y="757238"/>
            <a:ext cx="4284662" cy="3214687"/>
          </a:xfrm>
          <a:noFill/>
          <a:ln>
            <a:solidFill>
              <a:srgbClr val="000000"/>
            </a:solidFill>
            <a:miter lim="800000"/>
            <a:headEnd/>
            <a:tailEnd/>
          </a:ln>
        </p:spPr>
      </p:sp>
      <p:sp>
        <p:nvSpPr>
          <p:cNvPr id="81923" name="Rectangle 3"/>
          <p:cNvSpPr>
            <a:spLocks noGrp="1" noChangeArrowheads="1"/>
          </p:cNvSpPr>
          <p:nvPr>
            <p:ph type="body" idx="1"/>
          </p:nvPr>
        </p:nvSpPr>
        <p:spPr bwMode="auto">
          <a:xfrm>
            <a:off x="914400" y="4325938"/>
            <a:ext cx="5029200" cy="239712"/>
          </a:xfrm>
          <a:noFill/>
        </p:spPr>
        <p:txBody>
          <a:bodyPr wrap="square" lIns="66728" tIns="27375" rIns="66728" bIns="27375" numCol="1" anchor="t" anchorCtr="0" compatLnSpc="1">
            <a:prstTxWarp prst="textNoShape">
              <a:avLst/>
            </a:prstTxWarp>
            <a:spAutoFit/>
          </a:bodyPr>
          <a:lstStyle/>
          <a:p>
            <a:pPr>
              <a:spcBef>
                <a:spcPct val="0"/>
              </a:spcBef>
            </a:pPr>
            <a:endParaRPr 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9354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1184275" y="715963"/>
            <a:ext cx="4583113" cy="3436937"/>
          </a:xfrm>
          <a:ln/>
        </p:spPr>
      </p:sp>
      <p:sp>
        <p:nvSpPr>
          <p:cNvPr id="381955" name="Rectangle 3"/>
          <p:cNvSpPr>
            <a:spLocks noGrp="1" noChangeArrowheads="1"/>
          </p:cNvSpPr>
          <p:nvPr>
            <p:ph type="body" idx="1"/>
          </p:nvPr>
        </p:nvSpPr>
        <p:spPr>
          <a:xfrm>
            <a:off x="772009" y="4513455"/>
            <a:ext cx="5480957" cy="4206553"/>
          </a:xfrm>
          <a:noFill/>
          <a:ln/>
        </p:spPr>
        <p:txBody>
          <a:bodyPr/>
          <a:lstStyle/>
          <a:p>
            <a:pPr defTabSz="874571">
              <a:lnSpc>
                <a:spcPct val="95000"/>
              </a:lnSpc>
              <a:spcBef>
                <a:spcPct val="0"/>
              </a:spcBef>
            </a:pPr>
            <a:endParaRPr lang="en-US" dirty="0">
              <a:latin typeface="Arial" pitchFamily="34" charset="0"/>
            </a:endParaRPr>
          </a:p>
        </p:txBody>
      </p:sp>
    </p:spTree>
    <p:extLst>
      <p:ext uri="{BB962C8B-B14F-4D97-AF65-F5344CB8AC3E}">
        <p14:creationId xmlns:p14="http://schemas.microsoft.com/office/powerpoint/2010/main" val="21448274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a:buAutoNum type="arabicPeriod"/>
            </a:pPr>
            <a:endParaRPr lang="en-US" dirty="0">
              <a:latin typeface="+mj-lt"/>
            </a:endParaRPr>
          </a:p>
        </p:txBody>
      </p:sp>
      <p:sp>
        <p:nvSpPr>
          <p:cNvPr id="4" name="Slide Number Placeholder 3"/>
          <p:cNvSpPr>
            <a:spLocks noGrp="1"/>
          </p:cNvSpPr>
          <p:nvPr>
            <p:ph type="sldNum" sz="quarter" idx="10"/>
          </p:nvPr>
        </p:nvSpPr>
        <p:spPr/>
        <p:txBody>
          <a:bodyPr/>
          <a:lstStyle/>
          <a:p>
            <a:fld id="{E7338A72-F95D-FF47-8C5C-EDD5DEB3DAC9}" type="slidenum">
              <a:rPr lang="en-US" smtClean="0"/>
              <a:t>96</a:t>
            </a:fld>
            <a:endParaRPr lang="en-US" dirty="0"/>
          </a:p>
        </p:txBody>
      </p:sp>
    </p:spTree>
    <p:extLst>
      <p:ext uri="{BB962C8B-B14F-4D97-AF65-F5344CB8AC3E}">
        <p14:creationId xmlns:p14="http://schemas.microsoft.com/office/powerpoint/2010/main" val="2709159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3C322E-E928-7B41-8FD0-5BF590B2D282}" type="slidenum">
              <a:rPr lang="en-US" sz="1200">
                <a:solidFill>
                  <a:prstClr val="black"/>
                </a:solidFill>
                <a:latin typeface="Calibri" charset="0"/>
              </a:rPr>
              <a:pPr eaLnBrk="1" hangingPunct="1"/>
              <a:t>97</a:t>
            </a:fld>
            <a:endParaRPr lang="en-US" sz="1200" dirty="0">
              <a:solidFill>
                <a:prstClr val="black"/>
              </a:solidFill>
              <a:latin typeface="Calibri"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93259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99</a:t>
            </a:fld>
            <a:endParaRPr lang="en-US" dirty="0"/>
          </a:p>
        </p:txBody>
      </p:sp>
    </p:spTree>
    <p:extLst>
      <p:ext uri="{BB962C8B-B14F-4D97-AF65-F5344CB8AC3E}">
        <p14:creationId xmlns:p14="http://schemas.microsoft.com/office/powerpoint/2010/main" val="20847825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r>
              <a:rPr lang="en-US" dirty="0"/>
              <a:t>Table 18</a:t>
            </a:r>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E7338A72-F95D-FF47-8C5C-EDD5DEB3DAC9}" type="slidenum">
              <a:rPr lang="en-US" smtClean="0"/>
              <a:t>100</a:t>
            </a:fld>
            <a:endParaRPr lang="en-US" dirty="0"/>
          </a:p>
        </p:txBody>
      </p:sp>
    </p:spTree>
    <p:extLst>
      <p:ext uri="{BB962C8B-B14F-4D97-AF65-F5344CB8AC3E}">
        <p14:creationId xmlns:p14="http://schemas.microsoft.com/office/powerpoint/2010/main" val="14435059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Cholesterol conversions based on 38.6 mg/dL: 2mmol/l=&lt;77; 2-2.5 = 77-97; 2.5 to 3.0=97-116; 3 to 3.5=117-135; greater than 3.5= &gt;136</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101</a:t>
            </a:fld>
            <a:endParaRPr lang="en-US" dirty="0"/>
          </a:p>
        </p:txBody>
      </p:sp>
    </p:spTree>
    <p:extLst>
      <p:ext uri="{BB962C8B-B14F-4D97-AF65-F5344CB8AC3E}">
        <p14:creationId xmlns:p14="http://schemas.microsoft.com/office/powerpoint/2010/main" val="30998895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Cholesterol conversions based on 38.6 mg/dL: 2mmol/l=&lt;77; 2-2.5 = 77-97; 2.5 to 3.0=97-116; 3 to 3.5=117-135; greater than 3.5= &gt;136</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102</a:t>
            </a:fld>
            <a:endParaRPr lang="en-US" dirty="0"/>
          </a:p>
        </p:txBody>
      </p:sp>
    </p:spTree>
    <p:extLst>
      <p:ext uri="{BB962C8B-B14F-4D97-AF65-F5344CB8AC3E}">
        <p14:creationId xmlns:p14="http://schemas.microsoft.com/office/powerpoint/2010/main" val="30114207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r>
              <a:rPr lang="en-US" dirty="0"/>
              <a:t>Table 19</a:t>
            </a:r>
          </a:p>
          <a:p>
            <a:pPr defTabSz="462321">
              <a:defRPr/>
            </a:pPr>
            <a:endParaRPr lang="en-US" dirty="0"/>
          </a:p>
          <a:p>
            <a:endParaRPr lang="en-US" b="1" dirty="0"/>
          </a:p>
          <a:p>
            <a:pPr defTabSz="462321">
              <a:defRPr/>
            </a:pPr>
            <a:endParaRPr lang="en-US" b="1" dirty="0"/>
          </a:p>
        </p:txBody>
      </p:sp>
      <p:sp>
        <p:nvSpPr>
          <p:cNvPr id="4" name="Slide Number Placeholder 3"/>
          <p:cNvSpPr>
            <a:spLocks noGrp="1"/>
          </p:cNvSpPr>
          <p:nvPr>
            <p:ph type="sldNum" sz="quarter" idx="10"/>
          </p:nvPr>
        </p:nvSpPr>
        <p:spPr/>
        <p:txBody>
          <a:bodyPr/>
          <a:lstStyle/>
          <a:p>
            <a:fld id="{E7338A72-F95D-FF47-8C5C-EDD5DEB3DAC9}" type="slidenum">
              <a:rPr lang="en-US" smtClean="0"/>
              <a:t>103</a:t>
            </a:fld>
            <a:endParaRPr lang="en-US" dirty="0"/>
          </a:p>
        </p:txBody>
      </p:sp>
    </p:spTree>
    <p:extLst>
      <p:ext uri="{BB962C8B-B14F-4D97-AF65-F5344CB8AC3E}">
        <p14:creationId xmlns:p14="http://schemas.microsoft.com/office/powerpoint/2010/main" val="29727529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r>
              <a:rPr lang="en-US" dirty="0"/>
              <a:t>Table 18 </a:t>
            </a:r>
          </a:p>
          <a:p>
            <a:endParaRPr lang="en-US" dirty="0"/>
          </a:p>
        </p:txBody>
      </p:sp>
      <p:sp>
        <p:nvSpPr>
          <p:cNvPr id="4" name="Slide Number Placeholder 3"/>
          <p:cNvSpPr>
            <a:spLocks noGrp="1"/>
          </p:cNvSpPr>
          <p:nvPr>
            <p:ph type="sldNum" sz="quarter" idx="10"/>
          </p:nvPr>
        </p:nvSpPr>
        <p:spPr/>
        <p:txBody>
          <a:bodyPr/>
          <a:lstStyle/>
          <a:p>
            <a:fld id="{E7338A72-F95D-FF47-8C5C-EDD5DEB3DAC9}" type="slidenum">
              <a:rPr lang="en-US" smtClean="0"/>
              <a:t>104</a:t>
            </a:fld>
            <a:endParaRPr lang="en-US" dirty="0"/>
          </a:p>
        </p:txBody>
      </p:sp>
    </p:spTree>
    <p:extLst>
      <p:ext uri="{BB962C8B-B14F-4D97-AF65-F5344CB8AC3E}">
        <p14:creationId xmlns:p14="http://schemas.microsoft.com/office/powerpoint/2010/main" val="402360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defTabSz="457200" fontAlgn="auto">
              <a:spcBef>
                <a:spcPts val="0"/>
              </a:spcBef>
              <a:spcAft>
                <a:spcPts val="0"/>
              </a:spcAft>
              <a:defRPr>
                <a:solidFill>
                  <a:srgbClr val="FFFFFF"/>
                </a:solidFill>
                <a:latin typeface="+mn-lt"/>
                <a:ea typeface="+mn-ea"/>
                <a:cs typeface="+mn-cs"/>
              </a:defRPr>
            </a:lvl1pPr>
          </a:lstStyle>
          <a:p>
            <a:pPr>
              <a:defRPr/>
            </a:pPr>
            <a:endParaRPr lang="en-US" dirty="0"/>
          </a:p>
        </p:txBody>
      </p:sp>
      <p:sp>
        <p:nvSpPr>
          <p:cNvPr id="7" name="Slide Number Placeholder 6"/>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5770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54859"/>
            <a:ext cx="4040188" cy="639762"/>
          </a:xfrm>
        </p:spPr>
        <p:txBody>
          <a:bodyPr anchor="b"/>
          <a:lstStyle>
            <a:lvl1pPr marL="0" indent="0" algn="ctr">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8657"/>
            <a:ext cx="4040188" cy="3807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54859"/>
            <a:ext cx="4041775" cy="639762"/>
          </a:xfrm>
        </p:spPr>
        <p:txBody>
          <a:bodyPr anchor="b"/>
          <a:lstStyle>
            <a:lvl1pPr marL="0" indent="0" algn="ctr">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18657"/>
            <a:ext cx="4041775" cy="3807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10" name="Slide Number Placeholder 9"/>
          <p:cNvSpPr>
            <a:spLocks noGrp="1" noChangeArrowheads="1"/>
          </p:cNvSpPr>
          <p:nvPr>
            <p:ph type="sldNum" sz="quarter" idx="12"/>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8096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45192"/>
            <a:ext cx="7772400" cy="1143000"/>
          </a:xfrm>
        </p:spPr>
        <p:txBody>
          <a:bodyPr/>
          <a:lstStyle/>
          <a:p>
            <a:r>
              <a:rPr lang="en-US"/>
              <a:t>Click to edit Master title style</a:t>
            </a:r>
          </a:p>
        </p:txBody>
      </p:sp>
      <p:sp>
        <p:nvSpPr>
          <p:cNvPr id="3" name="Content Placeholder 2"/>
          <p:cNvSpPr>
            <a:spLocks noGrp="1"/>
          </p:cNvSpPr>
          <p:nvPr>
            <p:ph idx="1"/>
          </p:nvPr>
        </p:nvSpPr>
        <p:spPr>
          <a:xfrm>
            <a:off x="685800" y="1749843"/>
            <a:ext cx="7772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7" name="Slide Number Placeholder 6"/>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7831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5800" y="345192"/>
            <a:ext cx="7772400" cy="1143000"/>
          </a:xfrm>
        </p:spPr>
        <p:txBody>
          <a:bodyPr/>
          <a:lstStyle/>
          <a:p>
            <a:r>
              <a:rPr lang="en-US"/>
              <a:t>Click to edit Master title style</a:t>
            </a:r>
          </a:p>
        </p:txBody>
      </p:sp>
      <p:sp>
        <p:nvSpPr>
          <p:cNvPr id="5" name="Slide Number Placeholder 4"/>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3433880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0538"/>
            <a:ext cx="4038600" cy="4365625"/>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1760538"/>
            <a:ext cx="4191000" cy="4365625"/>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254924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gn="ct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defTabSz="457200" fontAlgn="auto">
              <a:spcBef>
                <a:spcPts val="0"/>
              </a:spcBef>
              <a:spcAft>
                <a:spcPts val="0"/>
              </a:spcAft>
              <a:defRPr>
                <a:solidFill>
                  <a:srgbClr val="000000"/>
                </a:solidFill>
                <a:latin typeface="+mn-lt"/>
                <a:ea typeface="+mn-ea"/>
                <a:cs typeface="+mn-cs"/>
              </a:defRPr>
            </a:lvl1pPr>
          </a:lstStyle>
          <a:p>
            <a:pPr>
              <a:defRPr/>
            </a:pPr>
            <a:endParaRPr lang="en-US" dirty="0"/>
          </a:p>
        </p:txBody>
      </p:sp>
      <p:sp>
        <p:nvSpPr>
          <p:cNvPr id="6" name="Slide Number Placeholder 5"/>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4230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229600" cy="1066800"/>
          </a:xfrm>
        </p:spPr>
        <p:txBody>
          <a:bodyPr/>
          <a:lstStyle/>
          <a:p>
            <a:r>
              <a:rPr lang="en-US"/>
              <a:t>Click to edit Master title style</a:t>
            </a:r>
          </a:p>
        </p:txBody>
      </p:sp>
      <p:sp>
        <p:nvSpPr>
          <p:cNvPr id="3" name="Table Placeholder 2"/>
          <p:cNvSpPr>
            <a:spLocks noGrp="1"/>
          </p:cNvSpPr>
          <p:nvPr>
            <p:ph type="tbl" idx="1"/>
          </p:nvPr>
        </p:nvSpPr>
        <p:spPr>
          <a:xfrm>
            <a:off x="457200" y="1712913"/>
            <a:ext cx="8458200" cy="4840287"/>
          </a:xfrm>
        </p:spPr>
        <p:txBody>
          <a:bodyPr rtlCol="0">
            <a:normAutofit/>
          </a:bodyPr>
          <a:lstStyle/>
          <a:p>
            <a:pPr lvl="0"/>
            <a:endParaRPr lang="en-US" noProof="0" dirty="0"/>
          </a:p>
        </p:txBody>
      </p:sp>
      <p:sp>
        <p:nvSpPr>
          <p:cNvPr id="4" name="Slide Number Placeholder 3"/>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087486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0853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5529" y="335147"/>
            <a:ext cx="8498452" cy="749482"/>
          </a:xfrm>
          <a:prstGeom prst="rect">
            <a:avLst/>
          </a:prstGeom>
        </p:spPr>
        <p:txBody>
          <a:bodyPr/>
          <a:lstStyle>
            <a:lvl1pPr>
              <a:defRPr>
                <a:solidFill>
                  <a:srgbClr val="A00230"/>
                </a:solidFill>
              </a:defRPr>
            </a:lvl1pPr>
          </a:lstStyle>
          <a:p>
            <a:r>
              <a:rPr lang="en-US" dirty="0"/>
              <a:t>Click to edit Master title style</a:t>
            </a:r>
          </a:p>
        </p:txBody>
      </p:sp>
      <p:sp>
        <p:nvSpPr>
          <p:cNvPr id="8" name="Slide Number Placeholder 5"/>
          <p:cNvSpPr>
            <a:spLocks noGrp="1"/>
          </p:cNvSpPr>
          <p:nvPr>
            <p:ph type="sldNum" sz="quarter" idx="4"/>
          </p:nvPr>
        </p:nvSpPr>
        <p:spPr>
          <a:xfrm>
            <a:off x="8530770" y="6472362"/>
            <a:ext cx="495613" cy="312725"/>
          </a:xfrm>
          <a:prstGeom prst="rect">
            <a:avLst/>
          </a:prstGeom>
          <a:noFill/>
        </p:spPr>
        <p:txBody>
          <a:bodyPr/>
          <a:lstStyle>
            <a:lvl1pPr algn="ctr">
              <a:defRPr sz="1400">
                <a:solidFill>
                  <a:srgbClr val="339BC7"/>
                </a:solidFill>
              </a:defRPr>
            </a:lvl1pPr>
          </a:lstStyle>
          <a:p>
            <a:fld id="{60D70358-72BA-BE40-895F-9C31D1D1A6EA}" type="slidenum">
              <a:rPr lang="en-US" smtClean="0"/>
              <a:pPr/>
              <a:t>‹#›</a:t>
            </a:fld>
            <a:endParaRPr lang="en-US" dirty="0"/>
          </a:p>
        </p:txBody>
      </p:sp>
    </p:spTree>
    <p:extLst>
      <p:ext uri="{BB962C8B-B14F-4D97-AF65-F5344CB8AC3E}">
        <p14:creationId xmlns:p14="http://schemas.microsoft.com/office/powerpoint/2010/main" val="180303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dirty="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dirty="0">
              <a:solidFill>
                <a:prstClr val="black"/>
              </a:solidFill>
              <a:latin typeface="Calibri" pitchFamily="34" charset="0"/>
              <a:cs typeface="Arial" charset="0"/>
            </a:endParaRPr>
          </a:p>
        </p:txBody>
      </p:sp>
      <p:sp>
        <p:nvSpPr>
          <p:cNvPr id="7" name="Slide Number Placeholder 6"/>
          <p:cNvSpPr>
            <a:spLocks noGrp="1" noChangeArrowheads="1"/>
          </p:cNvSpPr>
          <p:nvPr>
            <p:ph type="sldNum" sz="quarter" idx="4"/>
          </p:nvPr>
        </p:nvSpPr>
        <p:spPr>
          <a:xfrm>
            <a:off x="7137854" y="631348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200">
                <a:cs typeface="+mn-cs"/>
              </a:defRPr>
            </a:lvl1pPr>
          </a:lstStyle>
          <a:p>
            <a:pPr>
              <a:defRPr/>
            </a:pPr>
            <a:fld id="{2462ECC2-A415-4E86-873D-B602882CC3EA}"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11672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Outpatient_Slide_background_white-02.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Rectangle 2"/>
          <p:cNvSpPr>
            <a:spLocks noGrp="1" noChangeArrowheads="1"/>
          </p:cNvSpPr>
          <p:nvPr>
            <p:ph type="title"/>
          </p:nvPr>
        </p:nvSpPr>
        <p:spPr bwMode="auto">
          <a:xfrm>
            <a:off x="685800" y="355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685800" y="174942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a:xfrm>
            <a:off x="7137854" y="6349584"/>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defTabSz="457200" eaLnBrk="1" fontAlgn="auto" hangingPunct="1">
              <a:spcBef>
                <a:spcPts val="0"/>
              </a:spcBef>
              <a:spcAft>
                <a:spcPts val="0"/>
              </a:spcAft>
              <a:defRPr sz="1100">
                <a:solidFill>
                  <a:schemeClr val="tx1">
                    <a:lumMod val="50000"/>
                    <a:lumOff val="50000"/>
                  </a:schemeClr>
                </a:solidFill>
                <a:cs typeface="+mn-cs"/>
              </a:defRPr>
            </a:lvl1pPr>
          </a:lstStyle>
          <a:p>
            <a:pPr>
              <a:defRPr/>
            </a:pPr>
            <a:fld id="{2462ECC2-A415-4E86-873D-B602882CC3EA}" type="slidenum">
              <a:rPr lang="en-US" smtClean="0">
                <a:solidFill>
                  <a:prstClr val="black">
                    <a:lumMod val="50000"/>
                    <a:lumOff val="50000"/>
                  </a:prstClr>
                </a:solidFill>
                <a:latin typeface="Arial"/>
              </a:rPr>
              <a:pPr>
                <a:defRPr/>
              </a:pPr>
              <a:t>‹#›</a:t>
            </a:fld>
            <a:endParaRPr lang="en-US" dirty="0">
              <a:solidFill>
                <a:prstClr val="black">
                  <a:lumMod val="50000"/>
                  <a:lumOff val="50000"/>
                </a:prstClr>
              </a:solidFill>
              <a:latin typeface="Arial"/>
            </a:endParaRPr>
          </a:p>
        </p:txBody>
      </p:sp>
    </p:spTree>
    <p:extLst>
      <p:ext uri="{BB962C8B-B14F-4D97-AF65-F5344CB8AC3E}">
        <p14:creationId xmlns:p14="http://schemas.microsoft.com/office/powerpoint/2010/main" val="13898970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9" r:id="rId6"/>
    <p:sldLayoutId id="2147483730" r:id="rId7"/>
    <p:sldLayoutId id="2147483731" r:id="rId8"/>
    <p:sldLayoutId id="2147483732" r:id="rId9"/>
    <p:sldLayoutId id="2147483733" r:id="rId10"/>
  </p:sldLayoutIdLst>
  <p:hf hdr="0" ftr="0" dt="0"/>
  <p:txStyles>
    <p:titleStyle>
      <a:lvl1pPr algn="ctr" rtl="0" eaLnBrk="0" fontAlgn="base" hangingPunct="0">
        <a:spcBef>
          <a:spcPct val="0"/>
        </a:spcBef>
        <a:spcAft>
          <a:spcPct val="0"/>
        </a:spcAft>
        <a:defRPr sz="4000" b="0">
          <a:solidFill>
            <a:srgbClr val="8B0000"/>
          </a:solidFill>
          <a:latin typeface="+mj-lt"/>
          <a:ea typeface="+mj-ea"/>
          <a:cs typeface="ＭＳ Ｐゴシック" pitchFamily="-1" charset="-128"/>
        </a:defRPr>
      </a:lvl1pPr>
      <a:lvl2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2pPr>
      <a:lvl3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3pPr>
      <a:lvl4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4pPr>
      <a:lvl5pPr algn="ctr" rtl="0" eaLnBrk="0" fontAlgn="base" hangingPunct="0">
        <a:spcBef>
          <a:spcPct val="0"/>
        </a:spcBef>
        <a:spcAft>
          <a:spcPct val="0"/>
        </a:spcAft>
        <a:defRPr sz="4400">
          <a:solidFill>
            <a:schemeClr val="bg1"/>
          </a:solidFill>
          <a:latin typeface="Arial" charset="0"/>
          <a:ea typeface="ＭＳ Ｐゴシック" charset="-128"/>
          <a:cs typeface="ＭＳ Ｐゴシック" pitchFamily="-1" charset="-128"/>
        </a:defRPr>
      </a:lvl5pPr>
      <a:lvl6pPr marL="457200" algn="ctr" rtl="0" fontAlgn="base">
        <a:spcBef>
          <a:spcPct val="0"/>
        </a:spcBef>
        <a:spcAft>
          <a:spcPct val="0"/>
        </a:spcAft>
        <a:defRPr sz="4400">
          <a:solidFill>
            <a:schemeClr val="bg1"/>
          </a:solidFill>
          <a:latin typeface="Arial" charset="0"/>
          <a:ea typeface="ＭＳ Ｐゴシック" charset="-128"/>
        </a:defRPr>
      </a:lvl6pPr>
      <a:lvl7pPr marL="914400" algn="ctr" rtl="0" fontAlgn="base">
        <a:spcBef>
          <a:spcPct val="0"/>
        </a:spcBef>
        <a:spcAft>
          <a:spcPct val="0"/>
        </a:spcAft>
        <a:defRPr sz="4400">
          <a:solidFill>
            <a:schemeClr val="bg1"/>
          </a:solidFill>
          <a:latin typeface="Arial" charset="0"/>
          <a:ea typeface="ＭＳ Ｐゴシック" charset="-128"/>
        </a:defRPr>
      </a:lvl7pPr>
      <a:lvl8pPr marL="1371600" algn="ctr" rtl="0" fontAlgn="base">
        <a:spcBef>
          <a:spcPct val="0"/>
        </a:spcBef>
        <a:spcAft>
          <a:spcPct val="0"/>
        </a:spcAft>
        <a:defRPr sz="4400">
          <a:solidFill>
            <a:schemeClr val="bg1"/>
          </a:solidFill>
          <a:latin typeface="Arial" charset="0"/>
          <a:ea typeface="ＭＳ Ｐゴシック" charset="-128"/>
        </a:defRPr>
      </a:lvl8pPr>
      <a:lvl9pPr marL="1828800" algn="ctr" rtl="0" fontAlgn="base">
        <a:spcBef>
          <a:spcPct val="0"/>
        </a:spcBef>
        <a:spcAft>
          <a:spcPct val="0"/>
        </a:spcAft>
        <a:defRPr sz="4400">
          <a:solidFill>
            <a:schemeClr val="bg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5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chart" Target="../charts/chart36.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chart" Target="../charts/chart41.xml"/></Relationships>
</file>

<file path=ppt/slides/_rels/slide9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dirty="0"/>
              <a:t>Prediabetes</a:t>
            </a:r>
          </a:p>
        </p:txBody>
      </p:sp>
      <p:sp>
        <p:nvSpPr>
          <p:cNvPr id="16387" name="Subtitle 3"/>
          <p:cNvSpPr>
            <a:spLocks noGrp="1"/>
          </p:cNvSpPr>
          <p:nvPr>
            <p:ph type="subTitle" idx="1"/>
          </p:nvPr>
        </p:nvSpPr>
        <p:spPr/>
        <p:txBody>
          <a:bodyPr/>
          <a:lstStyle/>
          <a:p>
            <a:r>
              <a:rPr lang="en-US" dirty="0"/>
              <a:t>Comorbidities and Complications</a:t>
            </a:r>
          </a:p>
        </p:txBody>
      </p:sp>
      <p:sp>
        <p:nvSpPr>
          <p:cNvPr id="2" name="Slide Number Placeholder 1"/>
          <p:cNvSpPr>
            <a:spLocks noGrp="1"/>
          </p:cNvSpPr>
          <p:nvPr>
            <p:ph type="sldNum" sz="quarter" idx="4"/>
          </p:nvPr>
        </p:nvSpPr>
        <p:spPr/>
        <p:txBody>
          <a:bodyPr/>
          <a:lstStyle/>
          <a:p>
            <a:fld id="{2462ECC2-A415-4E86-873D-B602882CC3EA}"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Orlistat : Clinical Efficacy</a:t>
            </a:r>
            <a:endParaRPr lang="en-US" dirty="0"/>
          </a:p>
        </p:txBody>
      </p:sp>
      <p:sp>
        <p:nvSpPr>
          <p:cNvPr id="3" name="Slide Number Placeholder 2"/>
          <p:cNvSpPr>
            <a:spLocks noGrp="1"/>
          </p:cNvSpPr>
          <p:nvPr>
            <p:ph type="sldNum" sz="quarter" idx="4"/>
          </p:nvPr>
        </p:nvSpPr>
        <p:spPr>
          <a:xfrm>
            <a:off x="7137400" y="6313488"/>
            <a:ext cx="1905000" cy="457200"/>
          </a:xfrm>
        </p:spPr>
        <p:txBody>
          <a:bodyPr/>
          <a:lstStyle/>
          <a:p>
            <a:fld id="{4433FBB3-1E54-2A40-BFB2-C920F4B58286}" type="slidenum">
              <a:rPr lang="en-US" smtClean="0"/>
              <a:pPr/>
              <a:t>10</a:t>
            </a:fld>
            <a:endParaRPr lang="en-US" dirty="0"/>
          </a:p>
        </p:txBody>
      </p:sp>
      <p:sp>
        <p:nvSpPr>
          <p:cNvPr id="10" name="Footer Placeholder 7"/>
          <p:cNvSpPr txBox="1">
            <a:spLocks/>
          </p:cNvSpPr>
          <p:nvPr/>
        </p:nvSpPr>
        <p:spPr>
          <a:xfrm>
            <a:off x="41960" y="6349391"/>
            <a:ext cx="7084289"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en-US" sz="1000" dirty="0">
                <a:solidFill>
                  <a:schemeClr val="tx1"/>
                </a:solidFill>
              </a:rPr>
              <a:t>ITT = intent to treat; LOCF = last observation carried forward; TID, three times daily.</a:t>
            </a:r>
          </a:p>
          <a:p>
            <a:pPr fontAlgn="auto">
              <a:spcBef>
                <a:spcPts val="600"/>
              </a:spcBef>
              <a:spcAft>
                <a:spcPts val="0"/>
              </a:spcAft>
            </a:pPr>
            <a:r>
              <a:rPr lang="en-US" sz="1000" dirty="0">
                <a:solidFill>
                  <a:schemeClr val="tx1"/>
                </a:solidFill>
              </a:rPr>
              <a:t>Davidson MH, et al. </a:t>
            </a:r>
            <a:r>
              <a:rPr lang="en-US" sz="1000" i="1" dirty="0">
                <a:solidFill>
                  <a:schemeClr val="tx1"/>
                </a:solidFill>
              </a:rPr>
              <a:t>JAMA</a:t>
            </a:r>
            <a:r>
              <a:rPr lang="en-US" sz="1000" dirty="0">
                <a:solidFill>
                  <a:schemeClr val="tx1"/>
                </a:solidFill>
              </a:rPr>
              <a:t>. 1999;281:235-242.</a:t>
            </a:r>
            <a:endParaRPr lang="da-DK" sz="1000" dirty="0">
              <a:solidFill>
                <a:schemeClr val="tx1"/>
              </a:solidFill>
            </a:endParaRPr>
          </a:p>
        </p:txBody>
      </p:sp>
      <p:sp>
        <p:nvSpPr>
          <p:cNvPr id="8" name="TextBox 7"/>
          <p:cNvSpPr txBox="1"/>
          <p:nvPr/>
        </p:nvSpPr>
        <p:spPr>
          <a:xfrm>
            <a:off x="2210435" y="1511709"/>
            <a:ext cx="4715060" cy="400110"/>
          </a:xfrm>
          <a:prstGeom prst="rect">
            <a:avLst/>
          </a:prstGeom>
          <a:noFill/>
        </p:spPr>
        <p:txBody>
          <a:bodyPr wrap="square" rtlCol="0">
            <a:spAutoFit/>
          </a:bodyPr>
          <a:lstStyle/>
          <a:p>
            <a:pPr algn="ctr"/>
            <a:r>
              <a:rPr lang="en-US" sz="2000" b="1" dirty="0">
                <a:solidFill>
                  <a:schemeClr val="accent3"/>
                </a:solidFill>
                <a:latin typeface="+mn-lt"/>
                <a:ea typeface="Verdana" panose="020B0604030504040204" pitchFamily="34" charset="0"/>
                <a:cs typeface="Verdana" panose="020B0604030504040204" pitchFamily="34" charset="0"/>
              </a:rPr>
              <a:t>ITT Population, LOCF Analysis</a:t>
            </a:r>
          </a:p>
        </p:txBody>
      </p:sp>
      <p:graphicFrame>
        <p:nvGraphicFramePr>
          <p:cNvPr id="4" name="Chart 3"/>
          <p:cNvGraphicFramePr/>
          <p:nvPr>
            <p:extLst/>
          </p:nvPr>
        </p:nvGraphicFramePr>
        <p:xfrm>
          <a:off x="1524000" y="2442258"/>
          <a:ext cx="6096000" cy="30187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625032" y="3727048"/>
            <a:ext cx="1458410" cy="307777"/>
          </a:xfrm>
          <a:prstGeom prst="rect">
            <a:avLst/>
          </a:prstGeom>
          <a:noFill/>
        </p:spPr>
        <p:txBody>
          <a:bodyPr wrap="square" rtlCol="0">
            <a:spAutoFit/>
          </a:bodyPr>
          <a:lstStyle/>
          <a:p>
            <a:pPr algn="ctr"/>
            <a:r>
              <a:rPr lang="en-US" sz="1400" b="1" dirty="0">
                <a:sym typeface="Symbol"/>
              </a:rPr>
              <a:t> Weight (%)</a:t>
            </a:r>
            <a:endParaRPr lang="en-US" sz="1400" b="1" dirty="0"/>
          </a:p>
        </p:txBody>
      </p:sp>
      <p:sp>
        <p:nvSpPr>
          <p:cNvPr id="6" name="TextBox 5"/>
          <p:cNvSpPr txBox="1"/>
          <p:nvPr/>
        </p:nvSpPr>
        <p:spPr>
          <a:xfrm>
            <a:off x="2361235" y="4919242"/>
            <a:ext cx="1064871" cy="307777"/>
          </a:xfrm>
          <a:prstGeom prst="rect">
            <a:avLst/>
          </a:prstGeom>
          <a:noFill/>
        </p:spPr>
        <p:txBody>
          <a:bodyPr wrap="square" rtlCol="0">
            <a:spAutoFit/>
          </a:bodyPr>
          <a:lstStyle/>
          <a:p>
            <a:pPr algn="ctr"/>
            <a:r>
              <a:rPr lang="en-US" sz="1400" i="1" dirty="0"/>
              <a:t>P</a:t>
            </a:r>
            <a:r>
              <a:rPr lang="en-US" sz="1400" dirty="0"/>
              <a:t>&lt;0.001</a:t>
            </a:r>
          </a:p>
        </p:txBody>
      </p:sp>
      <p:sp>
        <p:nvSpPr>
          <p:cNvPr id="102" name="TextBox 101"/>
          <p:cNvSpPr txBox="1"/>
          <p:nvPr/>
        </p:nvSpPr>
        <p:spPr>
          <a:xfrm>
            <a:off x="5094791" y="4665207"/>
            <a:ext cx="1064871" cy="307777"/>
          </a:xfrm>
          <a:prstGeom prst="rect">
            <a:avLst/>
          </a:prstGeom>
          <a:noFill/>
        </p:spPr>
        <p:txBody>
          <a:bodyPr wrap="square" rtlCol="0">
            <a:spAutoFit/>
          </a:bodyPr>
          <a:lstStyle/>
          <a:p>
            <a:pPr algn="ctr"/>
            <a:r>
              <a:rPr lang="en-US" sz="1400" i="1" dirty="0"/>
              <a:t>P</a:t>
            </a:r>
            <a:r>
              <a:rPr lang="en-US" sz="1400" dirty="0"/>
              <a:t>&lt;0.001</a:t>
            </a:r>
          </a:p>
        </p:txBody>
      </p:sp>
    </p:spTree>
    <p:extLst>
      <p:ext uri="{BB962C8B-B14F-4D97-AF65-F5344CB8AC3E}">
        <p14:creationId xmlns:p14="http://schemas.microsoft.com/office/powerpoint/2010/main" val="1101582891"/>
      </p:ext>
    </p:extLst>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Statin Starting Dosages and Dosage Ranges</a:t>
            </a:r>
          </a:p>
        </p:txBody>
      </p:sp>
      <p:sp>
        <p:nvSpPr>
          <p:cNvPr id="3" name="Slide Number Placeholder 2"/>
          <p:cNvSpPr>
            <a:spLocks noGrp="1"/>
          </p:cNvSpPr>
          <p:nvPr>
            <p:ph type="sldNum" sz="quarter" idx="4"/>
          </p:nvPr>
        </p:nvSpPr>
        <p:spPr/>
        <p:txBody>
          <a:bodyPr/>
          <a:lstStyle/>
          <a:p>
            <a:fld id="{2462ECC2-A415-4E86-873D-B602882CC3EA}" type="slidenum">
              <a:rPr lang="en-US" smtClean="0"/>
              <a:pPr/>
              <a:t>100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0970235"/>
              </p:ext>
            </p:extLst>
          </p:nvPr>
        </p:nvGraphicFramePr>
        <p:xfrm>
          <a:off x="990599" y="1761281"/>
          <a:ext cx="7162802" cy="4322064"/>
        </p:xfrm>
        <a:graphic>
          <a:graphicData uri="http://schemas.openxmlformats.org/drawingml/2006/table">
            <a:tbl>
              <a:tblPr firstRow="1" bandRow="1">
                <a:tableStyleId>{93296810-A885-4BE3-A3E7-6D5BEEA58F35}</a:tableStyleId>
              </a:tblPr>
              <a:tblGrid>
                <a:gridCol w="1796732">
                  <a:extLst>
                    <a:ext uri="{9D8B030D-6E8A-4147-A177-3AD203B41FA5}">
                      <a16:colId xmlns:a16="http://schemas.microsoft.com/office/drawing/2014/main" val="742473093"/>
                    </a:ext>
                  </a:extLst>
                </a:gridCol>
                <a:gridCol w="1788690">
                  <a:extLst>
                    <a:ext uri="{9D8B030D-6E8A-4147-A177-3AD203B41FA5}">
                      <a16:colId xmlns:a16="http://schemas.microsoft.com/office/drawing/2014/main" val="2455833174"/>
                    </a:ext>
                  </a:extLst>
                </a:gridCol>
                <a:gridCol w="1788690">
                  <a:extLst>
                    <a:ext uri="{9D8B030D-6E8A-4147-A177-3AD203B41FA5}">
                      <a16:colId xmlns:a16="http://schemas.microsoft.com/office/drawing/2014/main" val="3745100930"/>
                    </a:ext>
                  </a:extLst>
                </a:gridCol>
                <a:gridCol w="1788690">
                  <a:extLst>
                    <a:ext uri="{9D8B030D-6E8A-4147-A177-3AD203B41FA5}">
                      <a16:colId xmlns:a16="http://schemas.microsoft.com/office/drawing/2014/main" val="3569437030"/>
                    </a:ext>
                  </a:extLst>
                </a:gridCol>
              </a:tblGrid>
              <a:tr h="582492">
                <a:tc>
                  <a:txBody>
                    <a:bodyPr/>
                    <a:lstStyle/>
                    <a:p>
                      <a:pPr marL="0" marR="0" algn="l">
                        <a:lnSpc>
                          <a:spcPct val="100000"/>
                        </a:lnSpc>
                        <a:spcBef>
                          <a:spcPts val="0"/>
                        </a:spcBef>
                        <a:spcAft>
                          <a:spcPts val="0"/>
                        </a:spcAft>
                      </a:pPr>
                      <a:r>
                        <a:rPr lang="en-US" sz="1600" dirty="0">
                          <a:effectLst/>
                        </a:rPr>
                        <a:t>Agent</a:t>
                      </a:r>
                      <a:endParaRPr lang="en-US" sz="1600" dirty="0">
                        <a:effectLst/>
                        <a:latin typeface="+mj-lt"/>
                        <a:ea typeface="Calibri" panose="020F0502020204030204" pitchFamily="34" charset="0"/>
                        <a:cs typeface="Times New Roman" panose="02020603050405020304" pitchFamily="18" charset="0"/>
                      </a:endParaRPr>
                    </a:p>
                  </a:txBody>
                  <a:tcPr anchor="b"/>
                </a:tc>
                <a:tc>
                  <a:txBody>
                    <a:bodyPr/>
                    <a:lstStyle/>
                    <a:p>
                      <a:pPr marL="0" marR="0" algn="ctr">
                        <a:lnSpc>
                          <a:spcPct val="100000"/>
                        </a:lnSpc>
                        <a:spcBef>
                          <a:spcPts val="0"/>
                        </a:spcBef>
                        <a:spcAft>
                          <a:spcPts val="0"/>
                        </a:spcAft>
                      </a:pPr>
                      <a:r>
                        <a:rPr lang="en-US" sz="1600" dirty="0">
                          <a:effectLst/>
                        </a:rPr>
                        <a:t>Usual recommended </a:t>
                      </a:r>
                      <a:br>
                        <a:rPr lang="en-US" sz="1600" dirty="0">
                          <a:effectLst/>
                        </a:rPr>
                      </a:br>
                      <a:r>
                        <a:rPr lang="en-US" sz="1600" dirty="0">
                          <a:effectLst/>
                        </a:rPr>
                        <a:t>starting daily dosage</a:t>
                      </a:r>
                      <a:endParaRPr lang="en-US" sz="1600" dirty="0">
                        <a:effectLst/>
                        <a:latin typeface="+mj-lt"/>
                        <a:ea typeface="Calibri" panose="020F0502020204030204" pitchFamily="34" charset="0"/>
                        <a:cs typeface="Times New Roman" panose="02020603050405020304" pitchFamily="18" charset="0"/>
                      </a:endParaRPr>
                    </a:p>
                  </a:txBody>
                  <a:tcPr anchor="b"/>
                </a:tc>
                <a:tc>
                  <a:txBody>
                    <a:bodyPr/>
                    <a:lstStyle/>
                    <a:p>
                      <a:pPr marL="0" marR="0" algn="ctr">
                        <a:lnSpc>
                          <a:spcPct val="100000"/>
                        </a:lnSpc>
                        <a:spcBef>
                          <a:spcPts val="0"/>
                        </a:spcBef>
                        <a:spcAft>
                          <a:spcPts val="0"/>
                        </a:spcAft>
                      </a:pPr>
                      <a:r>
                        <a:rPr lang="en-US" sz="1600" dirty="0">
                          <a:effectLst/>
                        </a:rPr>
                        <a:t>Dosage range</a:t>
                      </a:r>
                      <a:endParaRPr lang="en-US" sz="1600" dirty="0">
                        <a:effectLst/>
                        <a:latin typeface="+mj-lt"/>
                        <a:ea typeface="Calibri" panose="020F0502020204030204" pitchFamily="34" charset="0"/>
                        <a:cs typeface="Times New Roman" panose="02020603050405020304" pitchFamily="18" charset="0"/>
                      </a:endParaRPr>
                    </a:p>
                  </a:txBody>
                  <a:tcPr anchor="b"/>
                </a:tc>
                <a:tc>
                  <a:txBody>
                    <a:bodyPr/>
                    <a:lstStyle/>
                    <a:p>
                      <a:pPr marL="0" marR="0" algn="ctr">
                        <a:lnSpc>
                          <a:spcPct val="100000"/>
                        </a:lnSpc>
                        <a:spcBef>
                          <a:spcPts val="0"/>
                        </a:spcBef>
                        <a:spcAft>
                          <a:spcPts val="0"/>
                        </a:spcAft>
                      </a:pPr>
                      <a:r>
                        <a:rPr lang="en-US" sz="1600" dirty="0">
                          <a:effectLst/>
                        </a:rPr>
                        <a:t>Administration</a:t>
                      </a:r>
                      <a:endParaRPr lang="en-US" sz="1600" dirty="0">
                        <a:effectLst/>
                        <a:latin typeface="+mj-lt"/>
                        <a:ea typeface="Calibri" panose="020F0502020204030204" pitchFamily="34" charset="0"/>
                        <a:cs typeface="Times New Roman" panose="02020603050405020304" pitchFamily="18" charset="0"/>
                      </a:endParaRPr>
                    </a:p>
                  </a:txBody>
                  <a:tcPr anchor="b"/>
                </a:tc>
                <a:extLst>
                  <a:ext uri="{0D108BD9-81ED-4DB2-BD59-A6C34878D82A}">
                    <a16:rowId xmlns:a16="http://schemas.microsoft.com/office/drawing/2014/main" val="2478769805"/>
                  </a:ext>
                </a:extLst>
              </a:tr>
              <a:tr h="317747">
                <a:tc>
                  <a:txBody>
                    <a:bodyPr/>
                    <a:lstStyle/>
                    <a:p>
                      <a:pPr marL="91440" marR="0">
                        <a:lnSpc>
                          <a:spcPct val="115000"/>
                        </a:lnSpc>
                        <a:spcBef>
                          <a:spcPts val="0"/>
                        </a:spcBef>
                        <a:spcAft>
                          <a:spcPts val="0"/>
                        </a:spcAft>
                      </a:pPr>
                      <a:r>
                        <a:rPr lang="en-US" sz="1600" dirty="0">
                          <a:effectLst/>
                        </a:rPr>
                        <a:t>Lovastatin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20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10-80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03256479"/>
                  </a:ext>
                </a:extLst>
              </a:tr>
              <a:tr h="317747">
                <a:tc>
                  <a:txBody>
                    <a:bodyPr/>
                    <a:lstStyle/>
                    <a:p>
                      <a:pPr marL="91440" marR="0">
                        <a:lnSpc>
                          <a:spcPct val="115000"/>
                        </a:lnSpc>
                        <a:spcBef>
                          <a:spcPts val="0"/>
                        </a:spcBef>
                        <a:spcAft>
                          <a:spcPts val="0"/>
                        </a:spcAft>
                      </a:pPr>
                      <a:r>
                        <a:rPr lang="en-US" sz="1600" dirty="0">
                          <a:effectLst/>
                        </a:rPr>
                        <a:t>Pravastatin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40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10-80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61582453"/>
                  </a:ext>
                </a:extLst>
              </a:tr>
              <a:tr h="317747">
                <a:tc>
                  <a:txBody>
                    <a:bodyPr/>
                    <a:lstStyle/>
                    <a:p>
                      <a:pPr marL="91440" marR="0">
                        <a:lnSpc>
                          <a:spcPct val="115000"/>
                        </a:lnSpc>
                        <a:spcBef>
                          <a:spcPts val="0"/>
                        </a:spcBef>
                        <a:spcAft>
                          <a:spcPts val="0"/>
                        </a:spcAft>
                      </a:pPr>
                      <a:r>
                        <a:rPr lang="en-US" sz="1600" dirty="0">
                          <a:effectLst/>
                        </a:rPr>
                        <a:t>Simvastatin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20-40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5-80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650840767"/>
                  </a:ext>
                </a:extLst>
              </a:tr>
              <a:tr h="317747">
                <a:tc>
                  <a:txBody>
                    <a:bodyPr/>
                    <a:lstStyle/>
                    <a:p>
                      <a:pPr marL="91440" marR="0">
                        <a:lnSpc>
                          <a:spcPct val="115000"/>
                        </a:lnSpc>
                        <a:spcBef>
                          <a:spcPts val="0"/>
                        </a:spcBef>
                        <a:spcAft>
                          <a:spcPts val="0"/>
                        </a:spcAft>
                      </a:pPr>
                      <a:r>
                        <a:rPr lang="en-US" sz="1600" dirty="0">
                          <a:effectLst/>
                        </a:rPr>
                        <a:t>Fluvastatin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40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20-80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88655075"/>
                  </a:ext>
                </a:extLst>
              </a:tr>
              <a:tr h="317747">
                <a:tc>
                  <a:txBody>
                    <a:bodyPr/>
                    <a:lstStyle/>
                    <a:p>
                      <a:pPr marL="91440" marR="0">
                        <a:lnSpc>
                          <a:spcPct val="115000"/>
                        </a:lnSpc>
                        <a:spcBef>
                          <a:spcPts val="0"/>
                        </a:spcBef>
                        <a:spcAft>
                          <a:spcPts val="0"/>
                        </a:spcAft>
                      </a:pPr>
                      <a:r>
                        <a:rPr lang="en-US" sz="1600" dirty="0">
                          <a:effectLst/>
                        </a:rPr>
                        <a:t>Atorvastatin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10-20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10-80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15195626"/>
                  </a:ext>
                </a:extLst>
              </a:tr>
              <a:tr h="317747">
                <a:tc>
                  <a:txBody>
                    <a:bodyPr/>
                    <a:lstStyle/>
                    <a:p>
                      <a:pPr marL="91440" marR="0">
                        <a:lnSpc>
                          <a:spcPct val="115000"/>
                        </a:lnSpc>
                        <a:spcBef>
                          <a:spcPts val="0"/>
                        </a:spcBef>
                        <a:spcAft>
                          <a:spcPts val="0"/>
                        </a:spcAft>
                      </a:pPr>
                      <a:r>
                        <a:rPr lang="en-US" sz="1600" dirty="0">
                          <a:effectLst/>
                        </a:rPr>
                        <a:t>Rosuvastatin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10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5-40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88849358"/>
                  </a:ext>
                </a:extLst>
              </a:tr>
              <a:tr h="317747">
                <a:tc>
                  <a:txBody>
                    <a:bodyPr/>
                    <a:lstStyle/>
                    <a:p>
                      <a:pPr marL="91440" marR="0">
                        <a:lnSpc>
                          <a:spcPct val="115000"/>
                        </a:lnSpc>
                        <a:spcBef>
                          <a:spcPts val="0"/>
                        </a:spcBef>
                        <a:spcAft>
                          <a:spcPts val="0"/>
                        </a:spcAft>
                      </a:pPr>
                      <a:r>
                        <a:rPr lang="en-US" sz="1600" dirty="0">
                          <a:effectLst/>
                        </a:rPr>
                        <a:t>Pitavastatin                                                        </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2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457200" algn="r">
                        <a:lnSpc>
                          <a:spcPct val="115000"/>
                        </a:lnSpc>
                        <a:spcBef>
                          <a:spcPts val="0"/>
                        </a:spcBef>
                        <a:spcAft>
                          <a:spcPts val="0"/>
                        </a:spcAft>
                      </a:pPr>
                      <a:r>
                        <a:rPr lang="en-US" sz="1600" dirty="0">
                          <a:effectLst/>
                        </a:rPr>
                        <a:t>2-4 mg</a:t>
                      </a:r>
                      <a:endParaRPr lang="en-US" sz="1600" dirty="0">
                        <a:effectLst/>
                        <a:latin typeface="+mj-lt"/>
                        <a:ea typeface="Calibri" panose="020F0502020204030204" pitchFamily="34" charset="0"/>
                        <a:cs typeface="Times New Roman" panose="02020603050405020304" pitchFamily="18" charset="0"/>
                      </a:endParaRPr>
                    </a:p>
                  </a:txBody>
                  <a:tcPr/>
                </a:tc>
                <a:tc>
                  <a:txBody>
                    <a:bodyPr/>
                    <a:lstStyle/>
                    <a:p>
                      <a:pPr marL="0" marR="0" algn="ctr">
                        <a:lnSpc>
                          <a:spcPct val="115000"/>
                        </a:lnSpc>
                        <a:spcBef>
                          <a:spcPts val="0"/>
                        </a:spcBef>
                        <a:spcAft>
                          <a:spcPts val="0"/>
                        </a:spcAft>
                      </a:pPr>
                      <a:r>
                        <a:rPr lang="en-US" sz="1600" dirty="0">
                          <a:effectLst/>
                        </a:rPr>
                        <a:t>Oral</a:t>
                      </a:r>
                      <a:endParaRPr lang="en-US" sz="1600" dirty="0">
                        <a:effectLst/>
                        <a:latin typeface="+mj-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79190635"/>
                  </a:ext>
                </a:extLst>
              </a:tr>
              <a:tr h="317747">
                <a:tc gridSpan="4">
                  <a:txBody>
                    <a:bodyPr/>
                    <a:lstStyle/>
                    <a:p>
                      <a:pPr marL="91440" marR="0">
                        <a:lnSpc>
                          <a:spcPct val="115000"/>
                        </a:lnSpc>
                        <a:spcBef>
                          <a:spcPts val="0"/>
                        </a:spcBef>
                        <a:spcAft>
                          <a:spcPts val="0"/>
                        </a:spcAft>
                      </a:pPr>
                      <a:r>
                        <a:rPr lang="en-US" sz="1600" kern="1200" dirty="0">
                          <a:solidFill>
                            <a:schemeClr val="dk1"/>
                          </a:solidFill>
                          <a:latin typeface="+mn-lt"/>
                          <a:ea typeface="+mn-ea"/>
                          <a:cs typeface="+mn-cs"/>
                        </a:rPr>
                        <a:t>*Simvastatin 80 mg not approved for therapy unless individual has been on treatment for more than 1 year without myopathy.</a:t>
                      </a:r>
                      <a:endParaRPr lang="en-US" sz="1600" dirty="0">
                        <a:effectLst/>
                        <a:latin typeface="+mj-lt"/>
                        <a:ea typeface="Calibri" panose="020F0502020204030204" pitchFamily="34" charset="0"/>
                        <a:cs typeface="Times New Roman" panose="02020603050405020304" pitchFamily="18" charset="0"/>
                      </a:endParaRPr>
                    </a:p>
                  </a:txBody>
                  <a:tcPr>
                    <a:noFill/>
                  </a:tcPr>
                </a:tc>
                <a:tc hMerge="1">
                  <a:txBody>
                    <a:bodyPr/>
                    <a:lstStyle/>
                    <a:p>
                      <a:pPr marL="0" marR="457200" algn="r">
                        <a:lnSpc>
                          <a:spcPct val="115000"/>
                        </a:lnSpc>
                        <a:spcBef>
                          <a:spcPts val="0"/>
                        </a:spcBef>
                        <a:spcAft>
                          <a:spcPts val="0"/>
                        </a:spcAft>
                      </a:pPr>
                      <a:endParaRPr lang="en-US" sz="1600" dirty="0">
                        <a:effectLst/>
                        <a:latin typeface="+mj-lt"/>
                        <a:ea typeface="Calibri" panose="020F0502020204030204" pitchFamily="34" charset="0"/>
                        <a:cs typeface="Times New Roman" panose="02020603050405020304" pitchFamily="18" charset="0"/>
                      </a:endParaRPr>
                    </a:p>
                  </a:txBody>
                  <a:tcPr marL="14280" marR="14280" marT="0" marB="0"/>
                </a:tc>
                <a:tc hMerge="1">
                  <a:txBody>
                    <a:bodyPr/>
                    <a:lstStyle/>
                    <a:p>
                      <a:pPr marL="0" marR="457200" algn="r">
                        <a:lnSpc>
                          <a:spcPct val="115000"/>
                        </a:lnSpc>
                        <a:spcBef>
                          <a:spcPts val="0"/>
                        </a:spcBef>
                        <a:spcAft>
                          <a:spcPts val="0"/>
                        </a:spcAft>
                      </a:pPr>
                      <a:endParaRPr lang="en-US" sz="1600" dirty="0">
                        <a:effectLst/>
                        <a:latin typeface="+mj-lt"/>
                        <a:ea typeface="Calibri" panose="020F0502020204030204" pitchFamily="34" charset="0"/>
                        <a:cs typeface="Times New Roman" panose="02020603050405020304" pitchFamily="18" charset="0"/>
                      </a:endParaRPr>
                    </a:p>
                  </a:txBody>
                  <a:tcPr marL="14280" marR="14280" marT="0" marB="0"/>
                </a:tc>
                <a:tc hMerge="1">
                  <a:txBody>
                    <a:bodyPr/>
                    <a:lstStyle/>
                    <a:p>
                      <a:pPr marL="0" marR="0" algn="ctr">
                        <a:lnSpc>
                          <a:spcPct val="115000"/>
                        </a:lnSpc>
                        <a:spcBef>
                          <a:spcPts val="0"/>
                        </a:spcBef>
                        <a:spcAft>
                          <a:spcPts val="0"/>
                        </a:spcAft>
                      </a:pPr>
                      <a:endParaRPr lang="en-US" sz="1600" dirty="0">
                        <a:effectLst/>
                        <a:latin typeface="+mj-lt"/>
                        <a:ea typeface="Calibri" panose="020F0502020204030204" pitchFamily="34" charset="0"/>
                        <a:cs typeface="Times New Roman" panose="02020603050405020304" pitchFamily="18" charset="0"/>
                      </a:endParaRPr>
                    </a:p>
                  </a:txBody>
                  <a:tcPr marL="14280" marR="14280" marT="0" marB="0"/>
                </a:tc>
                <a:extLst>
                  <a:ext uri="{0D108BD9-81ED-4DB2-BD59-A6C34878D82A}">
                    <a16:rowId xmlns:a16="http://schemas.microsoft.com/office/drawing/2014/main" val="2518688891"/>
                  </a:ext>
                </a:extLst>
              </a:tr>
            </a:tbl>
          </a:graphicData>
        </a:graphic>
      </p:graphicFrame>
      <p:sp>
        <p:nvSpPr>
          <p:cNvPr id="5" name="TextBox 4"/>
          <p:cNvSpPr txBox="1"/>
          <p:nvPr/>
        </p:nvSpPr>
        <p:spPr>
          <a:xfrm>
            <a:off x="41475" y="6271538"/>
            <a:ext cx="8077201" cy="553998"/>
          </a:xfrm>
          <a:prstGeom prst="rect">
            <a:avLst/>
          </a:prstGeom>
          <a:noFill/>
        </p:spPr>
        <p:txBody>
          <a:bodyPr wrap="square" rtlCol="0" anchor="b">
            <a:spAutoFit/>
          </a:bodyPr>
          <a:lstStyle/>
          <a:p>
            <a:r>
              <a:rPr lang="en-US" sz="1000" dirty="0"/>
              <a:t>Crestor (rosuvastatin calcium); </a:t>
            </a:r>
            <a:r>
              <a:rPr lang="en-US" sz="1000" dirty="0">
                <a:solidFill>
                  <a:srgbClr val="231F20"/>
                </a:solidFill>
                <a:ea typeface="Times New Roman" charset="0"/>
              </a:rPr>
              <a:t>[PI]; 2016; </a:t>
            </a:r>
            <a:r>
              <a:rPr lang="en-US" sz="1000" dirty="0">
                <a:solidFill>
                  <a:prstClr val="black"/>
                </a:solidFill>
              </a:rPr>
              <a:t>Jellinger P, et al. </a:t>
            </a:r>
            <a:r>
              <a:rPr lang="en-US" sz="1000" i="1" dirty="0">
                <a:solidFill>
                  <a:prstClr val="black"/>
                </a:solidFill>
              </a:rPr>
              <a:t>Endocr Practice</a:t>
            </a:r>
            <a:r>
              <a:rPr lang="en-US" sz="1000" dirty="0">
                <a:solidFill>
                  <a:prstClr val="black"/>
                </a:solidFill>
              </a:rPr>
              <a:t>. 2017;23:479-497; </a:t>
            </a:r>
            <a:r>
              <a:rPr lang="en-US" sz="1000" dirty="0"/>
              <a:t>Lescol (fluvastatin sodium) [PI]; 2012 Lipitor (atorvastatin calcium) [PI]; 2015; Livalo (pitavastatin) [PI]; 2013; ; Mevacor (lovastatin)  [PI]; 2014; Pravachol (pravastatin sodium) [PI]; 2016; Zocor (simvastatin) [PI]; 2015.</a:t>
            </a:r>
            <a:endParaRPr lang="en-US" sz="1200" dirty="0"/>
          </a:p>
        </p:txBody>
      </p:sp>
    </p:spTree>
    <p:extLst>
      <p:ext uri="{BB962C8B-B14F-4D97-AF65-F5344CB8AC3E}">
        <p14:creationId xmlns:p14="http://schemas.microsoft.com/office/powerpoint/2010/main" val="1650846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Statin Benefits Across a Range of Baseline Levels</a:t>
            </a:r>
          </a:p>
        </p:txBody>
      </p:sp>
      <p:sp>
        <p:nvSpPr>
          <p:cNvPr id="3" name="Slide Number Placeholder 2"/>
          <p:cNvSpPr>
            <a:spLocks noGrp="1"/>
          </p:cNvSpPr>
          <p:nvPr>
            <p:ph type="sldNum" sz="quarter" idx="4"/>
          </p:nvPr>
        </p:nvSpPr>
        <p:spPr/>
        <p:txBody>
          <a:bodyPr/>
          <a:lstStyle/>
          <a:p>
            <a:fld id="{2462ECC2-A415-4E86-873D-B602882CC3EA}" type="slidenum">
              <a:rPr lang="en-US" smtClean="0"/>
              <a:pPr/>
              <a:t>101</a:t>
            </a:fld>
            <a:endParaRPr lang="en-US" dirty="0"/>
          </a:p>
        </p:txBody>
      </p:sp>
      <p:sp>
        <p:nvSpPr>
          <p:cNvPr id="8" name="TextBox 7"/>
          <p:cNvSpPr txBox="1"/>
          <p:nvPr/>
        </p:nvSpPr>
        <p:spPr>
          <a:xfrm>
            <a:off x="533400" y="2200232"/>
            <a:ext cx="8077200" cy="369332"/>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solidFill>
                  <a:schemeClr val="tx1"/>
                </a:solidFill>
                <a:latin typeface="Calibri Regular" charset="0"/>
              </a:rPr>
              <a:t>LDL-C 90-130 mg/dL shows same benefit as LDL-C 50-90 mg/dL</a:t>
            </a:r>
          </a:p>
        </p:txBody>
      </p:sp>
      <p:sp>
        <p:nvSpPr>
          <p:cNvPr id="9" name="Rectangle 8"/>
          <p:cNvSpPr/>
          <p:nvPr/>
        </p:nvSpPr>
        <p:spPr>
          <a:xfrm>
            <a:off x="44913" y="6124537"/>
            <a:ext cx="3998450" cy="707886"/>
          </a:xfrm>
          <a:prstGeom prst="rect">
            <a:avLst/>
          </a:prstGeom>
        </p:spPr>
        <p:txBody>
          <a:bodyPr wrap="square" anchor="b">
            <a:spAutoFit/>
          </a:bodyPr>
          <a:lstStyle/>
          <a:p>
            <a:pPr lvl="0">
              <a:spcBef>
                <a:spcPts val="600"/>
              </a:spcBef>
            </a:pPr>
            <a:r>
              <a:rPr lang="en-US" sz="1000" dirty="0"/>
              <a:t>1 mmol/L = 38.6 mg/dL</a:t>
            </a:r>
          </a:p>
          <a:p>
            <a:pPr lvl="0">
              <a:spcBef>
                <a:spcPts val="600"/>
              </a:spcBef>
            </a:pPr>
            <a:r>
              <a:rPr lang="en-US" sz="1000" dirty="0">
                <a:solidFill>
                  <a:prstClr val="black"/>
                </a:solidFill>
                <a:ea typeface="Calibri" panose="020F0502020204030204" pitchFamily="34" charset="0"/>
              </a:rPr>
              <a:t>LDL-C, low-density lipoprotein cholesterol. </a:t>
            </a:r>
          </a:p>
          <a:p>
            <a:pPr lvl="0">
              <a:spcBef>
                <a:spcPts val="600"/>
              </a:spcBef>
            </a:pPr>
            <a:r>
              <a:rPr lang="en-US" sz="1000" dirty="0" err="1"/>
              <a:t>Baigent</a:t>
            </a:r>
            <a:r>
              <a:rPr lang="en-US" sz="1000" dirty="0"/>
              <a:t> C, et al. </a:t>
            </a:r>
            <a:r>
              <a:rPr lang="en-US" sz="1000" i="1" dirty="0"/>
              <a:t>Lancet</a:t>
            </a:r>
            <a:r>
              <a:rPr lang="en-US" sz="1000" dirty="0"/>
              <a:t>. 2010;376:1670-1681</a:t>
            </a:r>
            <a:r>
              <a:rPr lang="en-US" sz="1000" dirty="0">
                <a:solidFill>
                  <a:prstClr val="black"/>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52811786"/>
              </p:ext>
            </p:extLst>
          </p:nvPr>
        </p:nvGraphicFramePr>
        <p:xfrm>
          <a:off x="127322" y="2895599"/>
          <a:ext cx="8864279" cy="3007488"/>
        </p:xfrm>
        <a:graphic>
          <a:graphicData uri="http://schemas.openxmlformats.org/drawingml/2006/table">
            <a:tbl>
              <a:tblPr>
                <a:tableStyleId>{2D5ABB26-0587-4C30-8999-92F81FD0307C}</a:tableStyleId>
              </a:tblPr>
              <a:tblGrid>
                <a:gridCol w="2812648">
                  <a:extLst>
                    <a:ext uri="{9D8B030D-6E8A-4147-A177-3AD203B41FA5}">
                      <a16:colId xmlns:a16="http://schemas.microsoft.com/office/drawing/2014/main" val="2831243620"/>
                    </a:ext>
                  </a:extLst>
                </a:gridCol>
                <a:gridCol w="1088020">
                  <a:extLst>
                    <a:ext uri="{9D8B030D-6E8A-4147-A177-3AD203B41FA5}">
                      <a16:colId xmlns:a16="http://schemas.microsoft.com/office/drawing/2014/main" val="2745497806"/>
                    </a:ext>
                  </a:extLst>
                </a:gridCol>
                <a:gridCol w="1111169">
                  <a:extLst>
                    <a:ext uri="{9D8B030D-6E8A-4147-A177-3AD203B41FA5}">
                      <a16:colId xmlns:a16="http://schemas.microsoft.com/office/drawing/2014/main" val="1863730926"/>
                    </a:ext>
                  </a:extLst>
                </a:gridCol>
                <a:gridCol w="1925424">
                  <a:extLst>
                    <a:ext uri="{9D8B030D-6E8A-4147-A177-3AD203B41FA5}">
                      <a16:colId xmlns:a16="http://schemas.microsoft.com/office/drawing/2014/main" val="3557703914"/>
                    </a:ext>
                  </a:extLst>
                </a:gridCol>
                <a:gridCol w="1226461">
                  <a:extLst>
                    <a:ext uri="{9D8B030D-6E8A-4147-A177-3AD203B41FA5}">
                      <a16:colId xmlns:a16="http://schemas.microsoft.com/office/drawing/2014/main" val="2417128022"/>
                    </a:ext>
                  </a:extLst>
                </a:gridCol>
                <a:gridCol w="700557">
                  <a:extLst>
                    <a:ext uri="{9D8B030D-6E8A-4147-A177-3AD203B41FA5}">
                      <a16:colId xmlns:a16="http://schemas.microsoft.com/office/drawing/2014/main" val="3546343659"/>
                    </a:ext>
                  </a:extLst>
                </a:gridCol>
              </a:tblGrid>
              <a:tr h="375936">
                <a:tc>
                  <a:txBody>
                    <a:bodyPr/>
                    <a:lstStyle/>
                    <a:p>
                      <a:pPr algn="l" fontAlgn="b"/>
                      <a:endParaRPr lang="en-US" sz="1200" b="1" i="0" u="none" strike="noStrike" dirty="0">
                        <a:solidFill>
                          <a:srgbClr val="000000"/>
                        </a:solidFill>
                        <a:effectLst/>
                        <a:latin typeface="+mj-lt"/>
                      </a:endParaRPr>
                    </a:p>
                  </a:txBody>
                  <a:tcPr marL="0" marR="0" marT="0" marB="0" anchor="b"/>
                </a:tc>
                <a:tc gridSpan="2">
                  <a:txBody>
                    <a:bodyPr/>
                    <a:lstStyle/>
                    <a:p>
                      <a:pPr algn="ctr" fontAlgn="ctr"/>
                      <a:r>
                        <a:rPr lang="en-US" sz="1200" b="1" i="0" u="none" strike="noStrike" dirty="0">
                          <a:effectLst/>
                          <a:latin typeface="+mj-lt"/>
                        </a:rPr>
                        <a:t>Events (% per annum)</a:t>
                      </a:r>
                      <a:endParaRPr lang="en-US" sz="1200" b="1" i="0" u="none" strike="noStrike" dirty="0">
                        <a:solidFill>
                          <a:srgbClr val="000000"/>
                        </a:solidFill>
                        <a:effectLst/>
                        <a:latin typeface="+mj-lt"/>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fontAlgn="ctr"/>
                      <a:r>
                        <a:rPr lang="it-IT" sz="1200" b="1" i="0" u="none" strike="noStrike" dirty="0">
                          <a:effectLst/>
                          <a:latin typeface="+mj-lt"/>
                        </a:rPr>
                        <a:t>RR (CI) per 1 mmol/L reduction in LDL-C </a:t>
                      </a:r>
                      <a:endParaRPr lang="it-IT" sz="1200" b="1" i="0" u="none" strike="noStrike" dirty="0">
                        <a:solidFill>
                          <a:srgbClr val="000000"/>
                        </a:solidFill>
                        <a:effectLst/>
                        <a:latin typeface="+mj-lt"/>
                      </a:endParaRPr>
                    </a:p>
                  </a:txBody>
                  <a:tcPr marL="0" marR="0" marT="0" marB="0" anchor="ctr"/>
                </a:tc>
                <a:tc hMerge="1">
                  <a:txBody>
                    <a:bodyPr/>
                    <a:lstStyle/>
                    <a:p>
                      <a:endParaRPr lang="en-US"/>
                    </a:p>
                  </a:txBody>
                  <a:tcPr/>
                </a:tc>
                <a:tc hMerge="1">
                  <a:txBody>
                    <a:bodyPr/>
                    <a:lstStyle/>
                    <a:p>
                      <a:pPr algn="ctr" fontAlgn="ctr"/>
                      <a:endParaRPr lang="en-US" sz="13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413925416"/>
                  </a:ext>
                </a:extLst>
              </a:tr>
              <a:tr h="375936">
                <a:tc>
                  <a:txBody>
                    <a:bodyPr/>
                    <a:lstStyle/>
                    <a:p>
                      <a:pPr algn="l" fontAlgn="b"/>
                      <a:endParaRPr lang="en-US" sz="1200" b="0" i="0" u="none" strike="noStrike" dirty="0">
                        <a:solidFill>
                          <a:srgbClr val="000000"/>
                        </a:solidFill>
                        <a:effectLst/>
                        <a:latin typeface="+mj-lt"/>
                      </a:endParaRPr>
                    </a:p>
                  </a:txBody>
                  <a:tcPr marL="0" marR="0" marT="0" marB="0" anchor="b"/>
                </a:tc>
                <a:tc>
                  <a:txBody>
                    <a:bodyPr/>
                    <a:lstStyle/>
                    <a:p>
                      <a:pPr algn="ctr" fontAlgn="ctr"/>
                      <a:r>
                        <a:rPr lang="en-US" sz="1200" b="0" i="0" u="none" strike="noStrike">
                          <a:effectLst/>
                          <a:latin typeface="+mj-lt"/>
                        </a:rPr>
                        <a:t>Statin</a:t>
                      </a:r>
                      <a:endParaRPr lang="en-US" sz="1200" b="0" i="0" u="none" strike="noStrike" dirty="0">
                        <a:solidFill>
                          <a:srgbClr val="000000"/>
                        </a:solidFill>
                        <a:effectLst/>
                        <a:latin typeface="+mj-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200" b="0" i="0" u="none" strike="noStrike" dirty="0">
                          <a:effectLst/>
                          <a:latin typeface="+mj-lt"/>
                        </a:rPr>
                        <a:t>Control</a:t>
                      </a:r>
                      <a:endParaRPr lang="en-US" sz="1200" b="0" i="0" u="none" strike="noStrike" dirty="0">
                        <a:solidFill>
                          <a:srgbClr val="000000"/>
                        </a:solidFill>
                        <a:effectLst/>
                        <a:latin typeface="+mj-lt"/>
                      </a:endParaRPr>
                    </a:p>
                  </a:txBody>
                  <a:tcPr marL="0" marR="0" marT="0" marB="0" anchor="ctr">
                    <a:lnT w="12700" cap="flat" cmpd="sng" algn="ctr">
                      <a:solidFill>
                        <a:schemeClr val="tx1"/>
                      </a:solidFill>
                      <a:prstDash val="solid"/>
                      <a:round/>
                      <a:headEnd type="none" w="med" len="med"/>
                      <a:tailEnd type="none" w="med" len="med"/>
                    </a:lnT>
                  </a:tcPr>
                </a:tc>
                <a:tc rowSpan="7">
                  <a:txBody>
                    <a:bodyPr/>
                    <a:lstStyle/>
                    <a:p>
                      <a:pPr algn="l" fontAlgn="b"/>
                      <a:endParaRPr lang="en-US" sz="1200" b="0" i="0" u="none" strike="noStrike" dirty="0">
                        <a:solidFill>
                          <a:srgbClr val="000000"/>
                        </a:solidFill>
                        <a:effectLst/>
                        <a:latin typeface="+mj-lt"/>
                      </a:endParaRPr>
                    </a:p>
                  </a:txBody>
                  <a:tcPr marL="0" marR="0" marT="0" marB="0" anchor="b"/>
                </a:tc>
                <a:tc>
                  <a:txBody>
                    <a:bodyPr/>
                    <a:lstStyle/>
                    <a:p>
                      <a:pPr algn="l" fontAlgn="b"/>
                      <a:endParaRPr lang="en-US" sz="1200" b="0" i="0" u="none" strike="noStrike">
                        <a:solidFill>
                          <a:srgbClr val="000000"/>
                        </a:solidFill>
                        <a:effectLst/>
                        <a:latin typeface="+mj-lt"/>
                      </a:endParaRPr>
                    </a:p>
                  </a:txBody>
                  <a:tcPr marL="0" marR="0" marT="0" marB="0" anchor="b"/>
                </a:tc>
                <a:tc>
                  <a:txBody>
                    <a:bodyPr/>
                    <a:lstStyle/>
                    <a:p>
                      <a:pPr algn="ctr" fontAlgn="b"/>
                      <a:endParaRPr lang="en-US" sz="12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2190850863"/>
                  </a:ext>
                </a:extLst>
              </a:tr>
              <a:tr h="375936">
                <a:tc>
                  <a:txBody>
                    <a:bodyPr/>
                    <a:lstStyle/>
                    <a:p>
                      <a:pPr algn="l" fontAlgn="ctr"/>
                      <a:r>
                        <a:rPr lang="it-IT" sz="1200" b="0" i="0" u="none" strike="noStrike" dirty="0">
                          <a:effectLst/>
                          <a:latin typeface="+mj-lt"/>
                        </a:rPr>
                        <a:t>&lt;2 mmol/L (&lt;77 mg/dL)   </a:t>
                      </a:r>
                      <a:endParaRPr lang="it-IT"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910 (4.1%)</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1,012 (4.6%)</a:t>
                      </a:r>
                      <a:endParaRPr lang="en-US" sz="1200" b="0" i="0" u="none" strike="noStrike" dirty="0">
                        <a:solidFill>
                          <a:srgbClr val="000000"/>
                        </a:solidFill>
                        <a:effectLst/>
                        <a:latin typeface="+mj-lt"/>
                      </a:endParaRPr>
                    </a:p>
                  </a:txBody>
                  <a:tcPr marL="0" marR="0" marT="0" marB="0" anchor="ctr"/>
                </a:tc>
                <a:tc vMerge="1">
                  <a:txBody>
                    <a:bodyPr/>
                    <a:lstStyle/>
                    <a:p>
                      <a:endParaRPr lang="en-US"/>
                    </a:p>
                  </a:txBody>
                  <a:tcPr/>
                </a:tc>
                <a:tc>
                  <a:txBody>
                    <a:bodyPr/>
                    <a:lstStyle/>
                    <a:p>
                      <a:pPr algn="r" fontAlgn="ctr"/>
                      <a:r>
                        <a:rPr lang="en-US" sz="1200" b="0" i="0" u="none" strike="noStrike" dirty="0">
                          <a:effectLst/>
                          <a:latin typeface="+mj-lt"/>
                        </a:rPr>
                        <a:t>0.78 (0.61-0.99)</a:t>
                      </a:r>
                      <a:endParaRPr lang="en-US" sz="1200" b="0" i="0" u="none" strike="noStrike" dirty="0">
                        <a:solidFill>
                          <a:srgbClr val="000000"/>
                        </a:solidFill>
                        <a:effectLst/>
                        <a:latin typeface="+mj-lt"/>
                      </a:endParaRPr>
                    </a:p>
                  </a:txBody>
                  <a:tcPr marL="0" marR="0" marT="0" marB="0" anchor="ctr"/>
                </a:tc>
                <a:tc>
                  <a:txBody>
                    <a:bodyPr/>
                    <a:lstStyle/>
                    <a:p>
                      <a:pPr algn="ctr" fontAlgn="b"/>
                      <a:endParaRPr lang="en-US" sz="12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529891287"/>
                  </a:ext>
                </a:extLst>
              </a:tr>
              <a:tr h="375936">
                <a:tc>
                  <a:txBody>
                    <a:bodyPr/>
                    <a:lstStyle/>
                    <a:p>
                      <a:pPr algn="l" fontAlgn="ctr"/>
                      <a:r>
                        <a:rPr lang="en-US" sz="1200" b="0" i="0" u="none" strike="noStrike" dirty="0">
                          <a:effectLst/>
                          <a:latin typeface="+mj-lt"/>
                        </a:rPr>
                        <a:t>≥2 to &lt;2.5 mmol/L (77-96 mg/dL)</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1,528 (3.6%)</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1,729 (4.2%)</a:t>
                      </a:r>
                      <a:endParaRPr lang="en-US" sz="1200" b="0" i="0" u="none" strike="noStrike" dirty="0">
                        <a:solidFill>
                          <a:srgbClr val="000000"/>
                        </a:solidFill>
                        <a:effectLst/>
                        <a:latin typeface="+mj-lt"/>
                      </a:endParaRPr>
                    </a:p>
                  </a:txBody>
                  <a:tcPr marL="0" marR="0" marT="0" marB="0" anchor="ctr"/>
                </a:tc>
                <a:tc vMerge="1">
                  <a:txBody>
                    <a:bodyPr/>
                    <a:lstStyle/>
                    <a:p>
                      <a:endParaRPr lang="en-US"/>
                    </a:p>
                  </a:txBody>
                  <a:tcPr/>
                </a:tc>
                <a:tc>
                  <a:txBody>
                    <a:bodyPr/>
                    <a:lstStyle/>
                    <a:p>
                      <a:pPr algn="r" fontAlgn="ctr"/>
                      <a:r>
                        <a:rPr lang="en-US" sz="1200" b="0" i="0" u="none" strike="noStrike" dirty="0">
                          <a:effectLst/>
                          <a:latin typeface="+mj-lt"/>
                        </a:rPr>
                        <a:t>0.77 (0.67-0.89)</a:t>
                      </a:r>
                      <a:endParaRPr lang="en-US" sz="1200" b="0" i="0" u="none" strike="noStrike" dirty="0">
                        <a:solidFill>
                          <a:srgbClr val="000000"/>
                        </a:solidFill>
                        <a:effectLst/>
                        <a:latin typeface="+mj-lt"/>
                      </a:endParaRPr>
                    </a:p>
                  </a:txBody>
                  <a:tcPr marL="0" marR="0" marT="0" marB="0" anchor="ctr"/>
                </a:tc>
                <a:tc>
                  <a:txBody>
                    <a:bodyPr/>
                    <a:lstStyle/>
                    <a:p>
                      <a:pPr algn="ctr" fontAlgn="b"/>
                      <a:endParaRPr lang="en-US"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807295102"/>
                  </a:ext>
                </a:extLst>
              </a:tr>
              <a:tr h="375936">
                <a:tc>
                  <a:txBody>
                    <a:bodyPr/>
                    <a:lstStyle/>
                    <a:p>
                      <a:pPr algn="l" fontAlgn="ctr"/>
                      <a:r>
                        <a:rPr lang="en-US" sz="1200" b="0" i="0" u="none" strike="noStrike" dirty="0">
                          <a:effectLst/>
                          <a:latin typeface="+mj-lt"/>
                        </a:rPr>
                        <a:t>≥2.5 to &lt;3.0 mmol/L (97-116 mg/dL)</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1,866 (3.3%)</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2,225 (4.0%)</a:t>
                      </a:r>
                      <a:endParaRPr lang="en-US" sz="1200" b="0" i="0" u="none" strike="noStrike" dirty="0">
                        <a:solidFill>
                          <a:srgbClr val="000000"/>
                        </a:solidFill>
                        <a:effectLst/>
                        <a:latin typeface="+mj-lt"/>
                      </a:endParaRPr>
                    </a:p>
                  </a:txBody>
                  <a:tcPr marL="0" marR="0" marT="0" marB="0" anchor="ctr"/>
                </a:tc>
                <a:tc vMerge="1">
                  <a:txBody>
                    <a:bodyPr/>
                    <a:lstStyle/>
                    <a:p>
                      <a:endParaRPr lang="en-US"/>
                    </a:p>
                  </a:txBody>
                  <a:tcPr/>
                </a:tc>
                <a:tc>
                  <a:txBody>
                    <a:bodyPr/>
                    <a:lstStyle/>
                    <a:p>
                      <a:pPr algn="r" fontAlgn="ctr"/>
                      <a:r>
                        <a:rPr lang="en-US" sz="1200" b="0" i="0" u="none" strike="noStrike" dirty="0">
                          <a:effectLst/>
                          <a:latin typeface="+mj-lt"/>
                        </a:rPr>
                        <a:t>0.77 (0.70-0.85)</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b="0" i="1" u="none" strike="noStrike" dirty="0">
                          <a:effectLst/>
                          <a:latin typeface="+mj-lt"/>
                        </a:rPr>
                        <a:t>P</a:t>
                      </a:r>
                      <a:r>
                        <a:rPr lang="en-US" sz="1200" b="0" i="0" u="none" strike="noStrike" dirty="0">
                          <a:effectLst/>
                          <a:latin typeface="+mj-lt"/>
                        </a:rPr>
                        <a:t>=0.3</a:t>
                      </a:r>
                      <a:endParaRPr lang="en-US" sz="12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495532192"/>
                  </a:ext>
                </a:extLst>
              </a:tr>
              <a:tr h="375936">
                <a:tc>
                  <a:txBody>
                    <a:bodyPr/>
                    <a:lstStyle/>
                    <a:p>
                      <a:pPr algn="l" fontAlgn="ctr"/>
                      <a:r>
                        <a:rPr lang="en-US" sz="1200" b="0" i="0" u="none" strike="noStrike" dirty="0">
                          <a:effectLst/>
                          <a:latin typeface="+mj-lt"/>
                        </a:rPr>
                        <a:t>≥3.0 to &lt;3.5 mmol/L (117-135 mg/dL)</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2,007 (3.2%)</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2,454 (4.0%)</a:t>
                      </a:r>
                      <a:endParaRPr lang="en-US" sz="1200" b="0" i="0" u="none" strike="noStrike" dirty="0">
                        <a:solidFill>
                          <a:srgbClr val="000000"/>
                        </a:solidFill>
                        <a:effectLst/>
                        <a:latin typeface="+mj-lt"/>
                      </a:endParaRPr>
                    </a:p>
                  </a:txBody>
                  <a:tcPr marL="0" marR="0" marT="0" marB="0" anchor="ctr"/>
                </a:tc>
                <a:tc vMerge="1">
                  <a:txBody>
                    <a:bodyPr/>
                    <a:lstStyle/>
                    <a:p>
                      <a:endParaRPr lang="en-US"/>
                    </a:p>
                  </a:txBody>
                  <a:tcPr/>
                </a:tc>
                <a:tc>
                  <a:txBody>
                    <a:bodyPr/>
                    <a:lstStyle/>
                    <a:p>
                      <a:pPr algn="r" fontAlgn="ctr"/>
                      <a:r>
                        <a:rPr lang="en-US" sz="1200" b="0" i="0" u="none" strike="noStrike" dirty="0">
                          <a:effectLst/>
                          <a:latin typeface="+mj-lt"/>
                        </a:rPr>
                        <a:t>0.76 (0.70-0.82)</a:t>
                      </a:r>
                      <a:endParaRPr lang="en-US" sz="1200" b="0" i="0" u="none" strike="noStrike" dirty="0">
                        <a:solidFill>
                          <a:srgbClr val="000000"/>
                        </a:solidFill>
                        <a:effectLst/>
                        <a:latin typeface="+mj-lt"/>
                      </a:endParaRPr>
                    </a:p>
                  </a:txBody>
                  <a:tcPr marL="0" marR="0" marT="0" marB="0" anchor="ctr"/>
                </a:tc>
                <a:tc>
                  <a:txBody>
                    <a:bodyPr/>
                    <a:lstStyle/>
                    <a:p>
                      <a:pPr algn="ctr" fontAlgn="ctr"/>
                      <a:endParaRPr lang="en-US" sz="12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663385561"/>
                  </a:ext>
                </a:extLst>
              </a:tr>
              <a:tr h="375936">
                <a:tc>
                  <a:txBody>
                    <a:bodyPr/>
                    <a:lstStyle/>
                    <a:p>
                      <a:pPr algn="l" fontAlgn="ctr"/>
                      <a:r>
                        <a:rPr lang="it-IT" sz="1200" b="0" i="0" u="none" strike="noStrike" dirty="0">
                          <a:effectLst/>
                          <a:latin typeface="+mj-lt"/>
                        </a:rPr>
                        <a:t>≥3.5 mmol/L (&gt;136 mg/dL)</a:t>
                      </a:r>
                      <a:endParaRPr lang="it-IT"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4,508 (3.0%)</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5,736 (3.9%)</a:t>
                      </a:r>
                      <a:endParaRPr lang="en-US" sz="1200" b="0" i="0" u="none" strike="noStrike" dirty="0">
                        <a:solidFill>
                          <a:srgbClr val="000000"/>
                        </a:solidFill>
                        <a:effectLst/>
                        <a:latin typeface="+mj-lt"/>
                      </a:endParaRPr>
                    </a:p>
                  </a:txBody>
                  <a:tcPr marL="0" marR="0" marT="0" marB="0" anchor="ctr"/>
                </a:tc>
                <a:tc vMerge="1">
                  <a:txBody>
                    <a:bodyPr/>
                    <a:lstStyle/>
                    <a:p>
                      <a:endParaRPr lang="en-US"/>
                    </a:p>
                  </a:txBody>
                  <a:tcPr/>
                </a:tc>
                <a:tc>
                  <a:txBody>
                    <a:bodyPr/>
                    <a:lstStyle/>
                    <a:p>
                      <a:pPr algn="r" fontAlgn="ctr"/>
                      <a:r>
                        <a:rPr lang="en-US" sz="1200" b="0" i="0" u="none" strike="noStrike" dirty="0">
                          <a:effectLst/>
                          <a:latin typeface="+mj-lt"/>
                        </a:rPr>
                        <a:t>0.80 (0.76-0.83)</a:t>
                      </a:r>
                      <a:endParaRPr lang="en-US" sz="1200" b="0" i="0" u="none" strike="noStrike" dirty="0">
                        <a:solidFill>
                          <a:srgbClr val="000000"/>
                        </a:solidFill>
                        <a:effectLst/>
                        <a:latin typeface="+mj-lt"/>
                      </a:endParaRPr>
                    </a:p>
                  </a:txBody>
                  <a:tcPr marL="0" marR="0" marT="0" marB="0" anchor="ctr"/>
                </a:tc>
                <a:tc>
                  <a:txBody>
                    <a:bodyPr/>
                    <a:lstStyle/>
                    <a:p>
                      <a:pPr algn="ctr" fontAlgn="b"/>
                      <a:endParaRPr lang="en-US"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652338563"/>
                  </a:ext>
                </a:extLst>
              </a:tr>
              <a:tr h="375936">
                <a:tc>
                  <a:txBody>
                    <a:bodyPr/>
                    <a:lstStyle/>
                    <a:p>
                      <a:pPr algn="l" fontAlgn="ctr"/>
                      <a:r>
                        <a:rPr lang="en-US" sz="1200" b="0" i="0" u="none" strike="noStrike" dirty="0">
                          <a:effectLst/>
                          <a:latin typeface="+mj-lt"/>
                        </a:rPr>
                        <a:t>Total</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10,973 (3.2%)</a:t>
                      </a:r>
                      <a:endParaRPr lang="en-US" sz="1200" b="0" i="0" u="none" strike="noStrike" dirty="0">
                        <a:solidFill>
                          <a:srgbClr val="000000"/>
                        </a:solidFill>
                        <a:effectLst/>
                        <a:latin typeface="+mj-lt"/>
                      </a:endParaRPr>
                    </a:p>
                  </a:txBody>
                  <a:tcPr marL="0" marR="0" marT="0" marB="0" anchor="ctr"/>
                </a:tc>
                <a:tc>
                  <a:txBody>
                    <a:bodyPr/>
                    <a:lstStyle/>
                    <a:p>
                      <a:pPr algn="r" fontAlgn="ctr"/>
                      <a:r>
                        <a:rPr lang="en-US" sz="1200" b="0" i="0" u="none" strike="noStrike" dirty="0">
                          <a:effectLst/>
                          <a:latin typeface="+mj-lt"/>
                        </a:rPr>
                        <a:t>13,350 (4.0%)</a:t>
                      </a:r>
                      <a:endParaRPr lang="en-US" sz="1200" b="0" i="0" u="none" strike="noStrike" dirty="0">
                        <a:solidFill>
                          <a:srgbClr val="000000"/>
                        </a:solidFill>
                        <a:effectLst/>
                        <a:latin typeface="+mj-lt"/>
                      </a:endParaRPr>
                    </a:p>
                  </a:txBody>
                  <a:tcPr marL="0" marR="0" marT="0" marB="0" anchor="ctr"/>
                </a:tc>
                <a:tc vMerge="1">
                  <a:txBody>
                    <a:bodyPr/>
                    <a:lstStyle/>
                    <a:p>
                      <a:endParaRPr lang="en-US"/>
                    </a:p>
                  </a:txBody>
                  <a:tcPr/>
                </a:tc>
                <a:tc>
                  <a:txBody>
                    <a:bodyPr/>
                    <a:lstStyle/>
                    <a:p>
                      <a:pPr algn="r" fontAlgn="ctr"/>
                      <a:r>
                        <a:rPr lang="en-US" sz="1200" b="0" i="0" u="none" strike="noStrike" dirty="0">
                          <a:effectLst/>
                          <a:latin typeface="+mj-lt"/>
                        </a:rPr>
                        <a:t>0.78 (0.76-0.80)</a:t>
                      </a:r>
                      <a:endParaRPr lang="en-US" sz="1200" b="0" i="0" u="none" strike="noStrike" dirty="0">
                        <a:solidFill>
                          <a:srgbClr val="000000"/>
                        </a:solidFill>
                        <a:effectLst/>
                        <a:latin typeface="+mj-lt"/>
                      </a:endParaRPr>
                    </a:p>
                  </a:txBody>
                  <a:tcPr marL="0" marR="0" marT="0" marB="0" anchor="ctr"/>
                </a:tc>
                <a:tc>
                  <a:txBody>
                    <a:bodyPr/>
                    <a:lstStyle/>
                    <a:p>
                      <a:pPr algn="ctr" fontAlgn="b"/>
                      <a:endParaRPr lang="en-US" sz="12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1391118360"/>
                  </a:ext>
                </a:extLst>
              </a:tr>
            </a:tbl>
          </a:graphicData>
        </a:graphic>
      </p:graphicFrame>
      <p:grpSp>
        <p:nvGrpSpPr>
          <p:cNvPr id="13" name="Group 12">
            <a:extLst>
              <a:ext uri="{FF2B5EF4-FFF2-40B4-BE49-F238E27FC236}">
                <a16:creationId xmlns:a16="http://schemas.microsoft.com/office/drawing/2014/main" id="{F3D80824-A419-4EF6-A008-7AAEA547D6B1}"/>
              </a:ext>
            </a:extLst>
          </p:cNvPr>
          <p:cNvGrpSpPr/>
          <p:nvPr/>
        </p:nvGrpSpPr>
        <p:grpSpPr>
          <a:xfrm>
            <a:off x="5192576" y="3501876"/>
            <a:ext cx="1789880" cy="2505386"/>
            <a:chOff x="0" y="0"/>
            <a:chExt cx="2498834" cy="3422101"/>
          </a:xfrm>
        </p:grpSpPr>
        <p:cxnSp>
          <p:nvCxnSpPr>
            <p:cNvPr id="14" name="Straight Connector 13">
              <a:extLst>
                <a:ext uri="{FF2B5EF4-FFF2-40B4-BE49-F238E27FC236}">
                  <a16:creationId xmlns:a16="http://schemas.microsoft.com/office/drawing/2014/main" id="{DCE0F632-FD8B-46F1-BCDB-5EE70007EF82}"/>
                </a:ext>
              </a:extLst>
            </p:cNvPr>
            <p:cNvCxnSpPr/>
            <p:nvPr/>
          </p:nvCxnSpPr>
          <p:spPr>
            <a:xfrm>
              <a:off x="0" y="381652"/>
              <a:ext cx="249883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D7937D5-FF29-4EAF-B1D3-A34B477CBEA6}"/>
                </a:ext>
              </a:extLst>
            </p:cNvPr>
            <p:cNvCxnSpPr/>
            <p:nvPr/>
          </p:nvCxnSpPr>
          <p:spPr>
            <a:xfrm flipV="1">
              <a:off x="2498834" y="0"/>
              <a:ext cx="0" cy="34221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1EEB3E-DD4A-47A8-92BB-2F20DB616338}"/>
                </a:ext>
              </a:extLst>
            </p:cNvPr>
            <p:cNvCxnSpPr/>
            <p:nvPr/>
          </p:nvCxnSpPr>
          <p:spPr>
            <a:xfrm>
              <a:off x="1143657" y="203965"/>
              <a:ext cx="0" cy="320499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94B342-ACF2-4655-AC42-44868AB4D303}"/>
                </a:ext>
              </a:extLst>
            </p:cNvPr>
            <p:cNvCxnSpPr/>
            <p:nvPr/>
          </p:nvCxnSpPr>
          <p:spPr>
            <a:xfrm>
              <a:off x="572157" y="1428092"/>
              <a:ext cx="10254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F70700-2812-4F4C-823E-3FB7EBE202F2}"/>
                </a:ext>
              </a:extLst>
            </p:cNvPr>
            <p:cNvCxnSpPr/>
            <p:nvPr/>
          </p:nvCxnSpPr>
          <p:spPr>
            <a:xfrm>
              <a:off x="381000" y="868091"/>
              <a:ext cx="14799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3A2765-2675-474A-86D2-BB6AB91F05F3}"/>
                </a:ext>
              </a:extLst>
            </p:cNvPr>
            <p:cNvCxnSpPr/>
            <p:nvPr/>
          </p:nvCxnSpPr>
          <p:spPr>
            <a:xfrm>
              <a:off x="578726" y="1948025"/>
              <a:ext cx="815208"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12858C8-5D45-43DC-BAF8-38D83FE2351E}"/>
                </a:ext>
              </a:extLst>
            </p:cNvPr>
            <p:cNvSpPr>
              <a:spLocks noChangeAspect="1"/>
            </p:cNvSpPr>
            <p:nvPr/>
          </p:nvSpPr>
          <p:spPr>
            <a:xfrm>
              <a:off x="1045122" y="322536"/>
              <a:ext cx="111672" cy="11167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Rectangle 20">
              <a:extLst>
                <a:ext uri="{FF2B5EF4-FFF2-40B4-BE49-F238E27FC236}">
                  <a16:creationId xmlns:a16="http://schemas.microsoft.com/office/drawing/2014/main" id="{5E6CF645-0EE4-4850-8B5B-6CF6EDCF26B6}"/>
                </a:ext>
              </a:extLst>
            </p:cNvPr>
            <p:cNvSpPr>
              <a:spLocks noChangeAspect="1"/>
            </p:cNvSpPr>
            <p:nvPr/>
          </p:nvSpPr>
          <p:spPr>
            <a:xfrm>
              <a:off x="980745" y="790901"/>
              <a:ext cx="169479" cy="169808"/>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2" name="Rectangle 21">
              <a:extLst>
                <a:ext uri="{FF2B5EF4-FFF2-40B4-BE49-F238E27FC236}">
                  <a16:creationId xmlns:a16="http://schemas.microsoft.com/office/drawing/2014/main" id="{66BD7419-064B-4825-B7B2-170F09585189}"/>
                </a:ext>
              </a:extLst>
            </p:cNvPr>
            <p:cNvSpPr>
              <a:spLocks/>
            </p:cNvSpPr>
            <p:nvPr/>
          </p:nvSpPr>
          <p:spPr>
            <a:xfrm>
              <a:off x="968920" y="1305579"/>
              <a:ext cx="201012" cy="247323"/>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Rectangle 22">
              <a:extLst>
                <a:ext uri="{FF2B5EF4-FFF2-40B4-BE49-F238E27FC236}">
                  <a16:creationId xmlns:a16="http://schemas.microsoft.com/office/drawing/2014/main" id="{36563D0C-D218-44E2-B79D-C6B62C5DBD33}"/>
                </a:ext>
              </a:extLst>
            </p:cNvPr>
            <p:cNvSpPr>
              <a:spLocks/>
            </p:cNvSpPr>
            <p:nvPr/>
          </p:nvSpPr>
          <p:spPr>
            <a:xfrm>
              <a:off x="859058" y="1796610"/>
              <a:ext cx="246335" cy="295931"/>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Rectangle 23">
              <a:extLst>
                <a:ext uri="{FF2B5EF4-FFF2-40B4-BE49-F238E27FC236}">
                  <a16:creationId xmlns:a16="http://schemas.microsoft.com/office/drawing/2014/main" id="{FDCD7AFE-A52A-4806-90FD-31BAC6F725EF}"/>
                </a:ext>
              </a:extLst>
            </p:cNvPr>
            <p:cNvSpPr>
              <a:spLocks/>
            </p:cNvSpPr>
            <p:nvPr/>
          </p:nvSpPr>
          <p:spPr>
            <a:xfrm>
              <a:off x="984031" y="2159873"/>
              <a:ext cx="482161" cy="558035"/>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Diamond 24">
              <a:extLst>
                <a:ext uri="{FF2B5EF4-FFF2-40B4-BE49-F238E27FC236}">
                  <a16:creationId xmlns:a16="http://schemas.microsoft.com/office/drawing/2014/main" id="{A8D30E75-318C-4B61-BAC0-580F97187020}"/>
                </a:ext>
              </a:extLst>
            </p:cNvPr>
            <p:cNvSpPr/>
            <p:nvPr/>
          </p:nvSpPr>
          <p:spPr>
            <a:xfrm>
              <a:off x="1012278" y="2823341"/>
              <a:ext cx="256845" cy="592191"/>
            </a:xfrm>
            <a:prstGeom prst="diamon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26" name="Straight Connector 25">
              <a:extLst>
                <a:ext uri="{FF2B5EF4-FFF2-40B4-BE49-F238E27FC236}">
                  <a16:creationId xmlns:a16="http://schemas.microsoft.com/office/drawing/2014/main" id="{874F2053-EC5E-41F4-A08E-BDBF5B05987D}"/>
                </a:ext>
              </a:extLst>
            </p:cNvPr>
            <p:cNvCxnSpPr>
              <a:stCxn id="25" idx="2"/>
            </p:cNvCxnSpPr>
            <p:nvPr/>
          </p:nvCxnSpPr>
          <p:spPr>
            <a:xfrm flipV="1">
              <a:off x="1140373" y="2704771"/>
              <a:ext cx="6569" cy="7107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1600994" y="1633322"/>
            <a:ext cx="5942012" cy="400110"/>
          </a:xfrm>
          <a:prstGeom prst="rect">
            <a:avLst/>
          </a:prstGeom>
        </p:spPr>
        <p:txBody>
          <a:bodyPr wrap="square">
            <a:spAutoFit/>
          </a:bodyPr>
          <a:lstStyle/>
          <a:p>
            <a:pPr algn="ctr"/>
            <a:r>
              <a:rPr lang="en-US" sz="2000" b="1" dirty="0">
                <a:solidFill>
                  <a:schemeClr val="accent3"/>
                </a:solidFill>
              </a:rPr>
              <a:t>Cholesterol Treatment Trialists’ Collaboration</a:t>
            </a:r>
          </a:p>
        </p:txBody>
      </p:sp>
    </p:spTree>
    <p:extLst>
      <p:ext uri="{BB962C8B-B14F-4D97-AF65-F5344CB8AC3E}">
        <p14:creationId xmlns:p14="http://schemas.microsoft.com/office/powerpoint/2010/main" val="289738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4620914"/>
              </p:ext>
            </p:extLst>
          </p:nvPr>
        </p:nvGraphicFramePr>
        <p:xfrm>
          <a:off x="326572" y="2231806"/>
          <a:ext cx="8495699" cy="3555189"/>
        </p:xfrm>
        <a:graphic>
          <a:graphicData uri="http://schemas.openxmlformats.org/drawingml/2006/table">
            <a:tbl>
              <a:tblPr>
                <a:tableStyleId>{2D5ABB26-0587-4C30-8999-92F81FD0307C}</a:tableStyleId>
              </a:tblPr>
              <a:tblGrid>
                <a:gridCol w="2624072">
                  <a:extLst>
                    <a:ext uri="{9D8B030D-6E8A-4147-A177-3AD203B41FA5}">
                      <a16:colId xmlns:a16="http://schemas.microsoft.com/office/drawing/2014/main" val="2831243620"/>
                    </a:ext>
                  </a:extLst>
                </a:gridCol>
                <a:gridCol w="1040785">
                  <a:extLst>
                    <a:ext uri="{9D8B030D-6E8A-4147-A177-3AD203B41FA5}">
                      <a16:colId xmlns:a16="http://schemas.microsoft.com/office/drawing/2014/main" val="2745497806"/>
                    </a:ext>
                  </a:extLst>
                </a:gridCol>
                <a:gridCol w="1052285">
                  <a:extLst>
                    <a:ext uri="{9D8B030D-6E8A-4147-A177-3AD203B41FA5}">
                      <a16:colId xmlns:a16="http://schemas.microsoft.com/office/drawing/2014/main" val="1863730926"/>
                    </a:ext>
                  </a:extLst>
                </a:gridCol>
                <a:gridCol w="1826381">
                  <a:extLst>
                    <a:ext uri="{9D8B030D-6E8A-4147-A177-3AD203B41FA5}">
                      <a16:colId xmlns:a16="http://schemas.microsoft.com/office/drawing/2014/main" val="3557703914"/>
                    </a:ext>
                  </a:extLst>
                </a:gridCol>
                <a:gridCol w="1139543">
                  <a:extLst>
                    <a:ext uri="{9D8B030D-6E8A-4147-A177-3AD203B41FA5}">
                      <a16:colId xmlns:a16="http://schemas.microsoft.com/office/drawing/2014/main" val="2417128022"/>
                    </a:ext>
                  </a:extLst>
                </a:gridCol>
                <a:gridCol w="812633">
                  <a:extLst>
                    <a:ext uri="{9D8B030D-6E8A-4147-A177-3AD203B41FA5}">
                      <a16:colId xmlns:a16="http://schemas.microsoft.com/office/drawing/2014/main" val="3546343659"/>
                    </a:ext>
                  </a:extLst>
                </a:gridCol>
              </a:tblGrid>
              <a:tr h="395021">
                <a:tc>
                  <a:txBody>
                    <a:bodyPr/>
                    <a:lstStyle/>
                    <a:p>
                      <a:pPr algn="l" fontAlgn="b"/>
                      <a:endParaRPr lang="en-US" sz="1200" b="1" i="0" u="none" strike="noStrike" dirty="0">
                        <a:solidFill>
                          <a:schemeClr val="tx1"/>
                        </a:solidFill>
                        <a:effectLst/>
                        <a:latin typeface="+mn-lt"/>
                      </a:endParaRPr>
                    </a:p>
                  </a:txBody>
                  <a:tcPr marL="0" marR="0" marT="0" marB="0" anchor="ctr"/>
                </a:tc>
                <a:tc gridSpan="2">
                  <a:txBody>
                    <a:bodyPr/>
                    <a:lstStyle/>
                    <a:p>
                      <a:pPr algn="ctr" fontAlgn="ctr"/>
                      <a:r>
                        <a:rPr lang="en-US" sz="1200" b="1" i="0" u="none" strike="noStrike" dirty="0">
                          <a:solidFill>
                            <a:schemeClr val="tx1"/>
                          </a:solidFill>
                          <a:effectLst/>
                          <a:latin typeface="+mn-lt"/>
                        </a:rPr>
                        <a:t>Events (% per annum)</a:t>
                      </a: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fontAlgn="ctr"/>
                      <a:r>
                        <a:rPr lang="it-IT" sz="1200" b="1" i="0" u="none" strike="noStrike" dirty="0">
                          <a:solidFill>
                            <a:schemeClr val="tx1"/>
                          </a:solidFill>
                          <a:effectLst/>
                          <a:latin typeface="+mn-lt"/>
                        </a:rPr>
                        <a:t>RR (CI) per 1 mmol/L reduction in LDL-C</a:t>
                      </a:r>
                    </a:p>
                  </a:txBody>
                  <a:tcPr marL="0" marR="0" marT="0" marB="0" anchor="ctr"/>
                </a:tc>
                <a:tc hMerge="1">
                  <a:txBody>
                    <a:bodyPr/>
                    <a:lstStyle/>
                    <a:p>
                      <a:endParaRPr lang="en-US"/>
                    </a:p>
                  </a:txBody>
                  <a:tcPr/>
                </a:tc>
                <a:tc hMerge="1">
                  <a:txBody>
                    <a:bodyPr/>
                    <a:lstStyle/>
                    <a:p>
                      <a:pPr algn="ctr" fontAlgn="ctr"/>
                      <a:endParaRPr lang="en-US" sz="13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413925416"/>
                  </a:ext>
                </a:extLst>
              </a:tr>
              <a:tr h="395021">
                <a:tc>
                  <a:txBody>
                    <a:bodyPr/>
                    <a:lstStyle/>
                    <a:p>
                      <a:pPr algn="l" fontAlgn="b"/>
                      <a:r>
                        <a:rPr lang="en-US" sz="1400" b="1" i="0" u="none" strike="noStrike" dirty="0">
                          <a:solidFill>
                            <a:schemeClr val="accent3"/>
                          </a:solidFill>
                          <a:effectLst/>
                          <a:latin typeface="+mn-lt"/>
                        </a:rPr>
                        <a:t>Previous Vascular Disease</a:t>
                      </a:r>
                    </a:p>
                  </a:txBody>
                  <a:tcPr marL="0" marR="0" marT="0" marB="0" anchor="ctr"/>
                </a:tc>
                <a:tc>
                  <a:txBody>
                    <a:bodyPr/>
                    <a:lstStyle/>
                    <a:p>
                      <a:pPr algn="ctr" fontAlgn="ctr"/>
                      <a:r>
                        <a:rPr lang="en-US" sz="1200" b="0" i="0" u="none" strike="noStrike">
                          <a:solidFill>
                            <a:schemeClr val="tx1"/>
                          </a:solidFill>
                          <a:effectLst/>
                          <a:latin typeface="+mn-lt"/>
                        </a:rPr>
                        <a:t>Statin</a:t>
                      </a:r>
                      <a:endParaRPr lang="en-US" sz="1200" b="0" i="0" u="none" strike="noStrike" dirty="0">
                        <a:solidFill>
                          <a:schemeClr val="tx1"/>
                        </a:solidFill>
                        <a:effectLst/>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200" b="0" i="0" u="none" strike="noStrike" dirty="0">
                          <a:solidFill>
                            <a:schemeClr val="tx1"/>
                          </a:solidFill>
                          <a:effectLst/>
                          <a:latin typeface="+mn-lt"/>
                        </a:rPr>
                        <a:t>Control</a:t>
                      </a:r>
                    </a:p>
                  </a:txBody>
                  <a:tcPr marL="0" marR="0" marT="0" marB="0" anchor="ctr">
                    <a:lnT w="12700" cap="flat" cmpd="sng" algn="ctr">
                      <a:solidFill>
                        <a:schemeClr val="tx1"/>
                      </a:solidFill>
                      <a:prstDash val="solid"/>
                      <a:round/>
                      <a:headEnd type="none" w="med" len="med"/>
                      <a:tailEnd type="none" w="med" len="med"/>
                    </a:lnT>
                  </a:tcPr>
                </a:tc>
                <a:tc rowSpan="8">
                  <a:txBody>
                    <a:bodyPr/>
                    <a:lstStyle/>
                    <a:p>
                      <a:pPr algn="l" fontAlgn="b"/>
                      <a:endParaRPr lang="en-US" sz="1200" b="0" i="0" u="none" strike="noStrike" dirty="0">
                        <a:solidFill>
                          <a:schemeClr val="tx1"/>
                        </a:solidFill>
                        <a:effectLst/>
                        <a:latin typeface="+mn-lt"/>
                      </a:endParaRPr>
                    </a:p>
                  </a:txBody>
                  <a:tcPr marL="0" marR="0" marT="0" marB="0" anchor="ctr"/>
                </a:tc>
                <a:tc>
                  <a:txBody>
                    <a:bodyPr/>
                    <a:lstStyle/>
                    <a:p>
                      <a:pPr algn="l" fontAlgn="b"/>
                      <a:endParaRPr lang="en-US" sz="1200" b="0" i="0" u="none" strike="noStrike">
                        <a:solidFill>
                          <a:schemeClr val="tx1"/>
                        </a:solidFill>
                        <a:effectLst/>
                        <a:latin typeface="+mn-lt"/>
                      </a:endParaRPr>
                    </a:p>
                  </a:txBody>
                  <a:tcPr marL="0" marR="0" marT="0" marB="0" anchor="ctr"/>
                </a:tc>
                <a:tc>
                  <a:txBody>
                    <a:bodyPr/>
                    <a:lstStyle/>
                    <a:p>
                      <a:pPr algn="ctr" fontAlgn="b"/>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190850863"/>
                  </a:ext>
                </a:extLst>
              </a:tr>
              <a:tr h="395021">
                <a:tc>
                  <a:txBody>
                    <a:bodyPr/>
                    <a:lstStyle/>
                    <a:p>
                      <a:pPr algn="l" fontAlgn="ctr"/>
                      <a:r>
                        <a:rPr lang="it-IT" sz="1200" b="1" i="0" u="none" strike="noStrike" dirty="0">
                          <a:solidFill>
                            <a:schemeClr val="tx1"/>
                          </a:solidFill>
                          <a:effectLst/>
                          <a:latin typeface="+mn-lt"/>
                        </a:rPr>
                        <a:t>CHD</a:t>
                      </a:r>
                    </a:p>
                  </a:txBody>
                  <a:tcPr marL="0" marR="0" marT="0" marB="0" anchor="ctr"/>
                </a:tc>
                <a:tc>
                  <a:txBody>
                    <a:bodyPr/>
                    <a:lstStyle/>
                    <a:p>
                      <a:pPr algn="r" fontAlgn="ctr"/>
                      <a:r>
                        <a:rPr lang="en-US" sz="1200" b="0" i="0" u="none" strike="noStrike" dirty="0">
                          <a:solidFill>
                            <a:schemeClr val="tx1"/>
                          </a:solidFill>
                          <a:effectLst/>
                          <a:latin typeface="+mn-lt"/>
                        </a:rPr>
                        <a:t>8,395 (4.5%)</a:t>
                      </a:r>
                    </a:p>
                  </a:txBody>
                  <a:tcPr marL="0" marR="0" marT="0" marB="0" anchor="ctr"/>
                </a:tc>
                <a:tc>
                  <a:txBody>
                    <a:bodyPr/>
                    <a:lstStyle/>
                    <a:p>
                      <a:pPr algn="r" fontAlgn="ctr"/>
                      <a:r>
                        <a:rPr lang="en-US" sz="1200" b="0" i="0" u="none" strike="noStrike" dirty="0">
                          <a:solidFill>
                            <a:schemeClr val="tx1"/>
                          </a:solidFill>
                          <a:effectLst/>
                          <a:latin typeface="+mn-lt"/>
                        </a:rPr>
                        <a:t>10,123 (5.6%)</a:t>
                      </a:r>
                    </a:p>
                  </a:txBody>
                  <a:tcPr marL="0" marR="0" marT="0" marB="0" anchor="ctr"/>
                </a:tc>
                <a:tc vMerge="1">
                  <a:txBody>
                    <a:bodyPr/>
                    <a:lstStyle/>
                    <a:p>
                      <a:endParaRPr lang="en-US"/>
                    </a:p>
                  </a:txBody>
                  <a:tcPr/>
                </a:tc>
                <a:tc>
                  <a:txBody>
                    <a:bodyPr/>
                    <a:lstStyle/>
                    <a:p>
                      <a:pPr algn="r" fontAlgn="ctr"/>
                      <a:r>
                        <a:rPr lang="en-US" sz="1200" b="0" i="0" u="none" strike="noStrike" dirty="0">
                          <a:solidFill>
                            <a:schemeClr val="tx1"/>
                          </a:solidFill>
                          <a:effectLst/>
                          <a:latin typeface="+mn-lt"/>
                        </a:rPr>
                        <a:t>0.79 (0.76-0.82)</a:t>
                      </a:r>
                    </a:p>
                  </a:txBody>
                  <a:tcPr marL="0" marR="0" marT="0" marB="0" anchor="ctr"/>
                </a:tc>
                <a:tc>
                  <a:txBody>
                    <a:bodyPr/>
                    <a:lstStyle/>
                    <a:p>
                      <a:pPr algn="ctr" fontAlgn="b"/>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29891287"/>
                  </a:ext>
                </a:extLst>
              </a:tr>
              <a:tr h="395021">
                <a:tc>
                  <a:txBody>
                    <a:bodyPr/>
                    <a:lstStyle/>
                    <a:p>
                      <a:pPr algn="l" fontAlgn="ctr"/>
                      <a:r>
                        <a:rPr lang="en-US" sz="1200" b="1" i="0" u="none" strike="noStrike" dirty="0">
                          <a:solidFill>
                            <a:schemeClr val="tx1"/>
                          </a:solidFill>
                          <a:effectLst/>
                          <a:latin typeface="+mn-lt"/>
                        </a:rPr>
                        <a:t>No</a:t>
                      </a:r>
                      <a:r>
                        <a:rPr lang="en-US" sz="1200" b="1" i="0" u="none" strike="noStrike" baseline="0" dirty="0">
                          <a:solidFill>
                            <a:schemeClr val="tx1"/>
                          </a:solidFill>
                          <a:effectLst/>
                          <a:latin typeface="+mn-lt"/>
                        </a:rPr>
                        <a:t> CHD, vascular</a:t>
                      </a:r>
                      <a:endParaRPr lang="en-US" sz="1200" b="1" i="0" u="none" strike="noStrike" dirty="0">
                        <a:solidFill>
                          <a:schemeClr val="tx1"/>
                        </a:solidFill>
                        <a:effectLst/>
                        <a:latin typeface="+mn-lt"/>
                      </a:endParaRPr>
                    </a:p>
                  </a:txBody>
                  <a:tcPr marL="0" marR="0" marT="0" marB="0" anchor="ctr"/>
                </a:tc>
                <a:tc>
                  <a:txBody>
                    <a:bodyPr/>
                    <a:lstStyle/>
                    <a:p>
                      <a:pPr algn="r" fontAlgn="ctr"/>
                      <a:r>
                        <a:rPr lang="en-US" sz="1200" b="0" i="0" u="none" strike="noStrike" dirty="0">
                          <a:solidFill>
                            <a:schemeClr val="tx1"/>
                          </a:solidFill>
                          <a:effectLst/>
                          <a:latin typeface="+mn-lt"/>
                        </a:rPr>
                        <a:t>674 (3.1%)</a:t>
                      </a:r>
                    </a:p>
                  </a:txBody>
                  <a:tcPr marL="0" marR="0" marT="0" marB="0" anchor="ctr"/>
                </a:tc>
                <a:tc>
                  <a:txBody>
                    <a:bodyPr/>
                    <a:lstStyle/>
                    <a:p>
                      <a:pPr algn="r" fontAlgn="ctr"/>
                      <a:r>
                        <a:rPr lang="en-US" sz="1200" b="0" i="0" u="none" strike="noStrike" dirty="0">
                          <a:solidFill>
                            <a:schemeClr val="tx1"/>
                          </a:solidFill>
                          <a:effectLst/>
                          <a:latin typeface="+mn-lt"/>
                        </a:rPr>
                        <a:t>802 (3.7%)</a:t>
                      </a:r>
                    </a:p>
                  </a:txBody>
                  <a:tcPr marL="0" marR="0" marT="0" marB="0" anchor="ctr"/>
                </a:tc>
                <a:tc vMerge="1">
                  <a:txBody>
                    <a:bodyPr/>
                    <a:lstStyle/>
                    <a:p>
                      <a:endParaRPr lang="en-US"/>
                    </a:p>
                  </a:txBody>
                  <a:tcPr/>
                </a:tc>
                <a:tc>
                  <a:txBody>
                    <a:bodyPr/>
                    <a:lstStyle/>
                    <a:p>
                      <a:pPr algn="r" fontAlgn="ctr"/>
                      <a:r>
                        <a:rPr lang="en-US" sz="1200" b="0" i="0" u="none" strike="noStrike" dirty="0">
                          <a:solidFill>
                            <a:schemeClr val="tx1"/>
                          </a:solidFill>
                          <a:effectLst/>
                          <a:latin typeface="+mn-lt"/>
                        </a:rPr>
                        <a:t>0.81 (0.71-0.92)</a:t>
                      </a: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200" b="0" i="1" u="none" strike="noStrike" kern="1200" dirty="0">
                          <a:solidFill>
                            <a:schemeClr val="tx1"/>
                          </a:solidFill>
                          <a:effectLst/>
                          <a:latin typeface="+mn-lt"/>
                          <a:ea typeface="+mn-ea"/>
                          <a:cs typeface="+mn-cs"/>
                        </a:rPr>
                        <a:t>P</a:t>
                      </a:r>
                      <a:r>
                        <a:rPr kumimoji="0" lang="en-US" sz="1200" b="0" i="0" u="none" strike="noStrike" kern="1200" dirty="0">
                          <a:solidFill>
                            <a:schemeClr val="tx1"/>
                          </a:solidFill>
                          <a:effectLst/>
                          <a:latin typeface="+mn-lt"/>
                          <a:ea typeface="+mn-ea"/>
                          <a:cs typeface="+mn-cs"/>
                        </a:rPr>
                        <a:t>=0.3</a:t>
                      </a:r>
                    </a:p>
                  </a:txBody>
                  <a:tcPr marL="0" marR="0" marT="0" marB="0" anchor="ctr"/>
                </a:tc>
                <a:extLst>
                  <a:ext uri="{0D108BD9-81ED-4DB2-BD59-A6C34878D82A}">
                    <a16:rowId xmlns:a16="http://schemas.microsoft.com/office/drawing/2014/main" val="807295102"/>
                  </a:ext>
                </a:extLst>
              </a:tr>
              <a:tr h="395021">
                <a:tc>
                  <a:txBody>
                    <a:bodyPr/>
                    <a:lstStyle/>
                    <a:p>
                      <a:pPr algn="l" fontAlgn="ctr"/>
                      <a:r>
                        <a:rPr lang="en-US" sz="1200" b="1" i="0" u="none" strike="noStrike" dirty="0">
                          <a:solidFill>
                            <a:schemeClr val="tx1"/>
                          </a:solidFill>
                          <a:effectLst/>
                          <a:latin typeface="+mn-lt"/>
                        </a:rPr>
                        <a:t>None</a:t>
                      </a:r>
                    </a:p>
                  </a:txBody>
                  <a:tcPr marL="0" marR="0" marT="0" marB="0" anchor="ctr"/>
                </a:tc>
                <a:tc>
                  <a:txBody>
                    <a:bodyPr/>
                    <a:lstStyle/>
                    <a:p>
                      <a:pPr algn="r" fontAlgn="ctr"/>
                      <a:r>
                        <a:rPr lang="en-US" sz="1200" b="0" i="0" u="none" strike="noStrike" dirty="0">
                          <a:solidFill>
                            <a:schemeClr val="tx1"/>
                          </a:solidFill>
                          <a:effectLst/>
                          <a:latin typeface="+mn-lt"/>
                        </a:rPr>
                        <a:t>1,904 (1.4%)</a:t>
                      </a:r>
                    </a:p>
                  </a:txBody>
                  <a:tcPr marL="0" marR="0" marT="0" marB="0" anchor="ctr"/>
                </a:tc>
                <a:tc>
                  <a:txBody>
                    <a:bodyPr/>
                    <a:lstStyle/>
                    <a:p>
                      <a:pPr algn="r" fontAlgn="ctr"/>
                      <a:r>
                        <a:rPr lang="en-US" sz="1200" b="0" i="0" u="none" strike="noStrike" dirty="0">
                          <a:solidFill>
                            <a:schemeClr val="tx1"/>
                          </a:solidFill>
                          <a:effectLst/>
                          <a:latin typeface="+mn-lt"/>
                        </a:rPr>
                        <a:t>2,425 (1.8%)</a:t>
                      </a:r>
                    </a:p>
                  </a:txBody>
                  <a:tcPr marL="0" marR="0" marT="0" marB="0" anchor="ctr"/>
                </a:tc>
                <a:tc vMerge="1">
                  <a:txBody>
                    <a:bodyPr/>
                    <a:lstStyle/>
                    <a:p>
                      <a:endParaRPr lang="en-US"/>
                    </a:p>
                  </a:txBody>
                  <a:tcPr/>
                </a:tc>
                <a:tc>
                  <a:txBody>
                    <a:bodyPr/>
                    <a:lstStyle/>
                    <a:p>
                      <a:pPr algn="r" fontAlgn="ctr"/>
                      <a:r>
                        <a:rPr lang="en-US" sz="1200" b="0" i="0" u="none" strike="noStrike" dirty="0">
                          <a:solidFill>
                            <a:schemeClr val="tx1"/>
                          </a:solidFill>
                          <a:effectLst/>
                          <a:latin typeface="+mn-lt"/>
                        </a:rPr>
                        <a:t>0.75 (0.69-0.82)</a:t>
                      </a:r>
                    </a:p>
                  </a:txBody>
                  <a:tcPr marL="0" marR="0" marT="0" marB="0" anchor="ctr"/>
                </a:tc>
                <a:tc>
                  <a:txBody>
                    <a:bodyPr/>
                    <a:lstStyle/>
                    <a:p>
                      <a:pPr algn="ctr" fontAlgn="b"/>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95532192"/>
                  </a:ext>
                </a:extLst>
              </a:tr>
              <a:tr h="39502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dirty="0">
                          <a:solidFill>
                            <a:schemeClr val="accent3"/>
                          </a:solidFill>
                          <a:effectLst/>
                          <a:latin typeface="+mn-lt"/>
                          <a:ea typeface="+mn-ea"/>
                          <a:cs typeface="+mn-cs"/>
                        </a:rPr>
                        <a:t>Diabetes</a:t>
                      </a:r>
                    </a:p>
                  </a:txBody>
                  <a:tcPr marL="0" marR="0" marT="0" marB="0" anchor="ctr"/>
                </a:tc>
                <a:tc>
                  <a:txBody>
                    <a:bodyPr/>
                    <a:lstStyle/>
                    <a:p>
                      <a:pPr algn="r" fontAlgn="ctr"/>
                      <a:endParaRPr lang="en-US" sz="1200" b="0" i="0" u="none" strike="noStrike" dirty="0">
                        <a:solidFill>
                          <a:schemeClr val="tx1"/>
                        </a:solidFill>
                        <a:effectLst/>
                        <a:latin typeface="+mn-lt"/>
                      </a:endParaRPr>
                    </a:p>
                  </a:txBody>
                  <a:tcPr marL="0" marR="0" marT="0" marB="0" anchor="ctr"/>
                </a:tc>
                <a:tc>
                  <a:txBody>
                    <a:bodyPr/>
                    <a:lstStyle/>
                    <a:p>
                      <a:pPr algn="r" fontAlgn="ctr"/>
                      <a:endParaRPr lang="en-US" sz="1200" b="0" i="0" u="none" strike="noStrike" dirty="0">
                        <a:solidFill>
                          <a:schemeClr val="tx1"/>
                        </a:solidFill>
                        <a:effectLst/>
                        <a:latin typeface="+mn-lt"/>
                      </a:endParaRPr>
                    </a:p>
                  </a:txBody>
                  <a:tcPr marL="0" marR="0" marT="0" marB="0" anchor="ctr"/>
                </a:tc>
                <a:tc vMerge="1">
                  <a:txBody>
                    <a:bodyPr/>
                    <a:lstStyle/>
                    <a:p>
                      <a:endParaRPr lang="en-US"/>
                    </a:p>
                  </a:txBody>
                  <a:tcPr/>
                </a:tc>
                <a:tc>
                  <a:txBody>
                    <a:bodyPr/>
                    <a:lstStyle/>
                    <a:p>
                      <a:pPr algn="r" fontAlgn="ctr"/>
                      <a:endParaRPr lang="en-US" sz="1200" b="0" i="0" u="none" strike="noStrike" dirty="0">
                        <a:solidFill>
                          <a:schemeClr val="tx1"/>
                        </a:solidFill>
                        <a:effectLst/>
                        <a:latin typeface="+mn-lt"/>
                      </a:endParaRPr>
                    </a:p>
                  </a:txBody>
                  <a:tcPr marL="0" marR="0" marT="0" marB="0" anchor="ctr"/>
                </a:tc>
                <a:tc>
                  <a:txBody>
                    <a:bodyPr/>
                    <a:lstStyle/>
                    <a:p>
                      <a:pPr algn="ctr" fontAlgn="ctr"/>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0005"/>
                  </a:ext>
                </a:extLst>
              </a:tr>
              <a:tr h="395021">
                <a:tc>
                  <a:txBody>
                    <a:bodyPr/>
                    <a:lstStyle/>
                    <a:p>
                      <a:pPr algn="l" fontAlgn="ctr"/>
                      <a:r>
                        <a:rPr lang="en-US" sz="1200" b="1" i="0" u="none" strike="noStrike" dirty="0">
                          <a:solidFill>
                            <a:schemeClr val="tx1"/>
                          </a:solidFill>
                          <a:effectLst/>
                          <a:latin typeface="+mn-lt"/>
                        </a:rPr>
                        <a:t>Type 1 diabetes</a:t>
                      </a:r>
                    </a:p>
                  </a:txBody>
                  <a:tcPr marL="0" marR="0" marT="0" marB="0" anchor="ctr"/>
                </a:tc>
                <a:tc>
                  <a:txBody>
                    <a:bodyPr/>
                    <a:lstStyle/>
                    <a:p>
                      <a:pPr algn="r" fontAlgn="ctr"/>
                      <a:r>
                        <a:rPr lang="en-US" sz="1200" b="0" i="0" u="none" strike="noStrike" dirty="0">
                          <a:solidFill>
                            <a:schemeClr val="tx1"/>
                          </a:solidFill>
                          <a:effectLst/>
                          <a:latin typeface="+mn-lt"/>
                        </a:rPr>
                        <a:t>145 (4.5%)</a:t>
                      </a:r>
                    </a:p>
                  </a:txBody>
                  <a:tcPr marL="0" marR="0" marT="0" marB="0" anchor="ctr"/>
                </a:tc>
                <a:tc>
                  <a:txBody>
                    <a:bodyPr/>
                    <a:lstStyle/>
                    <a:p>
                      <a:pPr algn="r" fontAlgn="ctr"/>
                      <a:r>
                        <a:rPr lang="en-US" sz="1200" b="0" i="0" u="none" strike="noStrike" dirty="0">
                          <a:solidFill>
                            <a:schemeClr val="tx1"/>
                          </a:solidFill>
                          <a:effectLst/>
                          <a:latin typeface="+mn-lt"/>
                        </a:rPr>
                        <a:t>192 (6.0%)</a:t>
                      </a:r>
                    </a:p>
                  </a:txBody>
                  <a:tcPr marL="0" marR="0" marT="0" marB="0" anchor="ctr"/>
                </a:tc>
                <a:tc vMerge="1">
                  <a:txBody>
                    <a:bodyPr/>
                    <a:lstStyle/>
                    <a:p>
                      <a:endParaRPr lang="en-US"/>
                    </a:p>
                  </a:txBody>
                  <a:tcPr/>
                </a:tc>
                <a:tc>
                  <a:txBody>
                    <a:bodyPr/>
                    <a:lstStyle/>
                    <a:p>
                      <a:pPr algn="r" fontAlgn="ctr"/>
                      <a:r>
                        <a:rPr lang="en-US" sz="1200" b="0" i="0" u="none" strike="noStrike" dirty="0">
                          <a:solidFill>
                            <a:schemeClr val="tx1"/>
                          </a:solidFill>
                          <a:effectLst/>
                          <a:latin typeface="+mn-lt"/>
                        </a:rPr>
                        <a:t>0.77 (0.58-1.01)</a:t>
                      </a:r>
                    </a:p>
                  </a:txBody>
                  <a:tcPr marL="0" marR="0" marT="0" marB="0" anchor="ctr"/>
                </a:tc>
                <a:tc>
                  <a:txBody>
                    <a:bodyPr/>
                    <a:lstStyle/>
                    <a:p>
                      <a:pPr algn="ctr" fontAlgn="ctr"/>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663385561"/>
                  </a:ext>
                </a:extLst>
              </a:tr>
              <a:tr h="395021">
                <a:tc>
                  <a:txBody>
                    <a:bodyPr/>
                    <a:lstStyle/>
                    <a:p>
                      <a:pPr algn="l" fontAlgn="ctr"/>
                      <a:r>
                        <a:rPr lang="it-IT" sz="1200" b="1" i="0" u="none" strike="noStrike" dirty="0" err="1">
                          <a:solidFill>
                            <a:schemeClr val="tx1"/>
                          </a:solidFill>
                          <a:effectLst/>
                          <a:latin typeface="+mn-lt"/>
                        </a:rPr>
                        <a:t>Type</a:t>
                      </a:r>
                      <a:r>
                        <a:rPr lang="it-IT" sz="1200" b="1" i="0" u="none" strike="noStrike" baseline="0" dirty="0">
                          <a:solidFill>
                            <a:schemeClr val="tx1"/>
                          </a:solidFill>
                          <a:effectLst/>
                          <a:latin typeface="+mn-lt"/>
                        </a:rPr>
                        <a:t> 2 </a:t>
                      </a:r>
                      <a:r>
                        <a:rPr lang="it-IT" sz="1200" b="1" i="0" u="none" strike="noStrike" baseline="0" dirty="0" err="1">
                          <a:solidFill>
                            <a:schemeClr val="tx1"/>
                          </a:solidFill>
                          <a:effectLst/>
                          <a:latin typeface="+mn-lt"/>
                        </a:rPr>
                        <a:t>diabetes</a:t>
                      </a:r>
                      <a:endParaRPr lang="it-IT" sz="1200" b="1" i="0" u="none" strike="noStrike" dirty="0">
                        <a:solidFill>
                          <a:schemeClr val="tx1"/>
                        </a:solidFill>
                        <a:effectLst/>
                        <a:latin typeface="+mn-lt"/>
                      </a:endParaRPr>
                    </a:p>
                  </a:txBody>
                  <a:tcPr marL="0" marR="0" marT="0" marB="0" anchor="ctr"/>
                </a:tc>
                <a:tc>
                  <a:txBody>
                    <a:bodyPr/>
                    <a:lstStyle/>
                    <a:p>
                      <a:pPr algn="r" fontAlgn="ctr"/>
                      <a:r>
                        <a:rPr lang="en-US" sz="1200" b="0" i="0" u="none" strike="noStrike" dirty="0">
                          <a:solidFill>
                            <a:schemeClr val="tx1"/>
                          </a:solidFill>
                          <a:effectLst/>
                          <a:latin typeface="+mn-lt"/>
                        </a:rPr>
                        <a:t>2,494 (4.2%)</a:t>
                      </a:r>
                    </a:p>
                  </a:txBody>
                  <a:tcPr marL="0" marR="0" marT="0" marB="0" anchor="ctr"/>
                </a:tc>
                <a:tc>
                  <a:txBody>
                    <a:bodyPr/>
                    <a:lstStyle/>
                    <a:p>
                      <a:pPr algn="r" fontAlgn="ctr"/>
                      <a:r>
                        <a:rPr lang="en-US" sz="1200" b="0" i="0" u="none" strike="noStrike" dirty="0">
                          <a:solidFill>
                            <a:schemeClr val="tx1"/>
                          </a:solidFill>
                          <a:effectLst/>
                          <a:latin typeface="+mn-lt"/>
                        </a:rPr>
                        <a:t>2,920 (5.1%)</a:t>
                      </a:r>
                    </a:p>
                  </a:txBody>
                  <a:tcPr marL="0" marR="0" marT="0" marB="0" anchor="ctr"/>
                </a:tc>
                <a:tc vMerge="1">
                  <a:txBody>
                    <a:bodyPr/>
                    <a:lstStyle/>
                    <a:p>
                      <a:endParaRPr lang="en-US"/>
                    </a:p>
                  </a:txBody>
                  <a:tcPr/>
                </a:tc>
                <a:tc>
                  <a:txBody>
                    <a:bodyPr/>
                    <a:lstStyle/>
                    <a:p>
                      <a:pPr algn="r" fontAlgn="ctr"/>
                      <a:r>
                        <a:rPr lang="en-US" sz="1200" b="0" i="0" u="none" strike="noStrike" dirty="0">
                          <a:solidFill>
                            <a:schemeClr val="tx1"/>
                          </a:solidFill>
                          <a:effectLst/>
                          <a:latin typeface="+mn-lt"/>
                        </a:rPr>
                        <a:t>0.80 (0.74-0.86)</a:t>
                      </a:r>
                    </a:p>
                  </a:txBody>
                  <a:tcPr marL="0" marR="0" marT="0" marB="0" anchor="ctr"/>
                </a:tc>
                <a:tc>
                  <a:txBody>
                    <a:bodyPr/>
                    <a:lstStyle/>
                    <a:p>
                      <a:pPr algn="ctr" fontAlgn="b"/>
                      <a:r>
                        <a:rPr kumimoji="0" lang="en-US" sz="1200" b="0" i="1" u="none" strike="noStrike" kern="1200" dirty="0">
                          <a:solidFill>
                            <a:schemeClr val="tx1"/>
                          </a:solidFill>
                          <a:effectLst/>
                          <a:latin typeface="+mn-lt"/>
                          <a:ea typeface="+mn-ea"/>
                          <a:cs typeface="+mn-cs"/>
                        </a:rPr>
                        <a:t>P</a:t>
                      </a:r>
                      <a:r>
                        <a:rPr kumimoji="0" lang="en-US" sz="1200" b="0" i="0" u="none" strike="noStrike" kern="1200" dirty="0">
                          <a:solidFill>
                            <a:schemeClr val="tx1"/>
                          </a:solidFill>
                          <a:effectLst/>
                          <a:latin typeface="+mn-lt"/>
                          <a:ea typeface="+mn-ea"/>
                          <a:cs typeface="+mn-cs"/>
                        </a:rPr>
                        <a:t>=0.8</a:t>
                      </a:r>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652338563"/>
                  </a:ext>
                </a:extLst>
              </a:tr>
              <a:tr h="395021">
                <a:tc>
                  <a:txBody>
                    <a:bodyPr/>
                    <a:lstStyle/>
                    <a:p>
                      <a:pPr algn="l" fontAlgn="ctr"/>
                      <a:r>
                        <a:rPr lang="en-US" sz="1200" b="1" i="0" u="none" strike="noStrike" dirty="0">
                          <a:solidFill>
                            <a:schemeClr val="tx1"/>
                          </a:solidFill>
                          <a:effectLst/>
                          <a:latin typeface="+mn-lt"/>
                        </a:rPr>
                        <a:t>No diabetes</a:t>
                      </a:r>
                    </a:p>
                  </a:txBody>
                  <a:tcPr marL="0" marR="0" marT="0" marB="0" anchor="ctr"/>
                </a:tc>
                <a:tc>
                  <a:txBody>
                    <a:bodyPr/>
                    <a:lstStyle/>
                    <a:p>
                      <a:pPr algn="r" fontAlgn="ctr"/>
                      <a:r>
                        <a:rPr lang="en-US" sz="1200" b="0" i="0" u="none" strike="noStrike" dirty="0">
                          <a:solidFill>
                            <a:schemeClr val="tx1"/>
                          </a:solidFill>
                          <a:effectLst/>
                          <a:latin typeface="+mn-lt"/>
                        </a:rPr>
                        <a:t>8,272 (3.2%)</a:t>
                      </a:r>
                    </a:p>
                  </a:txBody>
                  <a:tcPr marL="0" marR="0" marT="0" marB="0" anchor="ctr"/>
                </a:tc>
                <a:tc>
                  <a:txBody>
                    <a:bodyPr/>
                    <a:lstStyle/>
                    <a:p>
                      <a:pPr algn="r" fontAlgn="ctr"/>
                      <a:r>
                        <a:rPr lang="en-US" sz="1200" b="0" i="0" u="none" strike="noStrike" dirty="0">
                          <a:solidFill>
                            <a:schemeClr val="tx1"/>
                          </a:solidFill>
                          <a:effectLst/>
                          <a:latin typeface="+mn-lt"/>
                        </a:rPr>
                        <a:t>10,163 (4.0%)</a:t>
                      </a:r>
                    </a:p>
                  </a:txBody>
                  <a:tcPr marL="0" marR="0" marT="0" marB="0" anchor="ctr"/>
                </a:tc>
                <a:tc vMerge="1">
                  <a:txBody>
                    <a:bodyPr/>
                    <a:lstStyle/>
                    <a:p>
                      <a:endParaRPr lang="en-US"/>
                    </a:p>
                  </a:txBody>
                  <a:tcPr/>
                </a:tc>
                <a:tc>
                  <a:txBody>
                    <a:bodyPr/>
                    <a:lstStyle/>
                    <a:p>
                      <a:pPr algn="r" fontAlgn="ctr"/>
                      <a:r>
                        <a:rPr lang="en-US" sz="1200" b="0" i="0" u="none" strike="noStrike" dirty="0">
                          <a:solidFill>
                            <a:schemeClr val="tx1"/>
                          </a:solidFill>
                          <a:effectLst/>
                          <a:latin typeface="+mn-lt"/>
                        </a:rPr>
                        <a:t>0.78 (0.75-0.81)</a:t>
                      </a:r>
                    </a:p>
                  </a:txBody>
                  <a:tcPr marL="0" marR="0" marT="0" marB="0" anchor="ctr"/>
                </a:tc>
                <a:tc>
                  <a:txBody>
                    <a:bodyPr/>
                    <a:lstStyle/>
                    <a:p>
                      <a:pPr algn="ctr" fontAlgn="b"/>
                      <a:endParaRPr lang="en-US" sz="12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391118360"/>
                  </a:ext>
                </a:extLst>
              </a:tr>
            </a:tbl>
          </a:graphicData>
        </a:graphic>
      </p:graphicFrame>
      <p:sp>
        <p:nvSpPr>
          <p:cNvPr id="27" name="Title 1"/>
          <p:cNvSpPr>
            <a:spLocks noGrp="1"/>
          </p:cNvSpPr>
          <p:nvPr>
            <p:ph type="title"/>
          </p:nvPr>
        </p:nvSpPr>
        <p:spPr/>
        <p:txBody>
          <a:bodyPr/>
          <a:lstStyle/>
          <a:p>
            <a:r>
              <a:rPr lang="en-US" dirty="0"/>
              <a:t>Effect on CHD and Diabetes Primary Prevention</a:t>
            </a:r>
          </a:p>
        </p:txBody>
      </p:sp>
      <p:sp>
        <p:nvSpPr>
          <p:cNvPr id="2" name="Slide Number Placeholder 1"/>
          <p:cNvSpPr>
            <a:spLocks noGrp="1"/>
          </p:cNvSpPr>
          <p:nvPr>
            <p:ph type="sldNum" sz="quarter" idx="4"/>
          </p:nvPr>
        </p:nvSpPr>
        <p:spPr/>
        <p:txBody>
          <a:bodyPr/>
          <a:lstStyle/>
          <a:p>
            <a:fld id="{2462ECC2-A415-4E86-873D-B602882CC3EA}" type="slidenum">
              <a:rPr lang="en-US" smtClean="0"/>
              <a:pPr/>
              <a:t>102</a:t>
            </a:fld>
            <a:endParaRPr lang="en-US" dirty="0"/>
          </a:p>
        </p:txBody>
      </p:sp>
      <p:pic>
        <p:nvPicPr>
          <p:cNvPr id="5" name="Picture 4" descr="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50" y="2648491"/>
            <a:ext cx="1727200" cy="3146571"/>
          </a:xfrm>
          <a:prstGeom prst="rect">
            <a:avLst/>
          </a:prstGeom>
        </p:spPr>
      </p:pic>
      <p:sp>
        <p:nvSpPr>
          <p:cNvPr id="10" name="Rectangle 9"/>
          <p:cNvSpPr/>
          <p:nvPr/>
        </p:nvSpPr>
        <p:spPr>
          <a:xfrm>
            <a:off x="44913" y="6124537"/>
            <a:ext cx="8300434" cy="707886"/>
          </a:xfrm>
          <a:prstGeom prst="rect">
            <a:avLst/>
          </a:prstGeom>
        </p:spPr>
        <p:txBody>
          <a:bodyPr wrap="square" anchor="b">
            <a:spAutoFit/>
          </a:bodyPr>
          <a:lstStyle/>
          <a:p>
            <a:pPr lvl="0">
              <a:spcBef>
                <a:spcPts val="600"/>
              </a:spcBef>
            </a:pPr>
            <a:r>
              <a:rPr lang="en-US" sz="1000" dirty="0">
                <a:latin typeface="+mn-lt"/>
              </a:rPr>
              <a:t>1 mmol/L = 38.6 mg/dL.</a:t>
            </a:r>
          </a:p>
          <a:p>
            <a:pPr lvl="0">
              <a:spcBef>
                <a:spcPts val="600"/>
              </a:spcBef>
            </a:pPr>
            <a:r>
              <a:rPr lang="en-US" sz="1000" dirty="0">
                <a:latin typeface="+mn-lt"/>
                <a:ea typeface="Calibri" panose="020F0502020204030204" pitchFamily="34" charset="0"/>
                <a:cs typeface="Times New Roman" panose="02020603050405020304" pitchFamily="18" charset="0"/>
              </a:rPr>
              <a:t>CHD: coronary heart disease; CI, confidence interval; </a:t>
            </a:r>
            <a:r>
              <a:rPr lang="en-US" sz="1000" dirty="0">
                <a:solidFill>
                  <a:prstClr val="black"/>
                </a:solidFill>
                <a:latin typeface="+mn-lt"/>
                <a:ea typeface="Calibri" panose="020F0502020204030204" pitchFamily="34" charset="0"/>
                <a:cs typeface="Times New Roman" panose="02020603050405020304" pitchFamily="18" charset="0"/>
              </a:rPr>
              <a:t>LDL-C, low-density lipoprotein cholesterol; RR: relative risk.</a:t>
            </a:r>
            <a:endParaRPr lang="en-US" sz="1000" dirty="0">
              <a:solidFill>
                <a:prstClr val="black"/>
              </a:solidFill>
              <a:latin typeface="+mn-lt"/>
              <a:ea typeface="Calibri" panose="020F0502020204030204" pitchFamily="34" charset="0"/>
            </a:endParaRPr>
          </a:p>
          <a:p>
            <a:pPr lvl="0">
              <a:spcBef>
                <a:spcPts val="600"/>
              </a:spcBef>
            </a:pPr>
            <a:r>
              <a:rPr lang="en-US" sz="1000" dirty="0" err="1">
                <a:latin typeface="+mn-lt"/>
              </a:rPr>
              <a:t>Baigent</a:t>
            </a:r>
            <a:r>
              <a:rPr lang="en-US" sz="1000" dirty="0">
                <a:latin typeface="+mn-lt"/>
              </a:rPr>
              <a:t> C, et al. </a:t>
            </a:r>
            <a:r>
              <a:rPr lang="en-US" sz="1000" i="1" dirty="0">
                <a:latin typeface="+mn-lt"/>
              </a:rPr>
              <a:t>Lancet</a:t>
            </a:r>
            <a:r>
              <a:rPr lang="en-US" sz="1000" dirty="0">
                <a:latin typeface="+mn-lt"/>
              </a:rPr>
              <a:t>. 2010;376:1670-1681</a:t>
            </a:r>
            <a:r>
              <a:rPr lang="en-US" sz="1000" dirty="0">
                <a:solidFill>
                  <a:prstClr val="black"/>
                </a:solidFill>
                <a:latin typeface="+mn-lt"/>
              </a:rPr>
              <a:t>. </a:t>
            </a:r>
          </a:p>
        </p:txBody>
      </p:sp>
      <p:sp>
        <p:nvSpPr>
          <p:cNvPr id="13" name="Rectangle 12"/>
          <p:cNvSpPr/>
          <p:nvPr/>
        </p:nvSpPr>
        <p:spPr>
          <a:xfrm>
            <a:off x="1600994" y="1633322"/>
            <a:ext cx="5942012" cy="400110"/>
          </a:xfrm>
          <a:prstGeom prst="rect">
            <a:avLst/>
          </a:prstGeom>
        </p:spPr>
        <p:txBody>
          <a:bodyPr wrap="square">
            <a:spAutoFit/>
          </a:bodyPr>
          <a:lstStyle/>
          <a:p>
            <a:pPr algn="ctr"/>
            <a:r>
              <a:rPr lang="en-US" sz="2000" b="1" dirty="0">
                <a:solidFill>
                  <a:schemeClr val="accent3"/>
                </a:solidFill>
              </a:rPr>
              <a:t>Cholesterol Treatment Trialists’ Collaboration</a:t>
            </a:r>
          </a:p>
        </p:txBody>
      </p:sp>
    </p:spTree>
    <p:extLst>
      <p:ext uri="{BB962C8B-B14F-4D97-AF65-F5344CB8AC3E}">
        <p14:creationId xmlns:p14="http://schemas.microsoft.com/office/powerpoint/2010/main" val="199396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Statin Effects on Lipids After 6 Weeks of Treatment</a:t>
            </a:r>
          </a:p>
        </p:txBody>
      </p:sp>
      <p:sp>
        <p:nvSpPr>
          <p:cNvPr id="5" name="Slide Number Placeholder 4"/>
          <p:cNvSpPr>
            <a:spLocks noGrp="1"/>
          </p:cNvSpPr>
          <p:nvPr>
            <p:ph type="sldNum" sz="quarter" idx="4"/>
          </p:nvPr>
        </p:nvSpPr>
        <p:spPr/>
        <p:txBody>
          <a:bodyPr/>
          <a:lstStyle/>
          <a:p>
            <a:fld id="{2462ECC2-A415-4E86-873D-B602882CC3EA}" type="slidenum">
              <a:rPr lang="en-US" smtClean="0"/>
              <a:pPr/>
              <a:t>103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30391125"/>
              </p:ext>
            </p:extLst>
          </p:nvPr>
        </p:nvGraphicFramePr>
        <p:xfrm>
          <a:off x="304797" y="2362200"/>
          <a:ext cx="8534401" cy="3546710"/>
        </p:xfrm>
        <a:graphic>
          <a:graphicData uri="http://schemas.openxmlformats.org/drawingml/2006/table">
            <a:tbl>
              <a:tblPr firstRow="1" bandRow="1">
                <a:tableStyleId>{93296810-A885-4BE3-A3E7-6D5BEEA58F35}</a:tableStyleId>
              </a:tblPr>
              <a:tblGrid>
                <a:gridCol w="1555161">
                  <a:extLst>
                    <a:ext uri="{9D8B030D-6E8A-4147-A177-3AD203B41FA5}">
                      <a16:colId xmlns:a16="http://schemas.microsoft.com/office/drawing/2014/main" val="3928435443"/>
                    </a:ext>
                  </a:extLst>
                </a:gridCol>
                <a:gridCol w="1395848">
                  <a:extLst>
                    <a:ext uri="{9D8B030D-6E8A-4147-A177-3AD203B41FA5}">
                      <a16:colId xmlns:a16="http://schemas.microsoft.com/office/drawing/2014/main" val="1779993762"/>
                    </a:ext>
                  </a:extLst>
                </a:gridCol>
                <a:gridCol w="1395848">
                  <a:extLst>
                    <a:ext uri="{9D8B030D-6E8A-4147-A177-3AD203B41FA5}">
                      <a16:colId xmlns:a16="http://schemas.microsoft.com/office/drawing/2014/main" val="1825176885"/>
                    </a:ext>
                  </a:extLst>
                </a:gridCol>
                <a:gridCol w="1395848">
                  <a:extLst>
                    <a:ext uri="{9D8B030D-6E8A-4147-A177-3AD203B41FA5}">
                      <a16:colId xmlns:a16="http://schemas.microsoft.com/office/drawing/2014/main" val="3478800148"/>
                    </a:ext>
                  </a:extLst>
                </a:gridCol>
                <a:gridCol w="1395848">
                  <a:extLst>
                    <a:ext uri="{9D8B030D-6E8A-4147-A177-3AD203B41FA5}">
                      <a16:colId xmlns:a16="http://schemas.microsoft.com/office/drawing/2014/main" val="1353593320"/>
                    </a:ext>
                  </a:extLst>
                </a:gridCol>
                <a:gridCol w="1395848">
                  <a:extLst>
                    <a:ext uri="{9D8B030D-6E8A-4147-A177-3AD203B41FA5}">
                      <a16:colId xmlns:a16="http://schemas.microsoft.com/office/drawing/2014/main" val="1104059855"/>
                    </a:ext>
                  </a:extLst>
                </a:gridCol>
              </a:tblGrid>
              <a:tr h="705673">
                <a:tc>
                  <a:txBody>
                    <a:bodyPr/>
                    <a:lstStyle/>
                    <a:p>
                      <a:pPr marL="50800" marR="0" algn="l" rtl="0" eaLnBrk="1" latinLnBrk="0" hangingPunct="1">
                        <a:lnSpc>
                          <a:spcPct val="115000"/>
                        </a:lnSpc>
                        <a:spcBef>
                          <a:spcPts val="55"/>
                        </a:spcBef>
                        <a:spcAft>
                          <a:spcPts val="0"/>
                        </a:spcAft>
                      </a:pPr>
                      <a:r>
                        <a:rPr kumimoji="0" lang="en-US" sz="1500" kern="1200" dirty="0">
                          <a:effectLst/>
                        </a:rPr>
                        <a:t>Statin</a:t>
                      </a:r>
                      <a:endParaRPr kumimoji="0" lang="en-US" sz="1500" b="1" kern="1200" dirty="0">
                        <a:solidFill>
                          <a:schemeClr val="tx1"/>
                        </a:solidFill>
                        <a:effectLst/>
                        <a:latin typeface="+mj-lt"/>
                        <a:ea typeface="+mn-ea"/>
                        <a:cs typeface="+mn-cs"/>
                      </a:endParaRPr>
                    </a:p>
                  </a:txBody>
                  <a:tcPr marL="0" marR="0" marT="0" marB="0" anchor="ctr"/>
                </a:tc>
                <a:tc>
                  <a:txBody>
                    <a:bodyPr/>
                    <a:lstStyle/>
                    <a:p>
                      <a:pPr marL="50800" marR="0" indent="-146050" algn="ctr" rtl="0" eaLnBrk="1" latinLnBrk="0" hangingPunct="1">
                        <a:lnSpc>
                          <a:spcPct val="115000"/>
                        </a:lnSpc>
                        <a:spcBef>
                          <a:spcPts val="55"/>
                        </a:spcBef>
                        <a:spcAft>
                          <a:spcPts val="0"/>
                        </a:spcAft>
                      </a:pPr>
                      <a:r>
                        <a:rPr kumimoji="0" lang="en-US" sz="1500" kern="1200" dirty="0">
                          <a:effectLst/>
                        </a:rPr>
                        <a:t>Dosage range, mg daily</a:t>
                      </a:r>
                      <a:endParaRPr kumimoji="0" lang="en-US" sz="15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500" kern="1200" dirty="0">
                          <a:effectLst/>
                        </a:rPr>
                        <a:t>TC</a:t>
                      </a:r>
                      <a:br>
                        <a:rPr kumimoji="0" lang="en-US" sz="1500" kern="1200" dirty="0">
                          <a:effectLst/>
                        </a:rPr>
                      </a:br>
                      <a:r>
                        <a:rPr kumimoji="0" lang="en-US" sz="1500" kern="1200" dirty="0">
                          <a:effectLst/>
                        </a:rPr>
                        <a:t> (mg/dL)</a:t>
                      </a:r>
                      <a:endParaRPr kumimoji="0" lang="en-US" sz="15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500" kern="1200" dirty="0">
                          <a:effectLst/>
                        </a:rPr>
                        <a:t>LDL-C </a:t>
                      </a:r>
                      <a:br>
                        <a:rPr kumimoji="0" lang="en-US" sz="1500" kern="1200" dirty="0">
                          <a:effectLst/>
                        </a:rPr>
                      </a:br>
                      <a:r>
                        <a:rPr kumimoji="0" lang="en-US" sz="1500" kern="1200" dirty="0">
                          <a:effectLst/>
                        </a:rPr>
                        <a:t>(mg/dL)</a:t>
                      </a:r>
                      <a:endParaRPr kumimoji="0" lang="en-US" sz="15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500" kern="1200" dirty="0">
                          <a:effectLst/>
                        </a:rPr>
                        <a:t>HDL-C </a:t>
                      </a:r>
                      <a:br>
                        <a:rPr kumimoji="0" lang="en-US" sz="1500" kern="1200" dirty="0">
                          <a:effectLst/>
                        </a:rPr>
                      </a:br>
                      <a:r>
                        <a:rPr kumimoji="0" lang="en-US" sz="1500" kern="1200" dirty="0">
                          <a:effectLst/>
                        </a:rPr>
                        <a:t>(mg/dL)</a:t>
                      </a:r>
                      <a:endParaRPr kumimoji="0" lang="en-US" sz="15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500" kern="1200" dirty="0">
                          <a:effectLst/>
                        </a:rPr>
                        <a:t>TG</a:t>
                      </a:r>
                      <a:br>
                        <a:rPr kumimoji="0" lang="en-US" sz="1500" kern="1200" dirty="0">
                          <a:effectLst/>
                        </a:rPr>
                      </a:br>
                      <a:r>
                        <a:rPr kumimoji="0" lang="en-US" sz="1500" kern="1200" dirty="0">
                          <a:effectLst/>
                        </a:rPr>
                        <a:t> (mg/dL)</a:t>
                      </a:r>
                      <a:endParaRPr kumimoji="0" lang="en-US" sz="15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7175073"/>
                  </a:ext>
                </a:extLst>
              </a:tr>
              <a:tr h="368177">
                <a:tc>
                  <a:txBody>
                    <a:bodyPr/>
                    <a:lstStyle/>
                    <a:p>
                      <a:pPr marL="50800" marR="0" algn="l" rtl="0" eaLnBrk="1" latinLnBrk="0" hangingPunct="1">
                        <a:lnSpc>
                          <a:spcPct val="115000"/>
                        </a:lnSpc>
                        <a:spcBef>
                          <a:spcPts val="55"/>
                        </a:spcBef>
                        <a:spcAft>
                          <a:spcPts val="0"/>
                        </a:spcAft>
                      </a:pPr>
                      <a:r>
                        <a:rPr kumimoji="0" lang="en-US" sz="1600" kern="1200" dirty="0">
                          <a:effectLst/>
                        </a:rPr>
                        <a:t>Lovastatin</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20-80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21 to ↓ 36</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29 to ↓ 48</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4.6 to ↑ 8.0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12 to ↓ 13</a:t>
                      </a:r>
                      <a:endParaRPr kumimoji="0" lang="en-US" sz="16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698716743"/>
                  </a:ext>
                </a:extLst>
              </a:tr>
              <a:tr h="368177">
                <a:tc>
                  <a:txBody>
                    <a:bodyPr/>
                    <a:lstStyle/>
                    <a:p>
                      <a:pPr marL="50800" marR="0" algn="l" rtl="0" eaLnBrk="1" latinLnBrk="0" hangingPunct="1">
                        <a:lnSpc>
                          <a:spcPct val="115000"/>
                        </a:lnSpc>
                        <a:spcBef>
                          <a:spcPts val="55"/>
                        </a:spcBef>
                        <a:spcAft>
                          <a:spcPts val="0"/>
                        </a:spcAft>
                      </a:pPr>
                      <a:r>
                        <a:rPr kumimoji="0" lang="en-US" sz="1600" kern="1200" dirty="0">
                          <a:effectLst/>
                        </a:rPr>
                        <a:t>Pravastatin</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10-40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↓15 to ↓ 22</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20 to ↓30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3.2 to ↑ 5.6</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8 to ↓ 13</a:t>
                      </a:r>
                      <a:endParaRPr kumimoji="0" lang="en-US" sz="16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1854092592"/>
                  </a:ext>
                </a:extLst>
              </a:tr>
              <a:tr h="368177">
                <a:tc>
                  <a:txBody>
                    <a:bodyPr/>
                    <a:lstStyle/>
                    <a:p>
                      <a:pPr marL="50800" marR="0" algn="l" rtl="0" eaLnBrk="1" latinLnBrk="0" hangingPunct="1">
                        <a:lnSpc>
                          <a:spcPct val="115000"/>
                        </a:lnSpc>
                        <a:spcBef>
                          <a:spcPts val="55"/>
                        </a:spcBef>
                        <a:spcAft>
                          <a:spcPts val="0"/>
                        </a:spcAft>
                      </a:pPr>
                      <a:r>
                        <a:rPr kumimoji="0" lang="en-US" sz="1600" kern="1200" dirty="0">
                          <a:effectLst/>
                        </a:rPr>
                        <a:t>Simvastatin</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10-80*</a:t>
                      </a:r>
                      <a:endParaRPr kumimoji="0" lang="en-US" sz="1600" b="1" kern="1200" baseline="300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20 to ↓ 33</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28 to ↓ 46</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5.2 to ↑ 6.8</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12 to ↓ 18</a:t>
                      </a:r>
                      <a:endParaRPr kumimoji="0" lang="en-US" sz="16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1173343532"/>
                  </a:ext>
                </a:extLst>
              </a:tr>
              <a:tr h="368177">
                <a:tc>
                  <a:txBody>
                    <a:bodyPr/>
                    <a:lstStyle/>
                    <a:p>
                      <a:pPr marL="50800" marR="0" algn="l" rtl="0" eaLnBrk="1" latinLnBrk="0" hangingPunct="1">
                        <a:lnSpc>
                          <a:spcPct val="115000"/>
                        </a:lnSpc>
                        <a:spcBef>
                          <a:spcPts val="55"/>
                        </a:spcBef>
                        <a:spcAft>
                          <a:spcPts val="0"/>
                        </a:spcAft>
                      </a:pPr>
                      <a:r>
                        <a:rPr kumimoji="0" lang="en-US" sz="1600" kern="1200" dirty="0">
                          <a:effectLst/>
                        </a:rPr>
                        <a:t>Fluvastatin</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20-40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13 to ↓ 19</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17 to ↓ 23</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0.9 to ↓ 3.0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5 to ↓ 13</a:t>
                      </a:r>
                      <a:endParaRPr kumimoji="0" lang="en-US" sz="16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4139241174"/>
                  </a:ext>
                </a:extLst>
              </a:tr>
              <a:tr h="368177">
                <a:tc>
                  <a:txBody>
                    <a:bodyPr/>
                    <a:lstStyle/>
                    <a:p>
                      <a:pPr marL="50800" marR="0" algn="l" rtl="0" eaLnBrk="1" latinLnBrk="0" hangingPunct="1">
                        <a:lnSpc>
                          <a:spcPct val="115000"/>
                        </a:lnSpc>
                        <a:spcBef>
                          <a:spcPts val="55"/>
                        </a:spcBef>
                        <a:spcAft>
                          <a:spcPts val="0"/>
                        </a:spcAft>
                      </a:pPr>
                      <a:r>
                        <a:rPr kumimoji="0" lang="en-US" sz="1600" kern="1200" dirty="0">
                          <a:effectLst/>
                        </a:rPr>
                        <a:t>Atorvastatin</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10-80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27 to ↓ 39</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37 to ↓ 51</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2.1 to ↑ 5.7</a:t>
                      </a:r>
                      <a:endParaRPr kumimoji="0" lang="en-US" sz="1600" b="1" kern="1200" baseline="300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20 to ↓ 28</a:t>
                      </a:r>
                      <a:endParaRPr kumimoji="0" lang="en-US" sz="16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2184664197"/>
                  </a:ext>
                </a:extLst>
              </a:tr>
              <a:tr h="368177">
                <a:tc>
                  <a:txBody>
                    <a:bodyPr/>
                    <a:lstStyle/>
                    <a:p>
                      <a:pPr marL="50800" marR="0" algn="l" rtl="0" eaLnBrk="1" latinLnBrk="0" hangingPunct="1">
                        <a:lnSpc>
                          <a:spcPct val="115000"/>
                        </a:lnSpc>
                        <a:spcBef>
                          <a:spcPts val="55"/>
                        </a:spcBef>
                        <a:spcAft>
                          <a:spcPts val="0"/>
                        </a:spcAft>
                      </a:pPr>
                      <a:r>
                        <a:rPr kumimoji="0" lang="en-US" sz="1600" kern="1200" dirty="0">
                          <a:effectLst/>
                        </a:rPr>
                        <a:t>Rosuvastatin</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10-40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33 to ↓ 40</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45 to ↓ 55</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7.7 to ↑ 9.6</a:t>
                      </a:r>
                      <a:endParaRPr kumimoji="0" lang="en-US" sz="1600" b="1" kern="1200" dirty="0">
                        <a:solidFill>
                          <a:schemeClr val="tx1"/>
                        </a:solidFill>
                        <a:effectLst/>
                        <a:latin typeface="+mj-lt"/>
                        <a:ea typeface="+mn-ea"/>
                        <a:cs typeface="+mn-cs"/>
                      </a:endParaRPr>
                    </a:p>
                  </a:txBody>
                  <a:tcPr marL="0" marR="0" marT="0" marB="0" anchor="ctr"/>
                </a:tc>
                <a:tc>
                  <a:txBody>
                    <a:bodyPr/>
                    <a:lstStyle/>
                    <a:p>
                      <a:pPr marL="50800" marR="0" algn="ctr" rtl="0" eaLnBrk="1" latinLnBrk="0" hangingPunct="1">
                        <a:lnSpc>
                          <a:spcPct val="115000"/>
                        </a:lnSpc>
                        <a:spcBef>
                          <a:spcPts val="55"/>
                        </a:spcBef>
                        <a:spcAft>
                          <a:spcPts val="0"/>
                        </a:spcAft>
                      </a:pPr>
                      <a:r>
                        <a:rPr kumimoji="0" lang="en-US" sz="1600" kern="1200" dirty="0">
                          <a:effectLst/>
                        </a:rPr>
                        <a:t>↓ 20 to ↓ 26</a:t>
                      </a:r>
                      <a:endParaRPr kumimoji="0" lang="en-US" sz="1600" b="1" kern="1200" dirty="0">
                        <a:solidFill>
                          <a:schemeClr val="tx1"/>
                        </a:solidFill>
                        <a:effectLst/>
                        <a:latin typeface="+mj-lt"/>
                        <a:ea typeface="+mn-ea"/>
                        <a:cs typeface="+mn-cs"/>
                      </a:endParaRPr>
                    </a:p>
                  </a:txBody>
                  <a:tcPr marL="0" marR="0" marT="0" marB="0" anchor="ctr"/>
                </a:tc>
                <a:extLst>
                  <a:ext uri="{0D108BD9-81ED-4DB2-BD59-A6C34878D82A}">
                    <a16:rowId xmlns:a16="http://schemas.microsoft.com/office/drawing/2014/main" val="3529426474"/>
                  </a:ext>
                </a:extLst>
              </a:tr>
              <a:tr h="631975">
                <a:tc gridSpan="6">
                  <a:txBody>
                    <a:bodyPr/>
                    <a:lstStyle/>
                    <a:p>
                      <a:pPr marL="50800" marR="0" lvl="0" indent="0" algn="l" defTabSz="914400" rtl="0" eaLnBrk="1" fontAlgn="auto" latinLnBrk="0" hangingPunct="1">
                        <a:lnSpc>
                          <a:spcPct val="115000"/>
                        </a:lnSpc>
                        <a:spcBef>
                          <a:spcPts val="55"/>
                        </a:spcBef>
                        <a:spcAft>
                          <a:spcPts val="0"/>
                        </a:spcAft>
                        <a:buClrTx/>
                        <a:buSzTx/>
                        <a:buFontTx/>
                        <a:buNone/>
                        <a:tabLst/>
                        <a:defRPr/>
                      </a:pPr>
                      <a:r>
                        <a:rPr lang="en-US" sz="1600" dirty="0"/>
                        <a:t>*Not to be used at dosages of 80 mg unless individual has been on treatment for more than 12 months.</a:t>
                      </a:r>
                      <a:endParaRPr lang="en-US" sz="1600" b="0" dirty="0">
                        <a:latin typeface="+mn-lt"/>
                      </a:endParaRPr>
                    </a:p>
                  </a:txBody>
                  <a:tcPr marL="0" marR="0" marT="0" marB="0" anchor="ctr">
                    <a:noFill/>
                  </a:tcPr>
                </a:tc>
                <a:tc hMerge="1">
                  <a:txBody>
                    <a:bodyPr/>
                    <a:lstStyle/>
                    <a:p>
                      <a:pPr marL="50800" marR="0" algn="l" rtl="0" eaLnBrk="1" latinLnBrk="0" hangingPunct="1">
                        <a:lnSpc>
                          <a:spcPct val="115000"/>
                        </a:lnSpc>
                        <a:spcBef>
                          <a:spcPts val="55"/>
                        </a:spcBef>
                        <a:spcAft>
                          <a:spcPts val="0"/>
                        </a:spcAft>
                      </a:pPr>
                      <a:endParaRPr kumimoji="0" lang="en-US" sz="1600" b="1" kern="1200" dirty="0">
                        <a:solidFill>
                          <a:schemeClr val="tx1"/>
                        </a:solidFill>
                        <a:effectLst/>
                        <a:latin typeface="+mj-lt"/>
                        <a:ea typeface="+mn-ea"/>
                        <a:cs typeface="+mn-cs"/>
                      </a:endParaRPr>
                    </a:p>
                  </a:txBody>
                  <a:tcPr marL="0" marR="0" marT="0" marB="0"/>
                </a:tc>
                <a:tc hMerge="1">
                  <a:txBody>
                    <a:bodyPr/>
                    <a:lstStyle/>
                    <a:p>
                      <a:pPr marL="50800" marR="0" algn="l" rtl="0" eaLnBrk="1" latinLnBrk="0" hangingPunct="1">
                        <a:lnSpc>
                          <a:spcPct val="115000"/>
                        </a:lnSpc>
                        <a:spcBef>
                          <a:spcPts val="55"/>
                        </a:spcBef>
                        <a:spcAft>
                          <a:spcPts val="0"/>
                        </a:spcAft>
                      </a:pPr>
                      <a:endParaRPr kumimoji="0" lang="en-US" sz="1600" b="1" kern="1200" dirty="0">
                        <a:solidFill>
                          <a:schemeClr val="tx1"/>
                        </a:solidFill>
                        <a:effectLst/>
                        <a:latin typeface="+mj-lt"/>
                        <a:ea typeface="+mn-ea"/>
                        <a:cs typeface="+mn-cs"/>
                      </a:endParaRPr>
                    </a:p>
                  </a:txBody>
                  <a:tcPr marL="0" marR="0" marT="0" marB="0"/>
                </a:tc>
                <a:tc hMerge="1">
                  <a:txBody>
                    <a:bodyPr/>
                    <a:lstStyle/>
                    <a:p>
                      <a:pPr marL="50800" marR="0" algn="l" rtl="0" eaLnBrk="1" latinLnBrk="0" hangingPunct="1">
                        <a:lnSpc>
                          <a:spcPct val="115000"/>
                        </a:lnSpc>
                        <a:spcBef>
                          <a:spcPts val="55"/>
                        </a:spcBef>
                        <a:spcAft>
                          <a:spcPts val="0"/>
                        </a:spcAft>
                      </a:pPr>
                      <a:endParaRPr kumimoji="0" lang="en-US" sz="1600" b="1" kern="1200" dirty="0">
                        <a:solidFill>
                          <a:schemeClr val="tx1"/>
                        </a:solidFill>
                        <a:effectLst/>
                        <a:latin typeface="+mj-lt"/>
                        <a:ea typeface="+mn-ea"/>
                        <a:cs typeface="+mn-cs"/>
                      </a:endParaRPr>
                    </a:p>
                  </a:txBody>
                  <a:tcPr marL="0" marR="0" marT="0" marB="0"/>
                </a:tc>
                <a:tc hMerge="1">
                  <a:txBody>
                    <a:bodyPr/>
                    <a:lstStyle/>
                    <a:p>
                      <a:pPr marL="50800" marR="0" algn="l" rtl="0" eaLnBrk="1" latinLnBrk="0" hangingPunct="1">
                        <a:lnSpc>
                          <a:spcPct val="115000"/>
                        </a:lnSpc>
                        <a:spcBef>
                          <a:spcPts val="55"/>
                        </a:spcBef>
                        <a:spcAft>
                          <a:spcPts val="0"/>
                        </a:spcAft>
                      </a:pPr>
                      <a:endParaRPr kumimoji="0" lang="en-US" sz="1600" b="1" kern="1200" dirty="0">
                        <a:solidFill>
                          <a:schemeClr val="tx1"/>
                        </a:solidFill>
                        <a:effectLst/>
                        <a:latin typeface="+mj-lt"/>
                        <a:ea typeface="+mn-ea"/>
                        <a:cs typeface="+mn-cs"/>
                      </a:endParaRPr>
                    </a:p>
                  </a:txBody>
                  <a:tcPr marL="0" marR="0" marT="0" marB="0"/>
                </a:tc>
                <a:tc hMerge="1">
                  <a:txBody>
                    <a:bodyPr/>
                    <a:lstStyle/>
                    <a:p>
                      <a:pPr marL="50800" marR="0" algn="l" rtl="0" eaLnBrk="1" latinLnBrk="0" hangingPunct="1">
                        <a:lnSpc>
                          <a:spcPct val="115000"/>
                        </a:lnSpc>
                        <a:spcBef>
                          <a:spcPts val="55"/>
                        </a:spcBef>
                        <a:spcAft>
                          <a:spcPts val="0"/>
                        </a:spcAft>
                      </a:pPr>
                      <a:endParaRPr kumimoji="0" lang="en-US" sz="1600" b="1" kern="1200" dirty="0">
                        <a:solidFill>
                          <a:schemeClr val="tx1"/>
                        </a:solidFill>
                        <a:effectLst/>
                        <a:latin typeface="+mj-lt"/>
                        <a:ea typeface="+mn-ea"/>
                        <a:cs typeface="+mn-cs"/>
                      </a:endParaRPr>
                    </a:p>
                  </a:txBody>
                  <a:tcPr marL="0" marR="0" marT="0" marB="0"/>
                </a:tc>
                <a:extLst>
                  <a:ext uri="{0D108BD9-81ED-4DB2-BD59-A6C34878D82A}">
                    <a16:rowId xmlns:a16="http://schemas.microsoft.com/office/drawing/2014/main" val="1616842588"/>
                  </a:ext>
                </a:extLst>
              </a:tr>
            </a:tbl>
          </a:graphicData>
        </a:graphic>
      </p:graphicFrame>
      <p:sp>
        <p:nvSpPr>
          <p:cNvPr id="4" name="TextBox 3"/>
          <p:cNvSpPr txBox="1"/>
          <p:nvPr/>
        </p:nvSpPr>
        <p:spPr>
          <a:xfrm>
            <a:off x="49613" y="5962889"/>
            <a:ext cx="8469353" cy="861774"/>
          </a:xfrm>
          <a:prstGeom prst="rect">
            <a:avLst/>
          </a:prstGeom>
          <a:noFill/>
        </p:spPr>
        <p:txBody>
          <a:bodyPr wrap="square" rtlCol="0" anchor="b">
            <a:spAutoFit/>
          </a:bodyPr>
          <a:lstStyle/>
          <a:p>
            <a:pPr lvl="0"/>
            <a:r>
              <a:rPr lang="en-US" sz="1000" dirty="0">
                <a:solidFill>
                  <a:prstClr val="black"/>
                </a:solidFill>
                <a:latin typeface="+mn-lt"/>
              </a:rPr>
              <a:t>HDL-C, high-density lipoprotein cholesterol; LDL-C, low-density lipoprotein cholesterol; TC, total cholesterol; TG, triglycerides.</a:t>
            </a:r>
          </a:p>
          <a:p>
            <a:endParaRPr lang="en-US" sz="1000" dirty="0">
              <a:latin typeface="+mn-lt"/>
            </a:endParaRPr>
          </a:p>
          <a:p>
            <a:r>
              <a:rPr lang="en-US" sz="1000" dirty="0">
                <a:latin typeface="+mn-lt"/>
              </a:rPr>
              <a:t>AAP NCEP </a:t>
            </a:r>
            <a:r>
              <a:rPr lang="en-US" sz="1000" i="1" dirty="0">
                <a:latin typeface="+mn-lt"/>
              </a:rPr>
              <a:t>Pediatrics. </a:t>
            </a:r>
            <a:r>
              <a:rPr lang="en-US" sz="1000" dirty="0">
                <a:latin typeface="+mn-lt"/>
              </a:rPr>
              <a:t>1992;89:525-584; Daniels SR, et al. EPIGCVHRRCAFR, 2012; </a:t>
            </a:r>
            <a:r>
              <a:rPr lang="en-US" sz="1000" dirty="0">
                <a:solidFill>
                  <a:prstClr val="black"/>
                </a:solidFill>
                <a:latin typeface="+mn-lt"/>
                <a:cs typeface="Calibri" panose="020F0502020204030204" pitchFamily="34" charset="0"/>
              </a:rPr>
              <a:t>Jellinger P, Handelsman Y, Rosenblit P, et al. </a:t>
            </a:r>
            <a:r>
              <a:rPr lang="en-US" sz="1000" i="1" dirty="0">
                <a:solidFill>
                  <a:prstClr val="black"/>
                </a:solidFill>
                <a:latin typeface="+mn-lt"/>
                <a:cs typeface="Calibri" panose="020F0502020204030204" pitchFamily="34" charset="0"/>
              </a:rPr>
              <a:t>Endocr Practice</a:t>
            </a:r>
            <a:r>
              <a:rPr lang="en-US" sz="1000" dirty="0">
                <a:solidFill>
                  <a:prstClr val="black"/>
                </a:solidFill>
                <a:latin typeface="+mn-lt"/>
                <a:cs typeface="Calibri" panose="020F0502020204030204" pitchFamily="34" charset="0"/>
              </a:rPr>
              <a:t>. 2017;23:479-497; </a:t>
            </a:r>
            <a:r>
              <a:rPr lang="en-US" sz="1000" dirty="0">
                <a:latin typeface="+mn-lt"/>
              </a:rPr>
              <a:t>Jones P, et al. </a:t>
            </a:r>
            <a:r>
              <a:rPr lang="en-US" sz="1000" i="1" dirty="0">
                <a:latin typeface="+mn-lt"/>
              </a:rPr>
              <a:t>Am J Cardiol</a:t>
            </a:r>
            <a:r>
              <a:rPr lang="en-US" sz="1000" dirty="0">
                <a:latin typeface="+mn-lt"/>
              </a:rPr>
              <a:t>. 1998;81:582-587; Jones PH, et al. </a:t>
            </a:r>
            <a:r>
              <a:rPr lang="en-US" sz="1000" i="1" dirty="0">
                <a:latin typeface="+mn-lt"/>
              </a:rPr>
              <a:t>Am J Cardiol</a:t>
            </a:r>
            <a:r>
              <a:rPr lang="en-US" sz="1000" dirty="0">
                <a:latin typeface="+mn-lt"/>
              </a:rPr>
              <a:t>. 2003; 92:152-160; ; LIPID Study Group. </a:t>
            </a:r>
            <a:r>
              <a:rPr lang="en-US" sz="1000" i="1" dirty="0">
                <a:latin typeface="+mn-lt"/>
              </a:rPr>
              <a:t>N Engl J Med</a:t>
            </a:r>
            <a:r>
              <a:rPr lang="en-US" sz="1000" dirty="0">
                <a:latin typeface="+mn-lt"/>
              </a:rPr>
              <a:t>. 1998;339:1349-1357; Pfeffer MA, et al. </a:t>
            </a:r>
            <a:r>
              <a:rPr lang="en-US" sz="1000" i="1" dirty="0">
                <a:latin typeface="+mn-lt"/>
              </a:rPr>
              <a:t>J Am Coll</a:t>
            </a:r>
            <a:r>
              <a:rPr lang="en-US" sz="1000" dirty="0">
                <a:latin typeface="+mn-lt"/>
              </a:rPr>
              <a:t> </a:t>
            </a:r>
            <a:r>
              <a:rPr lang="en-US" sz="1000" i="1" dirty="0">
                <a:latin typeface="+mn-lt"/>
              </a:rPr>
              <a:t>Cardiol</a:t>
            </a:r>
            <a:r>
              <a:rPr lang="en-US" sz="1000" dirty="0">
                <a:latin typeface="+mn-lt"/>
              </a:rPr>
              <a:t>. 1999;33:125-130; Plehn JF, et al. </a:t>
            </a:r>
            <a:r>
              <a:rPr lang="en-US" sz="1000" i="1" dirty="0">
                <a:latin typeface="+mn-lt"/>
              </a:rPr>
              <a:t>Circulation</a:t>
            </a:r>
            <a:r>
              <a:rPr lang="en-US" sz="1000" dirty="0">
                <a:latin typeface="+mn-lt"/>
              </a:rPr>
              <a:t>. 1999;99:216-223. </a:t>
            </a:r>
          </a:p>
        </p:txBody>
      </p:sp>
      <p:sp>
        <p:nvSpPr>
          <p:cNvPr id="10" name="Rectangle 9"/>
          <p:cNvSpPr/>
          <p:nvPr/>
        </p:nvSpPr>
        <p:spPr>
          <a:xfrm>
            <a:off x="1348242" y="1648098"/>
            <a:ext cx="6447511" cy="707886"/>
          </a:xfrm>
          <a:prstGeom prst="rect">
            <a:avLst/>
          </a:prstGeom>
        </p:spPr>
        <p:txBody>
          <a:bodyPr wrap="square">
            <a:spAutoFit/>
          </a:bodyPr>
          <a:lstStyle/>
          <a:p>
            <a:pPr algn="ctr"/>
            <a:r>
              <a:rPr lang="en-US" sz="2000" b="1" dirty="0">
                <a:solidFill>
                  <a:schemeClr val="accent3"/>
                </a:solidFill>
              </a:rPr>
              <a:t>Men and Women With LDL-C ≥160 and ≤250 mg/dL (N=2,431) </a:t>
            </a:r>
          </a:p>
        </p:txBody>
      </p:sp>
    </p:spTree>
    <p:extLst>
      <p:ext uri="{BB962C8B-B14F-4D97-AF65-F5344CB8AC3E}">
        <p14:creationId xmlns:p14="http://schemas.microsoft.com/office/powerpoint/2010/main" val="417999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PCSK9 Inhibitor Starting Dosages and Dosage Ranges</a:t>
            </a:r>
          </a:p>
        </p:txBody>
      </p:sp>
      <p:sp>
        <p:nvSpPr>
          <p:cNvPr id="7" name="Slide Number Placeholder 6"/>
          <p:cNvSpPr>
            <a:spLocks noGrp="1"/>
          </p:cNvSpPr>
          <p:nvPr>
            <p:ph type="sldNum" sz="quarter" idx="4"/>
          </p:nvPr>
        </p:nvSpPr>
        <p:spPr/>
        <p:txBody>
          <a:bodyPr/>
          <a:lstStyle/>
          <a:p>
            <a:fld id="{2462ECC2-A415-4E86-873D-B602882CC3EA}" type="slidenum">
              <a:rPr lang="en-US" smtClean="0"/>
              <a:pPr/>
              <a:t>104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41448724"/>
              </p:ext>
            </p:extLst>
          </p:nvPr>
        </p:nvGraphicFramePr>
        <p:xfrm>
          <a:off x="458893" y="1570017"/>
          <a:ext cx="8305801" cy="1824017"/>
        </p:xfrm>
        <a:graphic>
          <a:graphicData uri="http://schemas.openxmlformats.org/drawingml/2006/table">
            <a:tbl>
              <a:tblPr firstRow="1" bandRow="1">
                <a:tableStyleId>{93296810-A885-4BE3-A3E7-6D5BEEA58F35}</a:tableStyleId>
              </a:tblPr>
              <a:tblGrid>
                <a:gridCol w="1757413">
                  <a:extLst>
                    <a:ext uri="{9D8B030D-6E8A-4147-A177-3AD203B41FA5}">
                      <a16:colId xmlns:a16="http://schemas.microsoft.com/office/drawing/2014/main" val="742473093"/>
                    </a:ext>
                  </a:extLst>
                </a:gridCol>
                <a:gridCol w="2400150">
                  <a:extLst>
                    <a:ext uri="{9D8B030D-6E8A-4147-A177-3AD203B41FA5}">
                      <a16:colId xmlns:a16="http://schemas.microsoft.com/office/drawing/2014/main" val="2455833174"/>
                    </a:ext>
                  </a:extLst>
                </a:gridCol>
                <a:gridCol w="2432526">
                  <a:extLst>
                    <a:ext uri="{9D8B030D-6E8A-4147-A177-3AD203B41FA5}">
                      <a16:colId xmlns:a16="http://schemas.microsoft.com/office/drawing/2014/main" val="3745100930"/>
                    </a:ext>
                  </a:extLst>
                </a:gridCol>
                <a:gridCol w="1715712">
                  <a:extLst>
                    <a:ext uri="{9D8B030D-6E8A-4147-A177-3AD203B41FA5}">
                      <a16:colId xmlns:a16="http://schemas.microsoft.com/office/drawing/2014/main" val="3569437030"/>
                    </a:ext>
                  </a:extLst>
                </a:gridCol>
              </a:tblGrid>
              <a:tr h="640594">
                <a:tc>
                  <a:txBody>
                    <a:bodyPr/>
                    <a:lstStyle/>
                    <a:p>
                      <a:pPr marL="0" marR="0" algn="ctr">
                        <a:lnSpc>
                          <a:spcPct val="100000"/>
                        </a:lnSpc>
                        <a:spcBef>
                          <a:spcPts val="0"/>
                        </a:spcBef>
                        <a:spcAft>
                          <a:spcPts val="0"/>
                        </a:spcAft>
                      </a:pPr>
                      <a:r>
                        <a:rPr lang="en-US" sz="1600" dirty="0">
                          <a:effectLst/>
                        </a:rPr>
                        <a:t>Agent</a:t>
                      </a:r>
                      <a:endParaRPr lang="en-US" sz="1600" dirty="0">
                        <a:effectLst/>
                        <a:latin typeface="+mj-lt"/>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0000"/>
                        </a:lnSpc>
                        <a:spcBef>
                          <a:spcPts val="0"/>
                        </a:spcBef>
                        <a:spcAft>
                          <a:spcPts val="0"/>
                        </a:spcAft>
                      </a:pPr>
                      <a:r>
                        <a:rPr lang="en-US" sz="1600" dirty="0">
                          <a:effectLst/>
                        </a:rPr>
                        <a:t>Usual recommended </a:t>
                      </a:r>
                      <a:br>
                        <a:rPr lang="en-US" sz="1600" dirty="0">
                          <a:effectLst/>
                        </a:rPr>
                      </a:br>
                      <a:r>
                        <a:rPr lang="en-US" sz="1600" dirty="0">
                          <a:effectLst/>
                        </a:rPr>
                        <a:t>starting daily dosage</a:t>
                      </a:r>
                      <a:endParaRPr lang="en-US" sz="1600" dirty="0">
                        <a:effectLst/>
                        <a:latin typeface="+mj-lt"/>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0000"/>
                        </a:lnSpc>
                        <a:spcBef>
                          <a:spcPts val="0"/>
                        </a:spcBef>
                        <a:spcAft>
                          <a:spcPts val="0"/>
                        </a:spcAft>
                      </a:pPr>
                      <a:r>
                        <a:rPr lang="en-US" sz="1600" dirty="0">
                          <a:effectLst/>
                        </a:rPr>
                        <a:t>Dosage range</a:t>
                      </a:r>
                      <a:endParaRPr lang="en-US" sz="1600" dirty="0">
                        <a:effectLst/>
                        <a:latin typeface="+mj-lt"/>
                        <a:ea typeface="Calibri" panose="020F0502020204030204" pitchFamily="34" charset="0"/>
                        <a:cs typeface="Times New Roman" panose="02020603050405020304" pitchFamily="18" charset="0"/>
                      </a:endParaRPr>
                    </a:p>
                  </a:txBody>
                  <a:tcPr marL="45720" marR="45720" anchor="b"/>
                </a:tc>
                <a:tc>
                  <a:txBody>
                    <a:bodyPr/>
                    <a:lstStyle/>
                    <a:p>
                      <a:pPr marL="0" marR="0" algn="ctr">
                        <a:lnSpc>
                          <a:spcPct val="100000"/>
                        </a:lnSpc>
                        <a:spcBef>
                          <a:spcPts val="0"/>
                        </a:spcBef>
                        <a:spcAft>
                          <a:spcPts val="0"/>
                        </a:spcAft>
                      </a:pPr>
                      <a:r>
                        <a:rPr lang="en-US" sz="1600" dirty="0">
                          <a:effectLst/>
                        </a:rPr>
                        <a:t>Administration</a:t>
                      </a:r>
                      <a:endParaRPr lang="en-US" sz="1600" dirty="0">
                        <a:effectLst/>
                        <a:latin typeface="+mj-lt"/>
                        <a:ea typeface="Calibri" panose="020F0502020204030204" pitchFamily="34" charset="0"/>
                        <a:cs typeface="Times New Roman" panose="02020603050405020304" pitchFamily="18" charset="0"/>
                      </a:endParaRPr>
                    </a:p>
                  </a:txBody>
                  <a:tcPr marL="45720" marR="45720" anchor="b"/>
                </a:tc>
                <a:extLst>
                  <a:ext uri="{0D108BD9-81ED-4DB2-BD59-A6C34878D82A}">
                    <a16:rowId xmlns:a16="http://schemas.microsoft.com/office/drawing/2014/main" val="2478769805"/>
                  </a:ext>
                </a:extLst>
              </a:tr>
              <a:tr h="461912">
                <a:tc>
                  <a:txBody>
                    <a:bodyPr/>
                    <a:lstStyle/>
                    <a:p>
                      <a:pPr marL="91440" marR="0">
                        <a:lnSpc>
                          <a:spcPct val="115000"/>
                        </a:lnSpc>
                        <a:spcBef>
                          <a:spcPts val="0"/>
                        </a:spcBef>
                        <a:spcAft>
                          <a:spcPts val="0"/>
                        </a:spcAft>
                      </a:pPr>
                      <a:r>
                        <a:rPr lang="en-US" sz="1600" dirty="0">
                          <a:effectLst/>
                        </a:rPr>
                        <a:t>Alirocumab                                            </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600" dirty="0">
                          <a:effectLst/>
                        </a:rPr>
                        <a:t>75 mg every 2 weeks</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600" dirty="0">
                          <a:effectLst/>
                        </a:rPr>
                        <a:t>75-150 mg every 2 weeks</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600" dirty="0">
                          <a:effectLst/>
                        </a:rPr>
                        <a:t>SC</a:t>
                      </a:r>
                      <a:endParaRPr lang="en-US" sz="160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801996304"/>
                  </a:ext>
                </a:extLst>
              </a:tr>
              <a:tr h="721511">
                <a:tc>
                  <a:txBody>
                    <a:bodyPr/>
                    <a:lstStyle/>
                    <a:p>
                      <a:pPr marL="91440" marR="0">
                        <a:lnSpc>
                          <a:spcPct val="115000"/>
                        </a:lnSpc>
                        <a:spcBef>
                          <a:spcPts val="0"/>
                        </a:spcBef>
                        <a:spcAft>
                          <a:spcPts val="0"/>
                        </a:spcAft>
                      </a:pPr>
                      <a:r>
                        <a:rPr lang="en-US" sz="1600" dirty="0">
                          <a:effectLst/>
                        </a:rPr>
                        <a:t>Evolocumab                                        </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600" dirty="0">
                          <a:effectLst/>
                        </a:rPr>
                        <a:t>140 mg every 2 weeks or 420 mg once monthly</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600" dirty="0">
                          <a:effectLst/>
                        </a:rPr>
                        <a:t>Not applicable</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ctr">
                        <a:lnSpc>
                          <a:spcPct val="115000"/>
                        </a:lnSpc>
                        <a:spcBef>
                          <a:spcPts val="0"/>
                        </a:spcBef>
                        <a:spcAft>
                          <a:spcPts val="0"/>
                        </a:spcAft>
                      </a:pPr>
                      <a:r>
                        <a:rPr lang="en-US" sz="1600" dirty="0">
                          <a:effectLst/>
                        </a:rPr>
                        <a:t>SC</a:t>
                      </a:r>
                      <a:endParaRPr lang="en-US" sz="160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936114418"/>
                  </a:ext>
                </a:extLst>
              </a:tr>
            </a:tbl>
          </a:graphicData>
        </a:graphic>
      </p:graphicFrame>
      <p:sp>
        <p:nvSpPr>
          <p:cNvPr id="3" name="TextBox 2"/>
          <p:cNvSpPr txBox="1"/>
          <p:nvPr/>
        </p:nvSpPr>
        <p:spPr>
          <a:xfrm>
            <a:off x="458893" y="3342535"/>
            <a:ext cx="8453387" cy="2816156"/>
          </a:xfrm>
          <a:prstGeom prst="rect">
            <a:avLst/>
          </a:prstGeom>
          <a:noFill/>
        </p:spPr>
        <p:txBody>
          <a:bodyPr wrap="square" numCol="1" spcCol="182880" rtlCol="0">
            <a:spAutoFit/>
          </a:bodyPr>
          <a:lstStyle/>
          <a:p>
            <a:pPr lvl="0" algn="ctr"/>
            <a:r>
              <a:rPr lang="en-US" sz="1600" b="1" dirty="0">
                <a:solidFill>
                  <a:schemeClr val="accent3"/>
                </a:solidFill>
                <a:latin typeface="+mj-lt"/>
              </a:rPr>
              <a:t>Metabolic Effects</a:t>
            </a:r>
          </a:p>
          <a:p>
            <a:pPr marL="285750" lvl="0" indent="-285750">
              <a:buClr>
                <a:schemeClr val="tx1">
                  <a:lumMod val="65000"/>
                  <a:lumOff val="35000"/>
                </a:schemeClr>
              </a:buClr>
              <a:buFont typeface="Arial" charset="0"/>
              <a:buChar char="•"/>
            </a:pPr>
            <a:r>
              <a:rPr lang="en-US" sz="1400" dirty="0">
                <a:latin typeface="+mj-lt"/>
              </a:rPr>
              <a:t>↓LDL-C 48%-71%, ↓ non-HDL-C 49%-58%, ↓TC 36%-42%, ↓Apo B 42%-55% by inhibiting PCSK9 binding with LDLRs, increasing the number of LDLRs available to clear LDL, and lowering LDL-C levels</a:t>
            </a:r>
            <a:endParaRPr lang="en-US" sz="1400" b="1" dirty="0">
              <a:solidFill>
                <a:srgbClr val="972109"/>
              </a:solidFill>
              <a:latin typeface="+mj-lt"/>
            </a:endParaRPr>
          </a:p>
          <a:p>
            <a:pPr lvl="0" algn="ctr">
              <a:spcBef>
                <a:spcPts val="600"/>
              </a:spcBef>
            </a:pPr>
            <a:r>
              <a:rPr lang="en-US" sz="1600" b="1" dirty="0">
                <a:solidFill>
                  <a:schemeClr val="accent3"/>
                </a:solidFill>
                <a:latin typeface="+mj-lt"/>
              </a:rPr>
              <a:t>Main Considerations</a:t>
            </a:r>
          </a:p>
          <a:p>
            <a:pPr marL="288925" indent="-288925">
              <a:buClr>
                <a:schemeClr val="accent3"/>
              </a:buClr>
              <a:buFont typeface="Arial" charset="0"/>
              <a:buChar char="•"/>
            </a:pPr>
            <a:r>
              <a:rPr lang="en-US" sz="1400" dirty="0">
                <a:latin typeface="+mj-lt"/>
              </a:rPr>
              <a:t>Require subcutaneous self-injection; refrigeration generally needed</a:t>
            </a:r>
          </a:p>
          <a:p>
            <a:pPr marL="288925" indent="-288925">
              <a:buClr>
                <a:schemeClr val="accent3"/>
              </a:buClr>
              <a:buFont typeface="Arial" charset="0"/>
              <a:buChar char="•"/>
            </a:pPr>
            <a:r>
              <a:rPr lang="en-US" sz="1400" dirty="0">
                <a:latin typeface="+mj-lt"/>
              </a:rPr>
              <a:t>Overall levels of adverse reactions and discontinuation very low</a:t>
            </a:r>
          </a:p>
          <a:p>
            <a:pPr marL="288925" indent="-288925">
              <a:buClr>
                <a:schemeClr val="accent3"/>
              </a:buClr>
              <a:buFont typeface="Arial" charset="0"/>
              <a:buChar char="•"/>
            </a:pPr>
            <a:r>
              <a:rPr lang="en-US" sz="1400" dirty="0">
                <a:latin typeface="+mj-lt"/>
              </a:rPr>
              <a:t>Adverse reactions with significantly different rates between drug and placebo were: local injection site reactions and influenza </a:t>
            </a:r>
          </a:p>
          <a:p>
            <a:pPr marL="288925" indent="-288925">
              <a:buClr>
                <a:schemeClr val="accent3"/>
              </a:buClr>
              <a:buFont typeface="Arial" charset="0"/>
              <a:buChar char="•"/>
            </a:pPr>
            <a:r>
              <a:rPr lang="en-US" sz="1400" dirty="0">
                <a:latin typeface="+mj-lt"/>
              </a:rPr>
              <a:t>The most common adverse reactions with similar rates for drug vs. placebo were: </a:t>
            </a:r>
          </a:p>
          <a:p>
            <a:pPr marL="628650" lvl="1" indent="-171450">
              <a:buClr>
                <a:schemeClr val="accent3"/>
              </a:buClr>
              <a:buFont typeface="Arial" charset="0"/>
              <a:buChar char="•"/>
            </a:pPr>
            <a:r>
              <a:rPr lang="en-US" sz="1400" u="sng" dirty="0">
                <a:latin typeface="+mj-lt"/>
              </a:rPr>
              <a:t>Alirocumab</a:t>
            </a:r>
            <a:r>
              <a:rPr lang="en-US" sz="1400" dirty="0">
                <a:latin typeface="+mj-lt"/>
              </a:rPr>
              <a:t>: nasopharyngitis, influenza, urinary tract infections, diarrhea, bronchitis, and myalgia</a:t>
            </a:r>
          </a:p>
          <a:p>
            <a:pPr marL="628650" lvl="1" indent="-171450">
              <a:buClr>
                <a:schemeClr val="accent3"/>
              </a:buClr>
              <a:buFont typeface="Arial" charset="0"/>
              <a:buChar char="•"/>
            </a:pPr>
            <a:r>
              <a:rPr lang="en-US" sz="1400" u="sng" dirty="0">
                <a:latin typeface="+mj-lt"/>
              </a:rPr>
              <a:t>Evolocumab</a:t>
            </a:r>
            <a:r>
              <a:rPr lang="en-US" sz="1400" dirty="0">
                <a:latin typeface="+mj-lt"/>
              </a:rPr>
              <a:t>: nasopharyngitis, back pain, and upper respiratory tract infection</a:t>
            </a:r>
            <a:r>
              <a:rPr lang="en-US" sz="1400" dirty="0">
                <a:effectLst/>
                <a:latin typeface="+mj-lt"/>
              </a:rPr>
              <a:t> </a:t>
            </a:r>
            <a:endParaRPr lang="en-US" sz="1400" dirty="0">
              <a:latin typeface="+mj-lt"/>
            </a:endParaRPr>
          </a:p>
        </p:txBody>
      </p:sp>
      <p:sp>
        <p:nvSpPr>
          <p:cNvPr id="5" name="TextBox 4"/>
          <p:cNvSpPr txBox="1"/>
          <p:nvPr/>
        </p:nvSpPr>
        <p:spPr>
          <a:xfrm>
            <a:off x="68980" y="6553200"/>
            <a:ext cx="8617821" cy="400110"/>
          </a:xfrm>
          <a:prstGeom prst="rect">
            <a:avLst/>
          </a:prstGeom>
          <a:noFill/>
        </p:spPr>
        <p:txBody>
          <a:bodyPr wrap="square" rtlCol="0">
            <a:spAutoFit/>
          </a:bodyPr>
          <a:lstStyle/>
          <a:p>
            <a:r>
              <a:rPr lang="en-US" sz="1000" dirty="0">
                <a:solidFill>
                  <a:prstClr val="black"/>
                </a:solidFill>
                <a:latin typeface="Calibri" panose="020F0502020204030204" pitchFamily="34" charset="0"/>
                <a:cs typeface="Calibri" panose="020F0502020204030204" pitchFamily="34" charset="0"/>
              </a:rPr>
              <a:t>Jellinger P, Handelsman Y, Rosenblit P, et al. </a:t>
            </a:r>
            <a:r>
              <a:rPr lang="en-US" sz="1000" i="1" dirty="0">
                <a:solidFill>
                  <a:prstClr val="black"/>
                </a:solidFill>
                <a:latin typeface="Calibri" panose="020F0502020204030204" pitchFamily="34" charset="0"/>
                <a:cs typeface="Calibri" panose="020F0502020204030204" pitchFamily="34" charset="0"/>
              </a:rPr>
              <a:t>Endocr Practice</a:t>
            </a:r>
            <a:r>
              <a:rPr lang="en-US" sz="1000" dirty="0">
                <a:solidFill>
                  <a:prstClr val="black"/>
                </a:solidFill>
                <a:latin typeface="Calibri" panose="020F0502020204030204" pitchFamily="34" charset="0"/>
                <a:cs typeface="Calibri" panose="020F0502020204030204" pitchFamily="34" charset="0"/>
              </a:rPr>
              <a:t>. 2017;23:479-497; </a:t>
            </a:r>
            <a:r>
              <a:rPr lang="en-US" sz="1000" dirty="0">
                <a:latin typeface="+mj-lt"/>
              </a:rPr>
              <a:t>Praluent (alirocumab) [PI] 2015; Repatha (evolocumab) [PI]; 2016.</a:t>
            </a:r>
          </a:p>
          <a:p>
            <a:endParaRPr lang="en-US" sz="1000" dirty="0">
              <a:latin typeface="+mj-lt"/>
            </a:endParaRPr>
          </a:p>
        </p:txBody>
      </p:sp>
      <p:sp>
        <p:nvSpPr>
          <p:cNvPr id="6" name="Rectangle 5"/>
          <p:cNvSpPr/>
          <p:nvPr/>
        </p:nvSpPr>
        <p:spPr>
          <a:xfrm>
            <a:off x="68980" y="6173688"/>
            <a:ext cx="8389220" cy="564770"/>
          </a:xfrm>
          <a:prstGeom prst="rect">
            <a:avLst/>
          </a:prstGeom>
        </p:spPr>
        <p:txBody>
          <a:bodyPr wrap="square" anchor="b">
            <a:spAutoFit/>
          </a:bodyPr>
          <a:lstStyle/>
          <a:p>
            <a:pPr lvl="0" defTabSz="457200"/>
            <a:r>
              <a:rPr lang="en-US" sz="1000" dirty="0">
                <a:solidFill>
                  <a:prstClr val="black"/>
                </a:solidFill>
              </a:rPr>
              <a:t>A</a:t>
            </a:r>
            <a:r>
              <a:rPr lang="en-US" sz="1000" dirty="0">
                <a:ea typeface="Calibri" panose="020F0502020204030204" pitchFamily="34" charset="0"/>
              </a:rPr>
              <a:t>po, apolipoprotein; HDL-C, high-density lipoprotein cholesterol; LDL, low-density lipoprotein; </a:t>
            </a:r>
            <a:r>
              <a:rPr lang="en-US" sz="1000" dirty="0">
                <a:solidFill>
                  <a:prstClr val="black"/>
                </a:solidFill>
                <a:ea typeface="Calibri" panose="020F0502020204030204" pitchFamily="34" charset="0"/>
              </a:rPr>
              <a:t>LDL-C, low-density lipoprotein cholesterol</a:t>
            </a:r>
            <a:r>
              <a:rPr lang="en-US" sz="1000" b="1" dirty="0">
                <a:solidFill>
                  <a:prstClr val="black"/>
                </a:solidFill>
                <a:ea typeface="Calibri" panose="020F0502020204030204" pitchFamily="34" charset="0"/>
              </a:rPr>
              <a:t>; </a:t>
            </a:r>
            <a:r>
              <a:rPr lang="en-US" sz="1000" dirty="0">
                <a:solidFill>
                  <a:prstClr val="black"/>
                </a:solidFill>
              </a:rPr>
              <a:t>LDLR, low-density lipoprotein receptor; </a:t>
            </a:r>
            <a:r>
              <a:rPr lang="en-US" sz="1000" dirty="0">
                <a:solidFill>
                  <a:srgbClr val="000000"/>
                </a:solidFill>
                <a:ea typeface="Calibri" panose="020F0502020204030204" pitchFamily="34" charset="0"/>
              </a:rPr>
              <a:t>PCSK9, </a:t>
            </a:r>
            <a:r>
              <a:rPr lang="en-US" sz="1000" dirty="0">
                <a:solidFill>
                  <a:srgbClr val="000000"/>
                </a:solidFill>
                <a:ea typeface="Times New Roman" panose="02020603050405020304" pitchFamily="18" charset="0"/>
              </a:rPr>
              <a:t>proprotein convertase subtilisin/kexin type 9</a:t>
            </a:r>
            <a:r>
              <a:rPr lang="en-US" sz="1000" dirty="0">
                <a:solidFill>
                  <a:prstClr val="black"/>
                </a:solidFill>
                <a:ea typeface="Times New Roman" panose="02020603050405020304" pitchFamily="18" charset="0"/>
              </a:rPr>
              <a:t>; </a:t>
            </a:r>
            <a:r>
              <a:rPr lang="en-US" sz="1000" dirty="0">
                <a:solidFill>
                  <a:prstClr val="black"/>
                </a:solidFill>
              </a:rPr>
              <a:t>SC, subcutaneous injection; TC, total cholesterol.  </a:t>
            </a:r>
          </a:p>
          <a:p>
            <a:pPr>
              <a:lnSpc>
                <a:spcPct val="107000"/>
              </a:lnSpc>
            </a:pPr>
            <a:endParaRPr lang="en-US" sz="1000" dirty="0">
              <a:solidFill>
                <a:prstClr val="black"/>
              </a:solidFill>
              <a:ea typeface="Calibri" panose="020F0502020204030204" pitchFamily="34" charset="0"/>
            </a:endParaRPr>
          </a:p>
        </p:txBody>
      </p:sp>
    </p:spTree>
    <p:extLst>
      <p:ext uri="{BB962C8B-B14F-4D97-AF65-F5344CB8AC3E}">
        <p14:creationId xmlns:p14="http://schemas.microsoft.com/office/powerpoint/2010/main" val="692842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387" y="1085088"/>
            <a:ext cx="9072613" cy="74371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2800" b="1" dirty="0">
              <a:solidFill>
                <a:srgbClr val="D6862D"/>
              </a:solidFill>
            </a:endParaRPr>
          </a:p>
        </p:txBody>
      </p:sp>
      <p:sp>
        <p:nvSpPr>
          <p:cNvPr id="7" name="TextBox 6"/>
          <p:cNvSpPr txBox="1"/>
          <p:nvPr/>
        </p:nvSpPr>
        <p:spPr>
          <a:xfrm>
            <a:off x="48237" y="5304100"/>
            <a:ext cx="8386813" cy="1528624"/>
          </a:xfrm>
          <a:prstGeom prst="rect">
            <a:avLst/>
          </a:prstGeom>
          <a:noFill/>
        </p:spPr>
        <p:txBody>
          <a:bodyPr wrap="square" rtlCol="0" anchor="b">
            <a:spAutoFit/>
          </a:bodyPr>
          <a:lstStyle/>
          <a:p>
            <a:pPr>
              <a:spcAft>
                <a:spcPts val="400"/>
              </a:spcAft>
            </a:pPr>
            <a:r>
              <a:rPr lang="en-US" sz="1000" dirty="0">
                <a:solidFill>
                  <a:prstClr val="black"/>
                </a:solidFill>
              </a:rPr>
              <a:t>HDL-C, high-density lipoprotein cholesterol; LDL, low-density lipoprotein, </a:t>
            </a:r>
            <a:r>
              <a:rPr lang="en-US" sz="1000" dirty="0">
                <a:ea typeface="Calibri" panose="020F0502020204030204" pitchFamily="34" charset="0"/>
              </a:rPr>
              <a:t>LDL-C, low-density lipoprotein cholesterol; TC, total cholesterol; TG, triglycerides; VLDL-C, very low-density lipoprotein cholesterol.</a:t>
            </a:r>
          </a:p>
          <a:p>
            <a:pPr>
              <a:spcAft>
                <a:spcPts val="400"/>
              </a:spcAft>
            </a:pPr>
            <a:r>
              <a:rPr lang="en-US" sz="1000" dirty="0"/>
              <a:t>Aguilar-Salinas CA, et al. Metabolism. 2001;50:729-733; Athyros VG, et al. Coron Artery Dis. 1995;6:25-1256; Avellone G, et al.  Blood Coagul Fibrinolysis. 1995;6:543-548; Bröijersen A, et al.  Arterioscler Thromb Vasc Biol. 1996;16:511-516; Bröijersén A, et al. Thromb Haemost. 1996;76:171-176; Davidson MH, et al. Am J Cardiol. 2007;99:3C-18C; Farnier M, et al. Eur Heart J. 2005;26:897-905; Guyton JR, et al. Arch Intern Med. 2000;160:1177-1184; Hottelart C, et al. Nephron. 2002;92:536-541; Insua A, et al. Endocr Pract. 2002;8:96-101; </a:t>
            </a:r>
            <a:r>
              <a:rPr lang="en-US" sz="1000" dirty="0">
                <a:solidFill>
                  <a:prstClr val="black"/>
                </a:solidFill>
              </a:rPr>
              <a:t>Jellinger P, Handelsman Y, Rosenblit P, et al. Endocr Practice. 2017;23:479-497; </a:t>
            </a:r>
            <a:r>
              <a:rPr lang="en-US" sz="1000" dirty="0"/>
              <a:t>Kockx M, et al. Thromb Haemost. 1997;78:1167-1172; Lopid (gemfibrozil) [PI] 2010; McKenney JM, et al. J Am Coll Cardiol. 2006;47:1584-1587; Syvänne M, et al. Atherosclerosis. 2004;172:267-272; Tricor (fenofibrate) [PI]; 2010; Trilipix (fenofibric acid) [PI]; 2016; Westphal S, et al. Lancet. 2001; 358:39-40.</a:t>
            </a:r>
          </a:p>
        </p:txBody>
      </p:sp>
      <p:sp>
        <p:nvSpPr>
          <p:cNvPr id="2" name="TextBox 1"/>
          <p:cNvSpPr txBox="1"/>
          <p:nvPr/>
        </p:nvSpPr>
        <p:spPr>
          <a:xfrm>
            <a:off x="457199" y="3703053"/>
            <a:ext cx="8534401" cy="1569660"/>
          </a:xfrm>
          <a:prstGeom prst="rect">
            <a:avLst/>
          </a:prstGeom>
          <a:noFill/>
        </p:spPr>
        <p:txBody>
          <a:bodyPr wrap="square" numCol="1" spcCol="182880" rtlCol="0">
            <a:spAutoFit/>
          </a:bodyPr>
          <a:lstStyle/>
          <a:p>
            <a:pPr lvl="0"/>
            <a:r>
              <a:rPr lang="en-US" sz="1600" b="1" dirty="0">
                <a:solidFill>
                  <a:schemeClr val="accent3"/>
                </a:solidFill>
              </a:rPr>
              <a:t>Metabolic Effects</a:t>
            </a:r>
          </a:p>
          <a:p>
            <a:pPr marL="285750" lvl="0" indent="-285750">
              <a:buClr>
                <a:schemeClr val="tx1">
                  <a:lumMod val="65000"/>
                  <a:lumOff val="35000"/>
                </a:schemeClr>
              </a:buClr>
              <a:buFont typeface="Arial" charset="0"/>
              <a:buChar char="•"/>
            </a:pPr>
            <a:r>
              <a:rPr lang="en-US" sz="1600" dirty="0">
                <a:solidFill>
                  <a:prstClr val="black"/>
                </a:solidFill>
              </a:rPr>
              <a:t>Primarily ↓ TG 20%-35%, ↑ HDL-C 6%-18% by stimulating lipoprotein lipase activity</a:t>
            </a:r>
          </a:p>
          <a:p>
            <a:pPr marL="285750" lvl="0" indent="-285750">
              <a:buClr>
                <a:schemeClr val="tx1">
                  <a:lumMod val="65000"/>
                  <a:lumOff val="35000"/>
                </a:schemeClr>
              </a:buClr>
              <a:buFont typeface="Arial" charset="0"/>
              <a:buChar char="•"/>
            </a:pPr>
            <a:r>
              <a:rPr lang="en-US" sz="1600" dirty="0">
                <a:solidFill>
                  <a:prstClr val="black"/>
                </a:solidFill>
              </a:rPr>
              <a:t>Fenofibrate may ↓ TC and LDL-C 20%-25%</a:t>
            </a:r>
          </a:p>
          <a:p>
            <a:pPr marL="285750" lvl="0" indent="-285750">
              <a:buClr>
                <a:schemeClr val="tx1">
                  <a:lumMod val="65000"/>
                  <a:lumOff val="35000"/>
                </a:schemeClr>
              </a:buClr>
              <a:buFont typeface="Arial" charset="0"/>
              <a:buChar char="•"/>
            </a:pPr>
            <a:r>
              <a:rPr lang="en-US" sz="1600" dirty="0">
                <a:solidFill>
                  <a:prstClr val="black"/>
                </a:solidFill>
              </a:rPr>
              <a:t>Lower VLDL-C and LDL-C; reciprocal rise in LDL-C transforms the profile into</a:t>
            </a:r>
            <a:r>
              <a:rPr lang="en-US" sz="1600" b="1" i="1" dirty="0">
                <a:solidFill>
                  <a:prstClr val="black"/>
                </a:solidFill>
              </a:rPr>
              <a:t> </a:t>
            </a:r>
            <a:r>
              <a:rPr lang="en-US" sz="1600" dirty="0">
                <a:solidFill>
                  <a:prstClr val="black"/>
                </a:solidFill>
              </a:rPr>
              <a:t>a less atherogenic form by shifting fewer LDL particles to larger size</a:t>
            </a:r>
          </a:p>
          <a:p>
            <a:pPr marL="285750" lvl="0" indent="-285750">
              <a:buClr>
                <a:schemeClr val="tx1">
                  <a:lumMod val="65000"/>
                  <a:lumOff val="35000"/>
                </a:schemeClr>
              </a:buClr>
              <a:buFont typeface="Arial" charset="0"/>
              <a:buChar char="•"/>
            </a:pPr>
            <a:r>
              <a:rPr lang="en-US" sz="1600" dirty="0">
                <a:solidFill>
                  <a:prstClr val="black"/>
                </a:solidFill>
              </a:rPr>
              <a:t>Fenofibrate ↓ fibrinogen level</a:t>
            </a:r>
            <a:endParaRPr lang="en-US" sz="1600" dirty="0"/>
          </a:p>
        </p:txBody>
      </p:sp>
      <p:sp>
        <p:nvSpPr>
          <p:cNvPr id="8" name="Title 7"/>
          <p:cNvSpPr>
            <a:spLocks noGrp="1"/>
          </p:cNvSpPr>
          <p:nvPr>
            <p:ph type="title"/>
          </p:nvPr>
        </p:nvSpPr>
        <p:spPr/>
        <p:txBody>
          <a:bodyPr/>
          <a:lstStyle/>
          <a:p>
            <a:r>
              <a:rPr lang="en-US" dirty="0"/>
              <a:t>Fibrate Starting Dosages and Dosage Ranges</a:t>
            </a:r>
          </a:p>
        </p:txBody>
      </p:sp>
      <p:sp>
        <p:nvSpPr>
          <p:cNvPr id="4" name="Slide Number Placeholder 3"/>
          <p:cNvSpPr>
            <a:spLocks noGrp="1"/>
          </p:cNvSpPr>
          <p:nvPr>
            <p:ph type="sldNum" sz="quarter" idx="4"/>
          </p:nvPr>
        </p:nvSpPr>
        <p:spPr/>
        <p:txBody>
          <a:bodyPr/>
          <a:lstStyle/>
          <a:p>
            <a:fld id="{2462ECC2-A415-4E86-873D-B602882CC3EA}" type="slidenum">
              <a:rPr lang="en-US" smtClean="0"/>
              <a:pPr/>
              <a:t>105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916413327"/>
              </p:ext>
            </p:extLst>
          </p:nvPr>
        </p:nvGraphicFramePr>
        <p:xfrm>
          <a:off x="457198" y="1621653"/>
          <a:ext cx="8001000" cy="1935480"/>
        </p:xfrm>
        <a:graphic>
          <a:graphicData uri="http://schemas.openxmlformats.org/drawingml/2006/table">
            <a:tbl>
              <a:tblPr firstRow="1" bandRow="1">
                <a:tableStyleId>{93296810-A885-4BE3-A3E7-6D5BEEA58F35}</a:tableStyleId>
              </a:tblPr>
              <a:tblGrid>
                <a:gridCol w="2000250">
                  <a:extLst>
                    <a:ext uri="{9D8B030D-6E8A-4147-A177-3AD203B41FA5}">
                      <a16:colId xmlns:a16="http://schemas.microsoft.com/office/drawing/2014/main" val="3682574401"/>
                    </a:ext>
                  </a:extLst>
                </a:gridCol>
                <a:gridCol w="2000250">
                  <a:extLst>
                    <a:ext uri="{9D8B030D-6E8A-4147-A177-3AD203B41FA5}">
                      <a16:colId xmlns:a16="http://schemas.microsoft.com/office/drawing/2014/main" val="1036942645"/>
                    </a:ext>
                  </a:extLst>
                </a:gridCol>
                <a:gridCol w="2000250">
                  <a:extLst>
                    <a:ext uri="{9D8B030D-6E8A-4147-A177-3AD203B41FA5}">
                      <a16:colId xmlns:a16="http://schemas.microsoft.com/office/drawing/2014/main" val="4239346762"/>
                    </a:ext>
                  </a:extLst>
                </a:gridCol>
                <a:gridCol w="2000250">
                  <a:extLst>
                    <a:ext uri="{9D8B030D-6E8A-4147-A177-3AD203B41FA5}">
                      <a16:colId xmlns:a16="http://schemas.microsoft.com/office/drawing/2014/main" val="1752855050"/>
                    </a:ext>
                  </a:extLst>
                </a:gridCol>
              </a:tblGrid>
              <a:tr h="495806">
                <a:tc>
                  <a:txBody>
                    <a:bodyPr/>
                    <a:lstStyle/>
                    <a:p>
                      <a:r>
                        <a:rPr lang="en-US" sz="1600" dirty="0"/>
                        <a:t>Agent</a:t>
                      </a:r>
                    </a:p>
                  </a:txBody>
                  <a:tcPr anchor="b"/>
                </a:tc>
                <a:tc>
                  <a:txBody>
                    <a:bodyPr/>
                    <a:lstStyle/>
                    <a:p>
                      <a:pPr algn="ctr"/>
                      <a:r>
                        <a:rPr lang="en-US" sz="1600" dirty="0"/>
                        <a:t>Usual recommended starting daily dose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952282630"/>
                  </a:ext>
                </a:extLst>
              </a:tr>
              <a:tr h="370840">
                <a:tc>
                  <a:txBody>
                    <a:bodyPr/>
                    <a:lstStyle/>
                    <a:p>
                      <a:r>
                        <a:rPr lang="en-US" sz="1600" dirty="0"/>
                        <a:t>Fenofibrate</a:t>
                      </a:r>
                    </a:p>
                  </a:txBody>
                  <a:tcPr/>
                </a:tc>
                <a:tc>
                  <a:txBody>
                    <a:bodyPr/>
                    <a:lstStyle/>
                    <a:p>
                      <a:pPr algn="ctr"/>
                      <a:r>
                        <a:rPr lang="en-US" sz="1600" dirty="0"/>
                        <a:t>48-145 mg</a:t>
                      </a:r>
                    </a:p>
                  </a:txBody>
                  <a:tcPr/>
                </a:tc>
                <a:tc>
                  <a:txBody>
                    <a:bodyPr/>
                    <a:lstStyle/>
                    <a:p>
                      <a:pPr algn="ctr"/>
                      <a:r>
                        <a:rPr lang="en-US" sz="1600" dirty="0"/>
                        <a:t>48-145 mg</a:t>
                      </a:r>
                    </a:p>
                  </a:txBody>
                  <a:tcPr/>
                </a:tc>
                <a:tc>
                  <a:txBody>
                    <a:bodyPr/>
                    <a:lstStyle/>
                    <a:p>
                      <a:pPr algn="ctr"/>
                      <a:r>
                        <a:rPr lang="en-US" sz="1600" dirty="0"/>
                        <a:t>Oral</a:t>
                      </a:r>
                    </a:p>
                  </a:txBody>
                  <a:tcPr/>
                </a:tc>
                <a:extLst>
                  <a:ext uri="{0D108BD9-81ED-4DB2-BD59-A6C34878D82A}">
                    <a16:rowId xmlns:a16="http://schemas.microsoft.com/office/drawing/2014/main" val="740334074"/>
                  </a:ext>
                </a:extLst>
              </a:tr>
              <a:tr h="370840">
                <a:tc>
                  <a:txBody>
                    <a:bodyPr/>
                    <a:lstStyle/>
                    <a:p>
                      <a:r>
                        <a:rPr lang="en-US" sz="1600" dirty="0"/>
                        <a:t>Gemfibrozil</a:t>
                      </a:r>
                    </a:p>
                  </a:txBody>
                  <a:tcPr/>
                </a:tc>
                <a:tc>
                  <a:txBody>
                    <a:bodyPr/>
                    <a:lstStyle/>
                    <a:p>
                      <a:pPr algn="ctr"/>
                      <a:r>
                        <a:rPr lang="en-US" sz="1600" dirty="0"/>
                        <a:t>1200 mg</a:t>
                      </a:r>
                    </a:p>
                  </a:txBody>
                  <a:tcPr/>
                </a:tc>
                <a:tc>
                  <a:txBody>
                    <a:bodyPr/>
                    <a:lstStyle/>
                    <a:p>
                      <a:pPr algn="ctr"/>
                      <a:r>
                        <a:rPr lang="en-US" sz="1600" dirty="0"/>
                        <a:t>1200 mg</a:t>
                      </a:r>
                    </a:p>
                  </a:txBody>
                  <a:tcPr/>
                </a:tc>
                <a:tc>
                  <a:txBody>
                    <a:bodyPr/>
                    <a:lstStyle/>
                    <a:p>
                      <a:pPr algn="ctr"/>
                      <a:r>
                        <a:rPr lang="en-US" sz="1600" dirty="0"/>
                        <a:t>Oral</a:t>
                      </a:r>
                    </a:p>
                  </a:txBody>
                  <a:tcPr/>
                </a:tc>
                <a:extLst>
                  <a:ext uri="{0D108BD9-81ED-4DB2-BD59-A6C34878D82A}">
                    <a16:rowId xmlns:a16="http://schemas.microsoft.com/office/drawing/2014/main" val="2315419828"/>
                  </a:ext>
                </a:extLst>
              </a:tr>
              <a:tr h="370840">
                <a:tc>
                  <a:txBody>
                    <a:bodyPr/>
                    <a:lstStyle/>
                    <a:p>
                      <a:r>
                        <a:rPr lang="en-US" sz="1600" dirty="0" err="1"/>
                        <a:t>Fenofibric</a:t>
                      </a:r>
                      <a:r>
                        <a:rPr lang="en-US" sz="1600" dirty="0"/>
                        <a:t> acid</a:t>
                      </a:r>
                    </a:p>
                  </a:txBody>
                  <a:tcPr/>
                </a:tc>
                <a:tc>
                  <a:txBody>
                    <a:bodyPr/>
                    <a:lstStyle/>
                    <a:p>
                      <a:pPr algn="ctr"/>
                      <a:r>
                        <a:rPr lang="en-US" sz="1600" dirty="0"/>
                        <a:t>45-135 mg</a:t>
                      </a:r>
                    </a:p>
                  </a:txBody>
                  <a:tcPr/>
                </a:tc>
                <a:tc>
                  <a:txBody>
                    <a:bodyPr/>
                    <a:lstStyle/>
                    <a:p>
                      <a:pPr algn="ctr"/>
                      <a:r>
                        <a:rPr lang="en-US" sz="1600" dirty="0"/>
                        <a:t>45-135 mg</a:t>
                      </a:r>
                    </a:p>
                  </a:txBody>
                  <a:tcPr/>
                </a:tc>
                <a:tc>
                  <a:txBody>
                    <a:bodyPr/>
                    <a:lstStyle/>
                    <a:p>
                      <a:pPr algn="ctr"/>
                      <a:r>
                        <a:rPr lang="en-US" sz="1600" dirty="0"/>
                        <a:t>Oral</a:t>
                      </a:r>
                    </a:p>
                  </a:txBody>
                  <a:tcPr/>
                </a:tc>
                <a:extLst>
                  <a:ext uri="{0D108BD9-81ED-4DB2-BD59-A6C34878D82A}">
                    <a16:rowId xmlns:a16="http://schemas.microsoft.com/office/drawing/2014/main" val="2898419129"/>
                  </a:ext>
                </a:extLst>
              </a:tr>
            </a:tbl>
          </a:graphicData>
        </a:graphic>
      </p:graphicFrame>
    </p:spTree>
    <p:extLst>
      <p:ext uri="{BB962C8B-B14F-4D97-AF65-F5344CB8AC3E}">
        <p14:creationId xmlns:p14="http://schemas.microsoft.com/office/powerpoint/2010/main" val="1617612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Fibrates: Main Considerations</a:t>
            </a:r>
            <a:endParaRPr lang="en-US" dirty="0"/>
          </a:p>
        </p:txBody>
      </p:sp>
      <p:sp>
        <p:nvSpPr>
          <p:cNvPr id="14" name="Content Placeholder 13"/>
          <p:cNvSpPr>
            <a:spLocks noGrp="1"/>
          </p:cNvSpPr>
          <p:nvPr>
            <p:ph idx="1"/>
          </p:nvPr>
        </p:nvSpPr>
        <p:spPr/>
        <p:txBody>
          <a:bodyPr>
            <a:normAutofit fontScale="70000" lnSpcReduction="20000"/>
          </a:bodyPr>
          <a:lstStyle/>
          <a:p>
            <a:r>
              <a:rPr lang="en-US" dirty="0"/>
              <a:t>Gemfibrozil may ↑ LDL-C 10%-15%</a:t>
            </a:r>
          </a:p>
          <a:p>
            <a:r>
              <a:rPr lang="en-US" dirty="0"/>
              <a:t>GI symptoms, possible cholelithiasis</a:t>
            </a:r>
          </a:p>
          <a:p>
            <a:r>
              <a:rPr lang="en-US" dirty="0"/>
              <a:t>May potentiate effects of orally administered anticoagulants</a:t>
            </a:r>
          </a:p>
          <a:p>
            <a:r>
              <a:rPr lang="en-US" dirty="0"/>
              <a:t>Gemfibrozil may ↑ fibrinogen level</a:t>
            </a:r>
          </a:p>
          <a:p>
            <a:r>
              <a:rPr lang="en-US" dirty="0"/>
              <a:t>Gemfibrozil and fenofibrate can ↑ homocysteine independent of vitamin concentrations</a:t>
            </a:r>
          </a:p>
          <a:p>
            <a:r>
              <a:rPr lang="en-US" dirty="0"/>
              <a:t>May cause muscle disorders; myopathy/rhabdomyolysis when used with statin</a:t>
            </a:r>
          </a:p>
          <a:p>
            <a:r>
              <a:rPr lang="en-US" dirty="0"/>
              <a:t>Fibrates are associated with increased serum creatinine levels, which may not reflect renal dysfunction</a:t>
            </a:r>
          </a:p>
          <a:p>
            <a:r>
              <a:rPr lang="en-US" dirty="0"/>
              <a:t>Fenofibrate dose should be cut by two-thirds and </a:t>
            </a:r>
            <a:r>
              <a:rPr lang="en-US" dirty="0" err="1"/>
              <a:t>gemofibrozil</a:t>
            </a:r>
            <a:r>
              <a:rPr lang="en-US" dirty="0"/>
              <a:t> by one-half when </a:t>
            </a:r>
            <a:r>
              <a:rPr lang="en-US" dirty="0" err="1"/>
              <a:t>eGFR</a:t>
            </a:r>
            <a:r>
              <a:rPr lang="en-US" dirty="0"/>
              <a:t> is 15-60, and fibrates should be avoided when </a:t>
            </a:r>
            <a:r>
              <a:rPr lang="en-US" dirty="0" err="1"/>
              <a:t>eGFR</a:t>
            </a:r>
            <a:r>
              <a:rPr lang="en-US" dirty="0"/>
              <a:t> is &lt;15</a:t>
            </a:r>
          </a:p>
          <a:p>
            <a:r>
              <a:rPr lang="en-US" dirty="0"/>
              <a:t>Can improve diabetic retinopathy</a:t>
            </a:r>
          </a:p>
          <a:p>
            <a:endParaRPr lang="en-US" dirty="0"/>
          </a:p>
        </p:txBody>
      </p:sp>
      <p:sp>
        <p:nvSpPr>
          <p:cNvPr id="5" name="Slide Number Placeholder 4"/>
          <p:cNvSpPr>
            <a:spLocks noGrp="1"/>
          </p:cNvSpPr>
          <p:nvPr>
            <p:ph type="sldNum" sz="quarter" idx="4"/>
          </p:nvPr>
        </p:nvSpPr>
        <p:spPr/>
        <p:txBody>
          <a:bodyPr/>
          <a:lstStyle/>
          <a:p>
            <a:fld id="{2462ECC2-A415-4E86-873D-B602882CC3EA}" type="slidenum">
              <a:rPr lang="en-US" smtClean="0"/>
              <a:pPr/>
              <a:t>106</a:t>
            </a:fld>
            <a:endParaRPr lang="en-US" dirty="0"/>
          </a:p>
        </p:txBody>
      </p:sp>
      <p:sp>
        <p:nvSpPr>
          <p:cNvPr id="4" name="Rectangle 3"/>
          <p:cNvSpPr/>
          <p:nvPr/>
        </p:nvSpPr>
        <p:spPr>
          <a:xfrm>
            <a:off x="46300" y="6353544"/>
            <a:ext cx="8077200" cy="477054"/>
          </a:xfrm>
          <a:prstGeom prst="rect">
            <a:avLst/>
          </a:prstGeom>
        </p:spPr>
        <p:txBody>
          <a:bodyPr wrap="square" anchor="b">
            <a:spAutoFit/>
          </a:bodyPr>
          <a:lstStyle/>
          <a:p>
            <a:pPr>
              <a:spcBef>
                <a:spcPts val="600"/>
              </a:spcBef>
              <a:spcAft>
                <a:spcPts val="0"/>
              </a:spcAft>
            </a:pPr>
            <a:r>
              <a:rPr lang="en-US" sz="1000" dirty="0" err="1">
                <a:solidFill>
                  <a:prstClr val="black"/>
                </a:solidFill>
              </a:rPr>
              <a:t>eGFR</a:t>
            </a:r>
            <a:r>
              <a:rPr lang="en-US" sz="1000" dirty="0">
                <a:solidFill>
                  <a:prstClr val="black"/>
                </a:solidFill>
              </a:rPr>
              <a:t>, </a:t>
            </a:r>
            <a:r>
              <a:rPr lang="en-US" sz="1000" dirty="0">
                <a:solidFill>
                  <a:srgbClr val="222222"/>
                </a:solidFill>
              </a:rPr>
              <a:t>estimated glomerular filtration rate; </a:t>
            </a:r>
            <a:r>
              <a:rPr lang="en-US" sz="1000" dirty="0">
                <a:solidFill>
                  <a:prstClr val="black"/>
                </a:solidFill>
              </a:rPr>
              <a:t>GI, gastrointestinal;</a:t>
            </a:r>
            <a:r>
              <a:rPr lang="en-US" sz="1000" dirty="0">
                <a:solidFill>
                  <a:prstClr val="black"/>
                </a:solidFill>
                <a:ea typeface="Calibri" panose="020F0502020204030204" pitchFamily="34" charset="0"/>
              </a:rPr>
              <a:t> </a:t>
            </a:r>
            <a:r>
              <a:rPr lang="en-US" sz="1000" dirty="0">
                <a:ea typeface="Calibri" panose="020F0502020204030204" pitchFamily="34" charset="0"/>
              </a:rPr>
              <a:t>LDL-C, low-density lipoprotein cholesterol.</a:t>
            </a:r>
          </a:p>
          <a:p>
            <a:pPr lvl="0">
              <a:spcBef>
                <a:spcPts val="600"/>
              </a:spcBef>
              <a:spcAft>
                <a:spcPts val="0"/>
              </a:spcAft>
            </a:pPr>
            <a:r>
              <a:rPr lang="en-US" sz="1000" dirty="0">
                <a:solidFill>
                  <a:prstClr val="black"/>
                </a:solidFill>
              </a:rPr>
              <a:t>Jellinger P, et al. </a:t>
            </a:r>
            <a:r>
              <a:rPr lang="en-US" sz="1000" i="1" dirty="0">
                <a:solidFill>
                  <a:prstClr val="black"/>
                </a:solidFill>
              </a:rPr>
              <a:t>Endocr Practice</a:t>
            </a:r>
            <a:r>
              <a:rPr lang="en-US" sz="1000" dirty="0">
                <a:solidFill>
                  <a:prstClr val="black"/>
                </a:solidFill>
              </a:rPr>
              <a:t>. 2017;23:479-497. </a:t>
            </a:r>
          </a:p>
        </p:txBody>
      </p:sp>
    </p:spTree>
    <p:extLst>
      <p:ext uri="{BB962C8B-B14F-4D97-AF65-F5344CB8AC3E}">
        <p14:creationId xmlns:p14="http://schemas.microsoft.com/office/powerpoint/2010/main" val="1012257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794470"/>
            <a:ext cx="4114800" cy="1631216"/>
          </a:xfrm>
          <a:prstGeom prst="rect">
            <a:avLst/>
          </a:prstGeom>
          <a:noFill/>
        </p:spPr>
        <p:txBody>
          <a:bodyPr wrap="square" numCol="1" spcCol="182880" rtlCol="0">
            <a:spAutoFit/>
          </a:bodyPr>
          <a:lstStyle/>
          <a:p>
            <a:pPr algn="ctr"/>
            <a:r>
              <a:rPr lang="en-US" sz="1600" b="1" dirty="0">
                <a:solidFill>
                  <a:schemeClr val="accent3"/>
                </a:solidFill>
                <a:latin typeface="+mj-lt"/>
              </a:rPr>
              <a:t>Metabolic Effects</a:t>
            </a:r>
            <a:endParaRPr lang="en-US" sz="1600" dirty="0">
              <a:solidFill>
                <a:schemeClr val="accent3"/>
              </a:solidFill>
              <a:latin typeface="+mj-lt"/>
            </a:endParaRPr>
          </a:p>
          <a:p>
            <a:pPr marL="285750" indent="-285750">
              <a:buClr>
                <a:schemeClr val="accent3"/>
              </a:buClr>
              <a:buFont typeface="Arial" charset="0"/>
              <a:buChar char="•"/>
            </a:pPr>
            <a:r>
              <a:rPr lang="en-US" sz="1400" dirty="0">
                <a:latin typeface="+mj-lt"/>
              </a:rPr>
              <a:t>Primarily ↓ LDL-C 15%-25% by binding bile acids and preventing their reabsorption in the ileum (causing hepatic cholesterol depletion and LDL-receptor upregulation)  </a:t>
            </a:r>
          </a:p>
          <a:p>
            <a:pPr marL="285750" indent="-285750">
              <a:buClr>
                <a:schemeClr val="accent3"/>
              </a:buClr>
              <a:buFont typeface="Arial" charset="0"/>
              <a:buChar char="•"/>
            </a:pPr>
            <a:r>
              <a:rPr lang="en-US" sz="1400" dirty="0">
                <a:latin typeface="+mj-lt"/>
              </a:rPr>
              <a:t>Colesevelam ↓ glucose and</a:t>
            </a:r>
            <a:r>
              <a:rPr lang="en-US" sz="1400" b="1" i="1" dirty="0">
                <a:latin typeface="+mj-lt"/>
              </a:rPr>
              <a:t> </a:t>
            </a:r>
            <a:r>
              <a:rPr lang="en-US" sz="1400" dirty="0">
                <a:latin typeface="+mj-lt"/>
              </a:rPr>
              <a:t>hemoglobin A1C (~0.5%); FDA-approved to treat T2D</a:t>
            </a:r>
            <a:endParaRPr lang="en-US" sz="1200" dirty="0">
              <a:latin typeface="+mj-lt"/>
            </a:endParaRPr>
          </a:p>
        </p:txBody>
      </p:sp>
      <p:sp>
        <p:nvSpPr>
          <p:cNvPr id="6" name="Title 1"/>
          <p:cNvSpPr>
            <a:spLocks noGrp="1"/>
          </p:cNvSpPr>
          <p:nvPr>
            <p:ph type="title"/>
          </p:nvPr>
        </p:nvSpPr>
        <p:spPr/>
        <p:txBody>
          <a:bodyPr/>
          <a:lstStyle/>
          <a:p>
            <a:r>
              <a:rPr lang="en-US" dirty="0"/>
              <a:t>Bile Acid Sequestrant Starting Dosages and Dosage Ranges</a:t>
            </a:r>
          </a:p>
        </p:txBody>
      </p:sp>
      <p:sp>
        <p:nvSpPr>
          <p:cNvPr id="5" name="Slide Number Placeholder 4"/>
          <p:cNvSpPr>
            <a:spLocks noGrp="1"/>
          </p:cNvSpPr>
          <p:nvPr>
            <p:ph type="sldNum" sz="quarter" idx="4"/>
          </p:nvPr>
        </p:nvSpPr>
        <p:spPr/>
        <p:txBody>
          <a:bodyPr/>
          <a:lstStyle/>
          <a:p>
            <a:fld id="{2462ECC2-A415-4E86-873D-B602882CC3EA}" type="slidenum">
              <a:rPr lang="en-US" smtClean="0"/>
              <a:pPr/>
              <a:t>107</a:t>
            </a:fld>
            <a:endParaRPr lang="en-US" dirty="0"/>
          </a:p>
        </p:txBody>
      </p:sp>
      <p:sp>
        <p:nvSpPr>
          <p:cNvPr id="7" name="TextBox 6"/>
          <p:cNvSpPr txBox="1"/>
          <p:nvPr/>
        </p:nvSpPr>
        <p:spPr>
          <a:xfrm>
            <a:off x="49675" y="6068069"/>
            <a:ext cx="8041341" cy="759182"/>
          </a:xfrm>
          <a:prstGeom prst="rect">
            <a:avLst/>
          </a:prstGeom>
          <a:noFill/>
        </p:spPr>
        <p:txBody>
          <a:bodyPr wrap="square" rtlCol="0" anchor="b">
            <a:spAutoFit/>
          </a:bodyPr>
          <a:lstStyle/>
          <a:p>
            <a:pPr marR="0">
              <a:spcAft>
                <a:spcPts val="400"/>
              </a:spcAft>
            </a:pPr>
            <a:r>
              <a:rPr lang="en-US" sz="1000" dirty="0">
                <a:solidFill>
                  <a:prstClr val="black"/>
                </a:solidFill>
                <a:latin typeface="+mn-lt"/>
                <a:cs typeface="Calibri"/>
              </a:rPr>
              <a:t>FDA, Food and Drug Administration; LDL, low-density lipoprotein; LDL-C, low-density lipoprotein cholesterol; </a:t>
            </a:r>
            <a:r>
              <a:rPr lang="en-US" sz="1000" dirty="0">
                <a:latin typeface="+mn-lt"/>
                <a:ea typeface="Calibri" panose="020F0502020204030204" pitchFamily="34" charset="0"/>
                <a:cs typeface="Times New Roman" panose="02020603050405020304" pitchFamily="18" charset="0"/>
              </a:rPr>
              <a:t>T2D, type 2 diabetes; </a:t>
            </a:r>
            <a:r>
              <a:rPr lang="en-US" sz="1000" dirty="0">
                <a:solidFill>
                  <a:prstClr val="black"/>
                </a:solidFill>
                <a:latin typeface="+mn-lt"/>
                <a:cs typeface="Calibri"/>
              </a:rPr>
              <a:t>TG, triglyceride.</a:t>
            </a:r>
          </a:p>
          <a:p>
            <a:pPr>
              <a:spcAft>
                <a:spcPts val="400"/>
              </a:spcAft>
            </a:pPr>
            <a:r>
              <a:rPr lang="en-US" sz="1000" dirty="0" err="1">
                <a:solidFill>
                  <a:srgbClr val="231F20"/>
                </a:solidFill>
                <a:effectLst/>
                <a:latin typeface="+mn-lt"/>
                <a:ea typeface="Times New Roman" charset="0"/>
                <a:cs typeface="Calibri" panose="020F0502020204030204" pitchFamily="34" charset="0"/>
              </a:rPr>
              <a:t>Colestid</a:t>
            </a:r>
            <a:r>
              <a:rPr lang="en-US" sz="1000" dirty="0">
                <a:solidFill>
                  <a:srgbClr val="231F20"/>
                </a:solidFill>
                <a:effectLst/>
                <a:latin typeface="+mn-lt"/>
                <a:ea typeface="Times New Roman" charset="0"/>
                <a:cs typeface="Calibri" panose="020F0502020204030204" pitchFamily="34" charset="0"/>
              </a:rPr>
              <a:t> (colestipol hydrochloride) [PI]; 2014; </a:t>
            </a:r>
            <a:r>
              <a:rPr lang="en-US" sz="1000" dirty="0">
                <a:solidFill>
                  <a:prstClr val="black"/>
                </a:solidFill>
                <a:latin typeface="+mn-lt"/>
                <a:cs typeface="Calibri" panose="020F0502020204030204" pitchFamily="34" charset="0"/>
              </a:rPr>
              <a:t>Jellinger P, et al</a:t>
            </a:r>
            <a:r>
              <a:rPr lang="en-US" sz="1000" i="1" dirty="0">
                <a:solidFill>
                  <a:prstClr val="black"/>
                </a:solidFill>
                <a:latin typeface="+mn-lt"/>
                <a:cs typeface="Calibri" panose="020F0502020204030204" pitchFamily="34" charset="0"/>
              </a:rPr>
              <a:t>. Endocr Practice</a:t>
            </a:r>
            <a:r>
              <a:rPr lang="en-US" sz="1000" dirty="0">
                <a:solidFill>
                  <a:prstClr val="black"/>
                </a:solidFill>
                <a:latin typeface="+mn-lt"/>
                <a:cs typeface="Calibri" panose="020F0502020204030204" pitchFamily="34" charset="0"/>
              </a:rPr>
              <a:t>. 2017;23:479-497; </a:t>
            </a:r>
            <a:r>
              <a:rPr lang="en-US" sz="1000" dirty="0">
                <a:solidFill>
                  <a:srgbClr val="231F20"/>
                </a:solidFill>
                <a:effectLst/>
                <a:latin typeface="+mn-lt"/>
                <a:ea typeface="Times New Roman" charset="0"/>
                <a:cs typeface="Calibri" panose="020F0502020204030204" pitchFamily="34" charset="0"/>
              </a:rPr>
              <a:t>Prevalite (cholestyramine for oral suspension, USP) [PI]; 2015; </a:t>
            </a:r>
            <a:r>
              <a:rPr lang="en-US" sz="1000" dirty="0">
                <a:solidFill>
                  <a:srgbClr val="231F20"/>
                </a:solidFill>
                <a:latin typeface="+mn-lt"/>
                <a:ea typeface="Times New Roman" charset="0"/>
                <a:cs typeface="Calibri" panose="020F0502020204030204" pitchFamily="34" charset="0"/>
              </a:rPr>
              <a:t>WelChol (colesevelam hydrochloride) [PI]; 2014; </a:t>
            </a:r>
            <a:r>
              <a:rPr lang="en-US" sz="1000" dirty="0">
                <a:latin typeface="+mn-lt"/>
                <a:cs typeface="Calibri" panose="020F0502020204030204" pitchFamily="34" charset="0"/>
              </a:rPr>
              <a:t>Zieve FJ, et al. Ther. 2007;29:74-839:74-83.</a:t>
            </a:r>
          </a:p>
        </p:txBody>
      </p:sp>
      <p:graphicFrame>
        <p:nvGraphicFramePr>
          <p:cNvPr id="10" name="Table 9"/>
          <p:cNvGraphicFramePr>
            <a:graphicFrameLocks noGrp="1"/>
          </p:cNvGraphicFramePr>
          <p:nvPr>
            <p:extLst>
              <p:ext uri="{D42A27DB-BD31-4B8C-83A1-F6EECF244321}">
                <p14:modId xmlns:p14="http://schemas.microsoft.com/office/powerpoint/2010/main" val="1340051301"/>
              </p:ext>
            </p:extLst>
          </p:nvPr>
        </p:nvGraphicFramePr>
        <p:xfrm>
          <a:off x="685800" y="1745469"/>
          <a:ext cx="7772400" cy="19354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1486825141"/>
                    </a:ext>
                  </a:extLst>
                </a:gridCol>
                <a:gridCol w="1943100">
                  <a:extLst>
                    <a:ext uri="{9D8B030D-6E8A-4147-A177-3AD203B41FA5}">
                      <a16:colId xmlns:a16="http://schemas.microsoft.com/office/drawing/2014/main" val="3972546339"/>
                    </a:ext>
                  </a:extLst>
                </a:gridCol>
                <a:gridCol w="1943100">
                  <a:extLst>
                    <a:ext uri="{9D8B030D-6E8A-4147-A177-3AD203B41FA5}">
                      <a16:colId xmlns:a16="http://schemas.microsoft.com/office/drawing/2014/main" val="72617262"/>
                    </a:ext>
                  </a:extLst>
                </a:gridCol>
                <a:gridCol w="1943100">
                  <a:extLst>
                    <a:ext uri="{9D8B030D-6E8A-4147-A177-3AD203B41FA5}">
                      <a16:colId xmlns:a16="http://schemas.microsoft.com/office/drawing/2014/main" val="3854267848"/>
                    </a:ext>
                  </a:extLst>
                </a:gridCol>
              </a:tblGrid>
              <a:tr h="370840">
                <a:tc>
                  <a:txBody>
                    <a:bodyPr/>
                    <a:lstStyle/>
                    <a:p>
                      <a:r>
                        <a:rPr lang="en-US" sz="1600" dirty="0"/>
                        <a:t>Agent</a:t>
                      </a:r>
                    </a:p>
                  </a:txBody>
                  <a:tcPr anchor="b"/>
                </a:tc>
                <a:tc>
                  <a:txBody>
                    <a:bodyPr/>
                    <a:lstStyle/>
                    <a:p>
                      <a:pPr algn="ctr"/>
                      <a:r>
                        <a:rPr lang="en-US" sz="1600" dirty="0"/>
                        <a:t>Usual recommended daily dosage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4165817709"/>
                  </a:ext>
                </a:extLst>
              </a:tr>
              <a:tr h="370840">
                <a:tc>
                  <a:txBody>
                    <a:bodyPr/>
                    <a:lstStyle/>
                    <a:p>
                      <a:pPr marL="45720" marR="0" lvl="0">
                        <a:lnSpc>
                          <a:spcPct val="115000"/>
                        </a:lnSpc>
                        <a:spcBef>
                          <a:spcPts val="0"/>
                        </a:spcBef>
                        <a:spcAft>
                          <a:spcPts val="0"/>
                        </a:spcAft>
                      </a:pPr>
                      <a:r>
                        <a:rPr kumimoji="0" lang="en-US" sz="1600" kern="1200" dirty="0">
                          <a:effectLst/>
                        </a:rPr>
                        <a:t>Cholestyramine                                 </a:t>
                      </a:r>
                      <a:endParaRPr kumimoji="0" lang="en-US" sz="1600" kern="1200" dirty="0">
                        <a:solidFill>
                          <a:schemeClr val="tx1"/>
                        </a:solidFill>
                        <a:effectLst/>
                        <a:latin typeface="+mj-lt"/>
                        <a:ea typeface="+mn-ea"/>
                        <a:cs typeface="+mn-cs"/>
                      </a:endParaRPr>
                    </a:p>
                  </a:txBody>
                  <a:tcPr marL="73025" marR="73025" marT="0" marB="0"/>
                </a:tc>
                <a:tc>
                  <a:txBody>
                    <a:bodyPr/>
                    <a:lstStyle/>
                    <a:p>
                      <a:pPr algn="ctr"/>
                      <a:r>
                        <a:rPr lang="en-US" sz="1600" dirty="0"/>
                        <a:t>8-16 g</a:t>
                      </a:r>
                    </a:p>
                  </a:txBody>
                  <a:tcPr/>
                </a:tc>
                <a:tc>
                  <a:txBody>
                    <a:bodyPr/>
                    <a:lstStyle/>
                    <a:p>
                      <a:pPr algn="ctr"/>
                      <a:r>
                        <a:rPr lang="en-US" sz="1600" dirty="0"/>
                        <a:t>4-24 g</a:t>
                      </a:r>
                    </a:p>
                  </a:txBody>
                  <a:tcPr/>
                </a:tc>
                <a:tc>
                  <a:txBody>
                    <a:bodyPr/>
                    <a:lstStyle/>
                    <a:p>
                      <a:pPr algn="ctr"/>
                      <a:r>
                        <a:rPr lang="en-US" sz="1600" dirty="0"/>
                        <a:t>Oral</a:t>
                      </a:r>
                    </a:p>
                  </a:txBody>
                  <a:tcPr/>
                </a:tc>
                <a:extLst>
                  <a:ext uri="{0D108BD9-81ED-4DB2-BD59-A6C34878D82A}">
                    <a16:rowId xmlns:a16="http://schemas.microsoft.com/office/drawing/2014/main" val="1495026198"/>
                  </a:ext>
                </a:extLst>
              </a:tr>
              <a:tr h="370840">
                <a:tc>
                  <a:txBody>
                    <a:bodyPr/>
                    <a:lstStyle/>
                    <a:p>
                      <a:pPr marL="45720" marR="0" lvl="0">
                        <a:lnSpc>
                          <a:spcPct val="115000"/>
                        </a:lnSpc>
                        <a:spcBef>
                          <a:spcPts val="0"/>
                        </a:spcBef>
                        <a:spcAft>
                          <a:spcPts val="0"/>
                        </a:spcAft>
                      </a:pPr>
                      <a:r>
                        <a:rPr kumimoji="0" lang="en-US" sz="1600" kern="1200" dirty="0">
                          <a:effectLst/>
                        </a:rPr>
                        <a:t>Colestipol                                               </a:t>
                      </a:r>
                      <a:endParaRPr kumimoji="0" lang="en-US" sz="1600" kern="1200" dirty="0">
                        <a:solidFill>
                          <a:schemeClr val="tx1"/>
                        </a:solidFill>
                        <a:effectLst/>
                        <a:latin typeface="+mj-lt"/>
                        <a:ea typeface="+mn-ea"/>
                        <a:cs typeface="+mn-cs"/>
                      </a:endParaRPr>
                    </a:p>
                  </a:txBody>
                  <a:tcPr marL="73025" marR="73025" marT="0" marB="0"/>
                </a:tc>
                <a:tc>
                  <a:txBody>
                    <a:bodyPr/>
                    <a:lstStyle/>
                    <a:p>
                      <a:pPr algn="ctr"/>
                      <a:r>
                        <a:rPr lang="en-US" sz="1600" dirty="0"/>
                        <a:t>2 g</a:t>
                      </a:r>
                    </a:p>
                  </a:txBody>
                  <a:tcPr/>
                </a:tc>
                <a:tc>
                  <a:txBody>
                    <a:bodyPr/>
                    <a:lstStyle/>
                    <a:p>
                      <a:pPr algn="ctr"/>
                      <a:r>
                        <a:rPr lang="en-US" sz="1600" dirty="0"/>
                        <a:t>2-16 g</a:t>
                      </a:r>
                    </a:p>
                  </a:txBody>
                  <a:tcPr/>
                </a:tc>
                <a:tc>
                  <a:txBody>
                    <a:bodyPr/>
                    <a:lstStyle/>
                    <a:p>
                      <a:pPr algn="ctr"/>
                      <a:r>
                        <a:rPr lang="en-US" sz="1600" dirty="0"/>
                        <a:t>Oral</a:t>
                      </a:r>
                    </a:p>
                  </a:txBody>
                  <a:tcPr/>
                </a:tc>
                <a:extLst>
                  <a:ext uri="{0D108BD9-81ED-4DB2-BD59-A6C34878D82A}">
                    <a16:rowId xmlns:a16="http://schemas.microsoft.com/office/drawing/2014/main" val="3870419400"/>
                  </a:ext>
                </a:extLst>
              </a:tr>
              <a:tr h="370840">
                <a:tc>
                  <a:txBody>
                    <a:bodyPr/>
                    <a:lstStyle/>
                    <a:p>
                      <a:pPr marL="45720" marR="0" lvl="0">
                        <a:lnSpc>
                          <a:spcPct val="115000"/>
                        </a:lnSpc>
                        <a:spcBef>
                          <a:spcPts val="0"/>
                        </a:spcBef>
                        <a:spcAft>
                          <a:spcPts val="0"/>
                        </a:spcAft>
                      </a:pPr>
                      <a:r>
                        <a:rPr kumimoji="0" lang="en-US" sz="1600" kern="1200" dirty="0">
                          <a:effectLst/>
                        </a:rPr>
                        <a:t>Colesevelam                                       </a:t>
                      </a:r>
                      <a:endParaRPr kumimoji="0" lang="en-US" sz="1600" kern="1200" dirty="0">
                        <a:solidFill>
                          <a:schemeClr val="tx1"/>
                        </a:solidFill>
                        <a:effectLst/>
                        <a:latin typeface="+mj-lt"/>
                        <a:ea typeface="+mn-ea"/>
                        <a:cs typeface="+mn-cs"/>
                      </a:endParaRPr>
                    </a:p>
                  </a:txBody>
                  <a:tcPr marL="73025" marR="73025" marT="0" marB="0"/>
                </a:tc>
                <a:tc>
                  <a:txBody>
                    <a:bodyPr/>
                    <a:lstStyle/>
                    <a:p>
                      <a:pPr algn="ctr"/>
                      <a:r>
                        <a:rPr lang="en-US" sz="1600" dirty="0"/>
                        <a:t>3.8 g</a:t>
                      </a:r>
                    </a:p>
                  </a:txBody>
                  <a:tcPr/>
                </a:tc>
                <a:tc>
                  <a:txBody>
                    <a:bodyPr/>
                    <a:lstStyle/>
                    <a:p>
                      <a:pPr algn="ctr"/>
                      <a:r>
                        <a:rPr lang="en-US" sz="1600" dirty="0"/>
                        <a:t>3.8-4.5 g</a:t>
                      </a:r>
                    </a:p>
                  </a:txBody>
                  <a:tcPr/>
                </a:tc>
                <a:tc>
                  <a:txBody>
                    <a:bodyPr/>
                    <a:lstStyle/>
                    <a:p>
                      <a:pPr algn="ctr"/>
                      <a:r>
                        <a:rPr lang="en-US" sz="1600" dirty="0"/>
                        <a:t>Oral</a:t>
                      </a:r>
                    </a:p>
                  </a:txBody>
                  <a:tcPr/>
                </a:tc>
                <a:extLst>
                  <a:ext uri="{0D108BD9-81ED-4DB2-BD59-A6C34878D82A}">
                    <a16:rowId xmlns:a16="http://schemas.microsoft.com/office/drawing/2014/main" val="894054032"/>
                  </a:ext>
                </a:extLst>
              </a:tr>
            </a:tbl>
          </a:graphicData>
        </a:graphic>
      </p:graphicFrame>
      <p:sp>
        <p:nvSpPr>
          <p:cNvPr id="11" name="TextBox 10"/>
          <p:cNvSpPr txBox="1"/>
          <p:nvPr/>
        </p:nvSpPr>
        <p:spPr>
          <a:xfrm>
            <a:off x="4718612" y="3794832"/>
            <a:ext cx="3739588" cy="2277547"/>
          </a:xfrm>
          <a:prstGeom prst="rect">
            <a:avLst/>
          </a:prstGeom>
          <a:noFill/>
        </p:spPr>
        <p:txBody>
          <a:bodyPr wrap="square" numCol="1" spcCol="182880" rtlCol="0">
            <a:spAutoFit/>
          </a:bodyPr>
          <a:lstStyle/>
          <a:p>
            <a:pPr algn="ctr"/>
            <a:r>
              <a:rPr lang="en-US" sz="1600" b="1" dirty="0">
                <a:solidFill>
                  <a:schemeClr val="accent3"/>
                </a:solidFill>
                <a:latin typeface="+mj-lt"/>
              </a:rPr>
              <a:t>Main Considerations</a:t>
            </a:r>
          </a:p>
          <a:p>
            <a:pPr marL="171450" indent="-171450">
              <a:buClr>
                <a:schemeClr val="accent3"/>
              </a:buClr>
              <a:buFont typeface="Arial" charset="0"/>
              <a:buChar char="•"/>
            </a:pPr>
            <a:r>
              <a:rPr lang="en-US" sz="1400" dirty="0">
                <a:latin typeface="+mj-lt"/>
              </a:rPr>
              <a:t>May ↑ serum TG</a:t>
            </a:r>
          </a:p>
          <a:p>
            <a:pPr marL="171450" indent="-171450">
              <a:buClr>
                <a:schemeClr val="accent3"/>
              </a:buClr>
              <a:buFont typeface="Arial" charset="0"/>
              <a:buChar char="•"/>
            </a:pPr>
            <a:r>
              <a:rPr lang="en-US" sz="1400" dirty="0">
                <a:latin typeface="+mj-lt"/>
              </a:rPr>
              <a:t>Frequent constipation and/or bloating, which can reduce adherence</a:t>
            </a:r>
          </a:p>
          <a:p>
            <a:pPr marL="171450" indent="-171450">
              <a:buClr>
                <a:schemeClr val="accent3"/>
              </a:buClr>
              <a:buFont typeface="Arial" charset="0"/>
              <a:buChar char="•"/>
            </a:pPr>
            <a:r>
              <a:rPr lang="en-US" sz="1400" dirty="0">
                <a:latin typeface="+mj-lt"/>
              </a:rPr>
              <a:t>Many potential drug interactions (decreased drug absorption), less so with colesevelam (see product labeling)</a:t>
            </a:r>
          </a:p>
          <a:p>
            <a:pPr marL="171450" indent="-171450">
              <a:buClr>
                <a:schemeClr val="accent3"/>
              </a:buClr>
              <a:buFont typeface="Arial" charset="0"/>
              <a:buChar char="•"/>
            </a:pPr>
            <a:r>
              <a:rPr lang="en-US" sz="1400" dirty="0">
                <a:latin typeface="+mj-lt"/>
              </a:rPr>
              <a:t>May reduce absorption of folic acid and fat-soluble vitamins such as vitamins A, D, and K</a:t>
            </a:r>
          </a:p>
        </p:txBody>
      </p:sp>
    </p:spTree>
    <p:extLst>
      <p:ext uri="{BB962C8B-B14F-4D97-AF65-F5344CB8AC3E}">
        <p14:creationId xmlns:p14="http://schemas.microsoft.com/office/powerpoint/2010/main" val="1565447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a:t>Cholesterol Absorption Inhibitor Starting Dosages and Dosage Ranges</a:t>
            </a:r>
            <a:br>
              <a:rPr lang="en-US" sz="3200" dirty="0"/>
            </a:br>
            <a:endParaRPr lang="en-US" sz="3200" dirty="0"/>
          </a:p>
        </p:txBody>
      </p:sp>
      <p:sp>
        <p:nvSpPr>
          <p:cNvPr id="5" name="Slide Number Placeholder 4"/>
          <p:cNvSpPr>
            <a:spLocks noGrp="1"/>
          </p:cNvSpPr>
          <p:nvPr>
            <p:ph type="sldNum" sz="quarter" idx="4"/>
          </p:nvPr>
        </p:nvSpPr>
        <p:spPr/>
        <p:txBody>
          <a:bodyPr/>
          <a:lstStyle/>
          <a:p>
            <a:fld id="{2462ECC2-A415-4E86-873D-B602882CC3EA}" type="slidenum">
              <a:rPr lang="en-US" smtClean="0"/>
              <a:pPr/>
              <a:t>108</a:t>
            </a:fld>
            <a:endParaRPr lang="en-US" dirty="0"/>
          </a:p>
        </p:txBody>
      </p:sp>
      <p:sp>
        <p:nvSpPr>
          <p:cNvPr id="7" name="TextBox 6"/>
          <p:cNvSpPr txBox="1"/>
          <p:nvPr/>
        </p:nvSpPr>
        <p:spPr>
          <a:xfrm>
            <a:off x="49675" y="5735956"/>
            <a:ext cx="8077200" cy="1092607"/>
          </a:xfrm>
          <a:prstGeom prst="rect">
            <a:avLst/>
          </a:prstGeom>
          <a:noFill/>
        </p:spPr>
        <p:txBody>
          <a:bodyPr wrap="square" rtlCol="0" anchor="b">
            <a:spAutoFit/>
          </a:bodyPr>
          <a:lstStyle/>
          <a:p>
            <a:pPr>
              <a:spcBef>
                <a:spcPts val="600"/>
              </a:spcBef>
            </a:pPr>
            <a:r>
              <a:rPr lang="en-US" sz="1000" dirty="0"/>
              <a:t>Apo, apolipoprotein; HDL-C, high-density lipoprotein cholesterol; LDL-C, low-density lipoprotein cholesterol.</a:t>
            </a:r>
          </a:p>
          <a:p>
            <a:pPr>
              <a:spcBef>
                <a:spcPts val="600"/>
              </a:spcBef>
            </a:pPr>
            <a:r>
              <a:rPr lang="en-US" sz="1000" dirty="0"/>
              <a:t>Bays HE, et al. </a:t>
            </a:r>
            <a:r>
              <a:rPr lang="en-US" sz="1000" i="1" dirty="0" err="1"/>
              <a:t>Clin</a:t>
            </a:r>
            <a:r>
              <a:rPr lang="en-US" sz="1000" i="1" dirty="0"/>
              <a:t> </a:t>
            </a:r>
            <a:r>
              <a:rPr lang="en-US" sz="1000" i="1" dirty="0" err="1"/>
              <a:t>Ther</a:t>
            </a:r>
            <a:r>
              <a:rPr lang="en-US" sz="1000" i="1" dirty="0"/>
              <a:t>. </a:t>
            </a:r>
            <a:r>
              <a:rPr lang="en-US" sz="1000" dirty="0"/>
              <a:t>2001;23:1209-1230; Bays HE, et al. </a:t>
            </a:r>
            <a:r>
              <a:rPr lang="en-US" sz="1000" i="1" dirty="0" err="1"/>
              <a:t>Clin</a:t>
            </a:r>
            <a:r>
              <a:rPr lang="en-US" sz="1000" i="1" dirty="0"/>
              <a:t> </a:t>
            </a:r>
            <a:r>
              <a:rPr lang="en-US" sz="1000" i="1" dirty="0" err="1"/>
              <a:t>Ther</a:t>
            </a:r>
            <a:r>
              <a:rPr lang="en-US" sz="1000" dirty="0"/>
              <a:t>. 2004;26:1758-1773; </a:t>
            </a:r>
            <a:r>
              <a:rPr lang="en-US" sz="1000" dirty="0" err="1"/>
              <a:t>Bissonnette</a:t>
            </a:r>
            <a:r>
              <a:rPr lang="en-US" sz="1000" dirty="0"/>
              <a:t> S, et al.  </a:t>
            </a:r>
            <a:r>
              <a:rPr lang="en-US" sz="1000" i="1" dirty="0"/>
              <a:t>Can J </a:t>
            </a:r>
            <a:r>
              <a:rPr lang="en-US" sz="1000" i="1" dirty="0" err="1"/>
              <a:t>Cardiol</a:t>
            </a:r>
            <a:r>
              <a:rPr lang="en-US" sz="1000" dirty="0"/>
              <a:t>. 2006;22:1035-1044; </a:t>
            </a:r>
            <a:r>
              <a:rPr lang="en-US" sz="1000" dirty="0" err="1"/>
              <a:t>Brohet</a:t>
            </a:r>
            <a:r>
              <a:rPr lang="en-US" sz="1000" dirty="0"/>
              <a:t> C, et al. </a:t>
            </a:r>
            <a:r>
              <a:rPr lang="en-US" sz="1000" i="1" dirty="0" err="1"/>
              <a:t>Curr</a:t>
            </a:r>
            <a:r>
              <a:rPr lang="en-US" sz="1000" i="1" dirty="0"/>
              <a:t> Med Res </a:t>
            </a:r>
            <a:r>
              <a:rPr lang="en-US" sz="1000" i="1" dirty="0" err="1"/>
              <a:t>Opin</a:t>
            </a:r>
            <a:r>
              <a:rPr lang="en-US" sz="1000" dirty="0"/>
              <a:t>. 2005;21:571-578; </a:t>
            </a:r>
            <a:r>
              <a:rPr lang="en-US" sz="1000" dirty="0" err="1"/>
              <a:t>Denke</a:t>
            </a:r>
            <a:r>
              <a:rPr lang="en-US" sz="1000" dirty="0"/>
              <a:t> M et al</a:t>
            </a:r>
            <a:r>
              <a:rPr lang="en-US" sz="1000" i="1" dirty="0"/>
              <a:t>. </a:t>
            </a:r>
            <a:r>
              <a:rPr lang="en-US" sz="1000" i="1" dirty="0" err="1"/>
              <a:t>Diab</a:t>
            </a:r>
            <a:r>
              <a:rPr lang="en-US" sz="1000" i="1" dirty="0"/>
              <a:t> </a:t>
            </a:r>
            <a:r>
              <a:rPr lang="en-US" sz="1000" i="1" dirty="0" err="1"/>
              <a:t>Vasc</a:t>
            </a:r>
            <a:r>
              <a:rPr lang="en-US" sz="1000" i="1" dirty="0"/>
              <a:t> Dis Res</a:t>
            </a:r>
            <a:r>
              <a:rPr lang="en-US" sz="1000" dirty="0"/>
              <a:t>. 2006;3:93-102; </a:t>
            </a:r>
            <a:r>
              <a:rPr lang="en-US" sz="1000" dirty="0" err="1"/>
              <a:t>Dujovne</a:t>
            </a:r>
            <a:r>
              <a:rPr lang="en-US" sz="1000" dirty="0"/>
              <a:t> CA, et al.  </a:t>
            </a:r>
            <a:r>
              <a:rPr lang="en-US" sz="1000" i="1" dirty="0"/>
              <a:t>Am J </a:t>
            </a:r>
            <a:r>
              <a:rPr lang="en-US" sz="1000" i="1" dirty="0" err="1"/>
              <a:t>Cardiol</a:t>
            </a:r>
            <a:r>
              <a:rPr lang="en-US" sz="1000" dirty="0"/>
              <a:t>. 2002;90:109-21097; </a:t>
            </a:r>
            <a:r>
              <a:rPr lang="en-US" sz="1000" dirty="0" err="1"/>
              <a:t>Farnier</a:t>
            </a:r>
            <a:r>
              <a:rPr lang="en-US" sz="1000" dirty="0"/>
              <a:t> M, et al. </a:t>
            </a:r>
            <a:r>
              <a:rPr lang="en-US" sz="1000" i="1" dirty="0" err="1"/>
              <a:t>Eur</a:t>
            </a:r>
            <a:r>
              <a:rPr lang="en-US" sz="1000" i="1" dirty="0"/>
              <a:t> Heart J</a:t>
            </a:r>
            <a:r>
              <a:rPr lang="en-US" sz="1000" dirty="0"/>
              <a:t>. 2005;26:897-905; Gagne C, et al. </a:t>
            </a:r>
            <a:r>
              <a:rPr lang="en-US" sz="1000" i="1" dirty="0"/>
              <a:t>Am J </a:t>
            </a:r>
            <a:r>
              <a:rPr lang="en-US" sz="1000" i="1" dirty="0" err="1"/>
              <a:t>Cardiol</a:t>
            </a:r>
            <a:r>
              <a:rPr lang="en-US" sz="1000" dirty="0"/>
              <a:t>. 2002;90:1084-1091; </a:t>
            </a:r>
            <a:r>
              <a:rPr lang="en-US" sz="1000" dirty="0" err="1">
                <a:solidFill>
                  <a:prstClr val="black"/>
                </a:solidFill>
              </a:rPr>
              <a:t>Jellinger</a:t>
            </a:r>
            <a:r>
              <a:rPr lang="en-US" sz="1000" dirty="0">
                <a:solidFill>
                  <a:prstClr val="black"/>
                </a:solidFill>
              </a:rPr>
              <a:t> P, et al. </a:t>
            </a:r>
            <a:r>
              <a:rPr lang="en-US" sz="1000" i="1" dirty="0" err="1">
                <a:solidFill>
                  <a:prstClr val="black"/>
                </a:solidFill>
              </a:rPr>
              <a:t>Endocr</a:t>
            </a:r>
            <a:r>
              <a:rPr lang="en-US" sz="1000" i="1" dirty="0">
                <a:solidFill>
                  <a:prstClr val="black"/>
                </a:solidFill>
              </a:rPr>
              <a:t> Practice</a:t>
            </a:r>
            <a:r>
              <a:rPr lang="en-US" sz="1000" dirty="0">
                <a:solidFill>
                  <a:prstClr val="black"/>
                </a:solidFill>
              </a:rPr>
              <a:t>. 2017;23:479-497; </a:t>
            </a:r>
            <a:r>
              <a:rPr lang="en-US" sz="1000" dirty="0" err="1"/>
              <a:t>Knopp</a:t>
            </a:r>
            <a:r>
              <a:rPr lang="en-US" sz="1000" dirty="0"/>
              <a:t> RH, et al. </a:t>
            </a:r>
            <a:r>
              <a:rPr lang="en-US" sz="1000" i="1" dirty="0" err="1"/>
              <a:t>Int</a:t>
            </a:r>
            <a:r>
              <a:rPr lang="en-US" sz="1000" i="1" dirty="0"/>
              <a:t> J </a:t>
            </a:r>
            <a:r>
              <a:rPr lang="en-US" sz="1000" i="1" dirty="0" err="1"/>
              <a:t>Clin</a:t>
            </a:r>
            <a:r>
              <a:rPr lang="en-US" sz="1000" i="1" dirty="0"/>
              <a:t> </a:t>
            </a:r>
            <a:r>
              <a:rPr lang="en-US" sz="1000" i="1" dirty="0" err="1"/>
              <a:t>Pract</a:t>
            </a:r>
            <a:r>
              <a:rPr lang="en-US" sz="1000" dirty="0"/>
              <a:t>. 2013. 57:363-368; </a:t>
            </a:r>
            <a:r>
              <a:rPr lang="en-US" sz="1000" dirty="0" err="1"/>
              <a:t>McKenney</a:t>
            </a:r>
            <a:r>
              <a:rPr lang="en-US" sz="1000" dirty="0"/>
              <a:t> JM, et al. </a:t>
            </a:r>
            <a:r>
              <a:rPr lang="en-US" sz="1000" i="1" dirty="0"/>
              <a:t>J Am Coll </a:t>
            </a:r>
            <a:r>
              <a:rPr lang="en-US" sz="1000" i="1" dirty="0" err="1"/>
              <a:t>Cardiol</a:t>
            </a:r>
            <a:r>
              <a:rPr lang="en-US" sz="1000" dirty="0"/>
              <a:t>. 2006;47:1584-1587; </a:t>
            </a:r>
            <a:r>
              <a:rPr lang="en-US" sz="1000" dirty="0" err="1">
                <a:solidFill>
                  <a:srgbClr val="231F20"/>
                </a:solidFill>
                <a:ea typeface="Times New Roman" charset="0"/>
              </a:rPr>
              <a:t>Zetia</a:t>
            </a:r>
            <a:r>
              <a:rPr lang="en-US" sz="1000" dirty="0">
                <a:solidFill>
                  <a:srgbClr val="231F20"/>
                </a:solidFill>
                <a:ea typeface="Times New Roman" charset="0"/>
              </a:rPr>
              <a:t> (ezetimibe) [PI] 2013.</a:t>
            </a:r>
            <a:endParaRPr lang="en-US" sz="1000" dirty="0"/>
          </a:p>
        </p:txBody>
      </p:sp>
      <p:graphicFrame>
        <p:nvGraphicFramePr>
          <p:cNvPr id="8" name="Table 7"/>
          <p:cNvGraphicFramePr>
            <a:graphicFrameLocks noGrp="1"/>
          </p:cNvGraphicFramePr>
          <p:nvPr>
            <p:extLst>
              <p:ext uri="{D42A27DB-BD31-4B8C-83A1-F6EECF244321}">
                <p14:modId xmlns:p14="http://schemas.microsoft.com/office/powerpoint/2010/main" val="1136998484"/>
              </p:ext>
            </p:extLst>
          </p:nvPr>
        </p:nvGraphicFramePr>
        <p:xfrm>
          <a:off x="685800" y="1444524"/>
          <a:ext cx="7772400" cy="1754632"/>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1486825141"/>
                    </a:ext>
                  </a:extLst>
                </a:gridCol>
                <a:gridCol w="1943100">
                  <a:extLst>
                    <a:ext uri="{9D8B030D-6E8A-4147-A177-3AD203B41FA5}">
                      <a16:colId xmlns:a16="http://schemas.microsoft.com/office/drawing/2014/main" val="3972546339"/>
                    </a:ext>
                  </a:extLst>
                </a:gridCol>
                <a:gridCol w="1943100">
                  <a:extLst>
                    <a:ext uri="{9D8B030D-6E8A-4147-A177-3AD203B41FA5}">
                      <a16:colId xmlns:a16="http://schemas.microsoft.com/office/drawing/2014/main" val="72617262"/>
                    </a:ext>
                  </a:extLst>
                </a:gridCol>
                <a:gridCol w="1943100">
                  <a:extLst>
                    <a:ext uri="{9D8B030D-6E8A-4147-A177-3AD203B41FA5}">
                      <a16:colId xmlns:a16="http://schemas.microsoft.com/office/drawing/2014/main" val="3854267848"/>
                    </a:ext>
                  </a:extLst>
                </a:gridCol>
              </a:tblGrid>
              <a:tr h="370840">
                <a:tc>
                  <a:txBody>
                    <a:bodyPr/>
                    <a:lstStyle/>
                    <a:p>
                      <a:r>
                        <a:rPr lang="en-US" sz="1600" dirty="0"/>
                        <a:t>Agent</a:t>
                      </a:r>
                    </a:p>
                  </a:txBody>
                  <a:tcPr anchor="b"/>
                </a:tc>
                <a:tc>
                  <a:txBody>
                    <a:bodyPr/>
                    <a:lstStyle/>
                    <a:p>
                      <a:pPr algn="ctr"/>
                      <a:r>
                        <a:rPr lang="en-US" sz="1600" dirty="0"/>
                        <a:t>Usual recommended daily dosage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4165817709"/>
                  </a:ext>
                </a:extLst>
              </a:tr>
              <a:tr h="370840">
                <a:tc>
                  <a:txBody>
                    <a:bodyPr/>
                    <a:lstStyle/>
                    <a:p>
                      <a:pPr marL="45720" marR="0" lvl="0">
                        <a:lnSpc>
                          <a:spcPct val="115000"/>
                        </a:lnSpc>
                        <a:spcBef>
                          <a:spcPts val="0"/>
                        </a:spcBef>
                        <a:spcAft>
                          <a:spcPts val="0"/>
                        </a:spcAft>
                      </a:pPr>
                      <a:r>
                        <a:rPr kumimoji="0" lang="en-US" sz="1600" kern="1200" dirty="0">
                          <a:effectLst/>
                        </a:rPr>
                        <a:t>Ezetimibe                                 </a:t>
                      </a:r>
                      <a:endParaRPr kumimoji="0" lang="en-US" sz="1600" kern="1200" dirty="0">
                        <a:solidFill>
                          <a:schemeClr val="tx1"/>
                        </a:solidFill>
                        <a:effectLst/>
                        <a:latin typeface="+mj-lt"/>
                        <a:ea typeface="+mn-ea"/>
                        <a:cs typeface="+mn-cs"/>
                      </a:endParaRPr>
                    </a:p>
                  </a:txBody>
                  <a:tcPr marL="73025" marR="73025" marT="0" marB="0"/>
                </a:tc>
                <a:tc>
                  <a:txBody>
                    <a:bodyPr/>
                    <a:lstStyle/>
                    <a:p>
                      <a:pPr algn="ctr"/>
                      <a:r>
                        <a:rPr lang="en-US" sz="1600" dirty="0"/>
                        <a:t>10 mg</a:t>
                      </a:r>
                    </a:p>
                  </a:txBody>
                  <a:tcPr/>
                </a:tc>
                <a:tc>
                  <a:txBody>
                    <a:bodyPr/>
                    <a:lstStyle/>
                    <a:p>
                      <a:pPr algn="ctr"/>
                      <a:r>
                        <a:rPr lang="en-US" sz="1600" dirty="0"/>
                        <a:t>10 mg</a:t>
                      </a:r>
                    </a:p>
                  </a:txBody>
                  <a:tcPr/>
                </a:tc>
                <a:tc>
                  <a:txBody>
                    <a:bodyPr/>
                    <a:lstStyle/>
                    <a:p>
                      <a:pPr algn="ctr"/>
                      <a:r>
                        <a:rPr lang="en-US" sz="1600" dirty="0"/>
                        <a:t>Oral</a:t>
                      </a:r>
                    </a:p>
                  </a:txBody>
                  <a:tcPr/>
                </a:tc>
                <a:extLst>
                  <a:ext uri="{0D108BD9-81ED-4DB2-BD59-A6C34878D82A}">
                    <a16:rowId xmlns:a16="http://schemas.microsoft.com/office/drawing/2014/main" val="1495026198"/>
                  </a:ext>
                </a:extLst>
              </a:tr>
              <a:tr h="370840">
                <a:tc>
                  <a:txBody>
                    <a:bodyPr/>
                    <a:lstStyle/>
                    <a:p>
                      <a:pPr marL="45720" marR="0" lvl="0">
                        <a:lnSpc>
                          <a:spcPct val="115000"/>
                        </a:lnSpc>
                        <a:spcBef>
                          <a:spcPts val="0"/>
                        </a:spcBef>
                        <a:spcAft>
                          <a:spcPts val="0"/>
                        </a:spcAft>
                      </a:pPr>
                      <a:r>
                        <a:rPr kumimoji="0" lang="en-US" sz="1600" kern="1200" dirty="0">
                          <a:solidFill>
                            <a:schemeClr val="tx1"/>
                          </a:solidFill>
                          <a:effectLst/>
                          <a:latin typeface="+mj-lt"/>
                          <a:ea typeface="+mn-ea"/>
                          <a:cs typeface="+mn-cs"/>
                        </a:rPr>
                        <a:t>Ezetimibe/ simvastatin</a:t>
                      </a:r>
                    </a:p>
                  </a:txBody>
                  <a:tcPr marL="73025" marR="73025" marT="0" marB="0" anchor="ctr"/>
                </a:tc>
                <a:tc>
                  <a:txBody>
                    <a:bodyPr/>
                    <a:lstStyle/>
                    <a:p>
                      <a:pPr algn="ctr"/>
                      <a:r>
                        <a:rPr lang="en-US" sz="1600" dirty="0"/>
                        <a:t>10/20 mg</a:t>
                      </a:r>
                    </a:p>
                  </a:txBody>
                  <a:tcPr anchor="ctr"/>
                </a:tc>
                <a:tc>
                  <a:txBody>
                    <a:bodyPr/>
                    <a:lstStyle/>
                    <a:p>
                      <a:pPr algn="ctr"/>
                      <a:r>
                        <a:rPr lang="en-US" sz="1600" dirty="0"/>
                        <a:t>10/10 to 10/80 mg</a:t>
                      </a:r>
                    </a:p>
                  </a:txBody>
                  <a:tcPr anchor="ctr"/>
                </a:tc>
                <a:tc>
                  <a:txBody>
                    <a:bodyPr/>
                    <a:lstStyle/>
                    <a:p>
                      <a:pPr algn="ctr"/>
                      <a:r>
                        <a:rPr lang="en-US" sz="1600" dirty="0"/>
                        <a:t>Oral</a:t>
                      </a:r>
                    </a:p>
                  </a:txBody>
                  <a:tcPr anchor="ctr"/>
                </a:tc>
                <a:extLst>
                  <a:ext uri="{0D108BD9-81ED-4DB2-BD59-A6C34878D82A}">
                    <a16:rowId xmlns:a16="http://schemas.microsoft.com/office/drawing/2014/main" val="3870419400"/>
                  </a:ext>
                </a:extLst>
              </a:tr>
            </a:tbl>
          </a:graphicData>
        </a:graphic>
      </p:graphicFrame>
      <p:sp>
        <p:nvSpPr>
          <p:cNvPr id="11" name="TextBox 10"/>
          <p:cNvSpPr txBox="1"/>
          <p:nvPr/>
        </p:nvSpPr>
        <p:spPr>
          <a:xfrm>
            <a:off x="457200" y="3250455"/>
            <a:ext cx="4114800" cy="2492990"/>
          </a:xfrm>
          <a:prstGeom prst="rect">
            <a:avLst/>
          </a:prstGeom>
          <a:noFill/>
        </p:spPr>
        <p:txBody>
          <a:bodyPr wrap="square" numCol="1" spcCol="182880" rtlCol="0">
            <a:spAutoFit/>
          </a:bodyPr>
          <a:lstStyle/>
          <a:p>
            <a:pPr algn="ctr"/>
            <a:r>
              <a:rPr lang="en-US" sz="1600" b="1" dirty="0">
                <a:solidFill>
                  <a:schemeClr val="accent3"/>
                </a:solidFill>
                <a:latin typeface="+mj-lt"/>
              </a:rPr>
              <a:t>Metabolic Effects</a:t>
            </a:r>
            <a:endParaRPr lang="en-US" sz="1600" dirty="0">
              <a:solidFill>
                <a:schemeClr val="accent3"/>
              </a:solidFill>
              <a:latin typeface="+mj-lt"/>
            </a:endParaRPr>
          </a:p>
          <a:p>
            <a:pPr marL="285750" indent="-285750">
              <a:buClr>
                <a:schemeClr val="accent3"/>
              </a:buClr>
              <a:buFont typeface="Arial" charset="0"/>
              <a:buChar char="•"/>
            </a:pPr>
            <a:r>
              <a:rPr lang="en-US" sz="1400" dirty="0"/>
              <a:t>Primarily ↓ LDL-C 10%-18% by inhibiting intestinal absorption of cholesterol and decreasing delivery to the liver, leading to upregulation of hepatic LDL receptors </a:t>
            </a:r>
          </a:p>
          <a:p>
            <a:pPr marL="285750" indent="-285750">
              <a:buClr>
                <a:schemeClr val="accent3"/>
              </a:buClr>
              <a:buFont typeface="Arial" charset="0"/>
              <a:buChar char="•"/>
            </a:pPr>
            <a:r>
              <a:rPr lang="en-US" sz="1400" dirty="0"/>
              <a:t>↓ Apo B 11%-16%       </a:t>
            </a:r>
          </a:p>
          <a:p>
            <a:pPr marL="285750" indent="-285750">
              <a:buClr>
                <a:schemeClr val="accent3"/>
              </a:buClr>
              <a:buFont typeface="Arial" charset="0"/>
              <a:buChar char="•"/>
            </a:pPr>
            <a:r>
              <a:rPr lang="en-US" sz="1400" dirty="0"/>
              <a:t>In combination with statins, additional ↓ LDL-C 25%, total ↓ LDL-C 34%-61% </a:t>
            </a:r>
          </a:p>
          <a:p>
            <a:pPr marL="285750" indent="-285750">
              <a:buClr>
                <a:schemeClr val="accent3"/>
              </a:buClr>
              <a:buFont typeface="Arial" charset="0"/>
              <a:buChar char="•"/>
            </a:pPr>
            <a:r>
              <a:rPr lang="en-US" sz="1400" dirty="0"/>
              <a:t>In combination with fenofibrate, ↓ LDL-C 20%-22% and ↓ apo B 25%-26% without reducing ↑ HDL-C </a:t>
            </a:r>
          </a:p>
        </p:txBody>
      </p:sp>
      <p:sp>
        <p:nvSpPr>
          <p:cNvPr id="12" name="TextBox 11"/>
          <p:cNvSpPr txBox="1"/>
          <p:nvPr/>
        </p:nvSpPr>
        <p:spPr>
          <a:xfrm>
            <a:off x="4718612" y="3250817"/>
            <a:ext cx="3739588" cy="1656864"/>
          </a:xfrm>
          <a:prstGeom prst="rect">
            <a:avLst/>
          </a:prstGeom>
          <a:noFill/>
        </p:spPr>
        <p:txBody>
          <a:bodyPr wrap="square" numCol="1" spcCol="182880" rtlCol="0">
            <a:spAutoFit/>
          </a:bodyPr>
          <a:lstStyle/>
          <a:p>
            <a:pPr algn="ctr"/>
            <a:r>
              <a:rPr lang="en-US" sz="1600" b="1" dirty="0">
                <a:solidFill>
                  <a:schemeClr val="accent3"/>
                </a:solidFill>
                <a:latin typeface="+mj-lt"/>
              </a:rPr>
              <a:t>Main Considerations</a:t>
            </a:r>
          </a:p>
          <a:p>
            <a:pPr marL="171450" marR="748665" indent="-171450">
              <a:spcBef>
                <a:spcPts val="90"/>
              </a:spcBef>
              <a:buClr>
                <a:schemeClr val="accent3"/>
              </a:buClr>
              <a:buFont typeface="Arial" charset="0"/>
              <a:buChar char="•"/>
            </a:pPr>
            <a:r>
              <a:rPr lang="en-US" sz="1400" dirty="0">
                <a:solidFill>
                  <a:srgbClr val="000000"/>
                </a:solidFill>
                <a:ea typeface="Segoe UI" charset="0"/>
                <a:cs typeface="Times New Roman" charset="0"/>
              </a:rPr>
              <a:t>Myopathy/rhabdomyolysis (rare)</a:t>
            </a:r>
            <a:endParaRPr lang="en-US" sz="1400" dirty="0">
              <a:ea typeface="Calibri" charset="0"/>
              <a:cs typeface="Times New Roman" charset="0"/>
            </a:endParaRPr>
          </a:p>
          <a:p>
            <a:pPr marL="171450" marR="748665" indent="-171450">
              <a:spcBef>
                <a:spcPts val="90"/>
              </a:spcBef>
              <a:buClr>
                <a:schemeClr val="accent3"/>
              </a:buClr>
              <a:buFont typeface="Arial" charset="0"/>
              <a:buChar char="•"/>
            </a:pPr>
            <a:r>
              <a:rPr lang="en-US" sz="1400" dirty="0">
                <a:solidFill>
                  <a:srgbClr val="000000"/>
                </a:solidFill>
                <a:ea typeface="Times New Roman" charset="0"/>
                <a:cs typeface="Times New Roman" charset="0"/>
              </a:rPr>
              <a:t>When coadministered with statins or fenofibrate,</a:t>
            </a:r>
            <a:r>
              <a:rPr lang="en-US" sz="1400" spc="-95" dirty="0">
                <a:solidFill>
                  <a:srgbClr val="000000"/>
                </a:solidFill>
                <a:ea typeface="Times New Roman" charset="0"/>
                <a:cs typeface="Times New Roman" charset="0"/>
              </a:rPr>
              <a:t> </a:t>
            </a:r>
            <a:r>
              <a:rPr lang="en-US" sz="1400" dirty="0">
                <a:solidFill>
                  <a:srgbClr val="000000"/>
                </a:solidFill>
                <a:ea typeface="Times New Roman" charset="0"/>
                <a:cs typeface="Times New Roman" charset="0"/>
              </a:rPr>
              <a:t>risks </a:t>
            </a:r>
            <a:r>
              <a:rPr lang="en-US" sz="1400" dirty="0">
                <a:solidFill>
                  <a:srgbClr val="000000"/>
                </a:solidFill>
                <a:ea typeface="Segoe UI" charset="0"/>
                <a:cs typeface="Times New Roman" charset="0"/>
              </a:rPr>
              <a:t>associated</a:t>
            </a:r>
            <a:r>
              <a:rPr lang="en-US" sz="1400" spc="5" dirty="0">
                <a:solidFill>
                  <a:srgbClr val="000000"/>
                </a:solidFill>
                <a:ea typeface="Segoe UI" charset="0"/>
                <a:cs typeface="Times New Roman" charset="0"/>
              </a:rPr>
              <a:t> </a:t>
            </a:r>
            <a:r>
              <a:rPr lang="en-US" sz="1400" dirty="0">
                <a:solidFill>
                  <a:srgbClr val="000000"/>
                </a:solidFill>
                <a:ea typeface="Segoe UI" charset="0"/>
                <a:cs typeface="Times New Roman" charset="0"/>
              </a:rPr>
              <a:t>with</a:t>
            </a:r>
            <a:r>
              <a:rPr lang="en-US" sz="1400" spc="115" dirty="0">
                <a:solidFill>
                  <a:srgbClr val="000000"/>
                </a:solidFill>
                <a:ea typeface="Segoe UI" charset="0"/>
                <a:cs typeface="Times New Roman" charset="0"/>
              </a:rPr>
              <a:t> </a:t>
            </a:r>
            <a:r>
              <a:rPr lang="en-US" sz="1400" dirty="0">
                <a:solidFill>
                  <a:srgbClr val="000000"/>
                </a:solidFill>
                <a:ea typeface="Segoe UI" charset="0"/>
                <a:cs typeface="Times New Roman" charset="0"/>
              </a:rPr>
              <a:t>those</a:t>
            </a:r>
            <a:r>
              <a:rPr lang="en-US" sz="1400" spc="-70" dirty="0">
                <a:solidFill>
                  <a:srgbClr val="000000"/>
                </a:solidFill>
                <a:ea typeface="Segoe UI" charset="0"/>
                <a:cs typeface="Times New Roman" charset="0"/>
              </a:rPr>
              <a:t> </a:t>
            </a:r>
            <a:r>
              <a:rPr lang="en-US" sz="1400" dirty="0">
                <a:solidFill>
                  <a:srgbClr val="000000"/>
                </a:solidFill>
                <a:ea typeface="Segoe UI" charset="0"/>
                <a:cs typeface="Times New Roman" charset="0"/>
              </a:rPr>
              <a:t>drugs</a:t>
            </a:r>
            <a:r>
              <a:rPr lang="en-US" sz="1400" spc="-20" dirty="0">
                <a:solidFill>
                  <a:srgbClr val="000000"/>
                </a:solidFill>
                <a:ea typeface="Segoe UI" charset="0"/>
                <a:cs typeface="Times New Roman" charset="0"/>
              </a:rPr>
              <a:t> </a:t>
            </a:r>
            <a:r>
              <a:rPr lang="en-US" sz="1400" dirty="0">
                <a:solidFill>
                  <a:srgbClr val="000000"/>
                </a:solidFill>
                <a:ea typeface="Segoe UI" charset="0"/>
                <a:cs typeface="Times New Roman" charset="0"/>
              </a:rPr>
              <a:t>remain</a:t>
            </a:r>
            <a:r>
              <a:rPr lang="en-US" sz="1400" spc="65" dirty="0">
                <a:solidFill>
                  <a:srgbClr val="000000"/>
                </a:solidFill>
                <a:ea typeface="Segoe UI" charset="0"/>
                <a:cs typeface="Times New Roman" charset="0"/>
              </a:rPr>
              <a:t> </a:t>
            </a:r>
            <a:r>
              <a:rPr lang="en-US" sz="1400" dirty="0">
                <a:solidFill>
                  <a:srgbClr val="000000"/>
                </a:solidFill>
                <a:ea typeface="Segoe UI" charset="0"/>
                <a:cs typeface="Times New Roman" charset="0"/>
              </a:rPr>
              <a:t>(e.g.,</a:t>
            </a:r>
            <a:r>
              <a:rPr lang="en-US" sz="1400" spc="70" dirty="0">
                <a:solidFill>
                  <a:srgbClr val="000000"/>
                </a:solidFill>
                <a:ea typeface="Segoe UI" charset="0"/>
                <a:cs typeface="Times New Roman" charset="0"/>
              </a:rPr>
              <a:t> </a:t>
            </a:r>
            <a:r>
              <a:rPr lang="en-US" sz="1400" dirty="0">
                <a:solidFill>
                  <a:srgbClr val="000000"/>
                </a:solidFill>
                <a:ea typeface="Segoe UI" charset="0"/>
                <a:cs typeface="Times New Roman" charset="0"/>
              </a:rPr>
              <a:t>myopathy/ rhabdomyolysis,</a:t>
            </a:r>
            <a:r>
              <a:rPr lang="en-US" sz="1400" spc="-75" dirty="0">
                <a:solidFill>
                  <a:srgbClr val="000000"/>
                </a:solidFill>
                <a:ea typeface="Segoe UI" charset="0"/>
                <a:cs typeface="Times New Roman" charset="0"/>
              </a:rPr>
              <a:t> </a:t>
            </a:r>
            <a:r>
              <a:rPr lang="en-US" sz="1400" dirty="0">
                <a:solidFill>
                  <a:srgbClr val="000000"/>
                </a:solidFill>
                <a:ea typeface="Segoe UI" charset="0"/>
                <a:cs typeface="Times New Roman" charset="0"/>
              </a:rPr>
              <a:t>cholelithiasis)</a:t>
            </a:r>
            <a:endParaRPr lang="en-US" sz="1400" dirty="0">
              <a:ea typeface="Calibri" charset="0"/>
              <a:cs typeface="Times New Roman" charset="0"/>
            </a:endParaRPr>
          </a:p>
        </p:txBody>
      </p:sp>
    </p:spTree>
    <p:extLst>
      <p:ext uri="{BB962C8B-B14F-4D97-AF65-F5344CB8AC3E}">
        <p14:creationId xmlns:p14="http://schemas.microsoft.com/office/powerpoint/2010/main" val="154279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Omega-3 Fatty Acid Starting Dosages and Dosage Ranges</a:t>
            </a:r>
          </a:p>
        </p:txBody>
      </p:sp>
      <p:sp>
        <p:nvSpPr>
          <p:cNvPr id="6" name="Slide Number Placeholder 5"/>
          <p:cNvSpPr>
            <a:spLocks noGrp="1"/>
          </p:cNvSpPr>
          <p:nvPr>
            <p:ph type="sldNum" sz="quarter" idx="4"/>
          </p:nvPr>
        </p:nvSpPr>
        <p:spPr/>
        <p:txBody>
          <a:bodyPr/>
          <a:lstStyle/>
          <a:p>
            <a:fld id="{2462ECC2-A415-4E86-873D-B602882CC3EA}" type="slidenum">
              <a:rPr lang="en-US" smtClean="0"/>
              <a:pPr/>
              <a:t>109</a:t>
            </a:fld>
            <a:endParaRPr lang="en-US" dirty="0"/>
          </a:p>
        </p:txBody>
      </p:sp>
      <p:sp>
        <p:nvSpPr>
          <p:cNvPr id="3" name="TextBox 2"/>
          <p:cNvSpPr txBox="1"/>
          <p:nvPr/>
        </p:nvSpPr>
        <p:spPr>
          <a:xfrm>
            <a:off x="2654710" y="2880852"/>
            <a:ext cx="184731" cy="369332"/>
          </a:xfrm>
          <a:prstGeom prst="rect">
            <a:avLst/>
          </a:prstGeom>
          <a:noFill/>
        </p:spPr>
        <p:txBody>
          <a:bodyPr wrap="none" rtlCol="0">
            <a:spAutoFit/>
          </a:bodyPr>
          <a:lstStyle/>
          <a:p>
            <a:endParaRPr lang="en-US" dirty="0"/>
          </a:p>
        </p:txBody>
      </p:sp>
      <p:sp>
        <p:nvSpPr>
          <p:cNvPr id="7" name="TextBox 6"/>
          <p:cNvSpPr txBox="1"/>
          <p:nvPr/>
        </p:nvSpPr>
        <p:spPr>
          <a:xfrm>
            <a:off x="49620" y="6172177"/>
            <a:ext cx="8214703" cy="652486"/>
          </a:xfrm>
          <a:prstGeom prst="rect">
            <a:avLst/>
          </a:prstGeom>
          <a:noFill/>
        </p:spPr>
        <p:txBody>
          <a:bodyPr wrap="square" rtlCol="0" anchor="b">
            <a:spAutoFit/>
          </a:bodyPr>
          <a:lstStyle/>
          <a:p>
            <a:pPr marR="0">
              <a:lnSpc>
                <a:spcPct val="107000"/>
              </a:lnSpc>
              <a:spcBef>
                <a:spcPts val="600"/>
              </a:spcBef>
              <a:spcAft>
                <a:spcPts val="0"/>
              </a:spcAft>
            </a:pPr>
            <a:r>
              <a:rPr lang="en-US" sz="1000" dirty="0">
                <a:ea typeface="Calibri" panose="020F0502020204030204" pitchFamily="34" charset="0"/>
              </a:rPr>
              <a:t>Apo, apolipoprotein; HDL-C, high-density lipoprotein cholesterol; </a:t>
            </a:r>
            <a:r>
              <a:rPr lang="en-US" sz="1000" dirty="0">
                <a:solidFill>
                  <a:prstClr val="black"/>
                </a:solidFill>
                <a:ea typeface="Calibri" panose="020F0502020204030204" pitchFamily="34" charset="0"/>
              </a:rPr>
              <a:t>LDL-C, low-density lipoprotein cholesterol; </a:t>
            </a:r>
            <a:r>
              <a:rPr lang="en-US" sz="1000" dirty="0">
                <a:ea typeface="Calibri" panose="020F0502020204030204" pitchFamily="34" charset="0"/>
              </a:rPr>
              <a:t>TC, total cholesterol; TG, triglycerides; VLDL, very low-density lipoprotein.</a:t>
            </a:r>
            <a:endParaRPr lang="en-US" sz="1000" dirty="0">
              <a:solidFill>
                <a:prstClr val="black"/>
              </a:solidFill>
            </a:endParaRPr>
          </a:p>
          <a:p>
            <a:pPr>
              <a:spcBef>
                <a:spcPts val="600"/>
              </a:spcBef>
              <a:spcAft>
                <a:spcPts val="0"/>
              </a:spcAft>
            </a:pPr>
            <a:r>
              <a:rPr lang="en-US" sz="1000" dirty="0" err="1">
                <a:solidFill>
                  <a:prstClr val="black"/>
                </a:solidFill>
              </a:rPr>
              <a:t>Jellinger</a:t>
            </a:r>
            <a:r>
              <a:rPr lang="en-US" sz="1000" dirty="0">
                <a:solidFill>
                  <a:prstClr val="black"/>
                </a:solidFill>
              </a:rPr>
              <a:t> P, et al. </a:t>
            </a:r>
            <a:r>
              <a:rPr lang="en-US" sz="1000" i="1" dirty="0">
                <a:solidFill>
                  <a:prstClr val="black"/>
                </a:solidFill>
              </a:rPr>
              <a:t>Endocr Practice</a:t>
            </a:r>
            <a:r>
              <a:rPr lang="en-US" sz="1000" dirty="0">
                <a:solidFill>
                  <a:prstClr val="black"/>
                </a:solidFill>
              </a:rPr>
              <a:t>. 2017;23:479-497; </a:t>
            </a:r>
            <a:r>
              <a:rPr lang="en-US" sz="1000" dirty="0"/>
              <a:t>Lovaza (omega-3-acid ethyl esters) [PI]; 2015; Vascepa (icosapent ethyl) [PI]; 2016.</a:t>
            </a:r>
            <a:endParaRPr lang="en-US" dirty="0"/>
          </a:p>
        </p:txBody>
      </p:sp>
      <p:sp>
        <p:nvSpPr>
          <p:cNvPr id="5" name="TextBox 4"/>
          <p:cNvSpPr txBox="1"/>
          <p:nvPr/>
        </p:nvSpPr>
        <p:spPr>
          <a:xfrm>
            <a:off x="533400" y="3894653"/>
            <a:ext cx="8153400" cy="2277547"/>
          </a:xfrm>
          <a:prstGeom prst="rect">
            <a:avLst/>
          </a:prstGeom>
          <a:noFill/>
        </p:spPr>
        <p:txBody>
          <a:bodyPr wrap="square" rtlCol="0">
            <a:spAutoFit/>
          </a:bodyPr>
          <a:lstStyle/>
          <a:p>
            <a:pPr algn="ctr"/>
            <a:r>
              <a:rPr lang="en-US" sz="1600" b="1" dirty="0">
                <a:solidFill>
                  <a:schemeClr val="accent3"/>
                </a:solidFill>
                <a:latin typeface="+mj-lt"/>
              </a:rPr>
              <a:t>Metabolic Effects</a:t>
            </a:r>
            <a:endParaRPr lang="en-US" sz="1600" dirty="0">
              <a:solidFill>
                <a:schemeClr val="accent3"/>
              </a:solidFill>
              <a:latin typeface="+mj-lt"/>
            </a:endParaRPr>
          </a:p>
          <a:p>
            <a:pPr marL="285750" indent="-285750">
              <a:buClr>
                <a:schemeClr val="accent3"/>
              </a:buClr>
              <a:buFont typeface="Arial" charset="0"/>
              <a:buChar char="•"/>
            </a:pPr>
            <a:r>
              <a:rPr lang="en-US" sz="1600" dirty="0">
                <a:latin typeface="+mj-lt"/>
              </a:rPr>
              <a:t>↓ TG 27%-45%, TC 7%-10%, VLDL-C 20%-42%, apo B 4%, and non-HDL-C 8%-14% in individuals with severe hypertriglyceridemia most likely by reducing hepatic VLDL-TG synthesis and/or secretion and enhancing TG clearance from circulating VLDL particles.</a:t>
            </a:r>
            <a:r>
              <a:rPr lang="en-US" sz="1600" b="1" dirty="0">
                <a:latin typeface="+mj-lt"/>
              </a:rPr>
              <a:t> </a:t>
            </a:r>
            <a:r>
              <a:rPr lang="en-US" sz="1600" dirty="0">
                <a:latin typeface="+mj-lt"/>
              </a:rPr>
              <a:t>Other potential mechanisms of action include: increased </a:t>
            </a:r>
            <a:r>
              <a:rPr lang="en-US" sz="1600" dirty="0">
                <a:latin typeface="+mj-lt"/>
                <a:sym typeface="Symbol" panose="05050102010706020507" pitchFamily="18" charset="2"/>
              </a:rPr>
              <a:t></a:t>
            </a:r>
            <a:r>
              <a:rPr lang="en-US" sz="1600" dirty="0">
                <a:latin typeface="+mj-lt"/>
              </a:rPr>
              <a:t>-oxidation; inhibition of acyl-CoA; 1,2-diacylglyceral acyltransferase; decreased hepatic lipogenesis; and increased plasma lipoprotein activity</a:t>
            </a:r>
          </a:p>
          <a:p>
            <a:pPr marL="285750" indent="-285750">
              <a:buClr>
                <a:schemeClr val="accent3"/>
              </a:buClr>
              <a:buFont typeface="Arial" charset="0"/>
              <a:buChar char="•"/>
            </a:pPr>
            <a:r>
              <a:rPr lang="en-US" sz="1600" dirty="0">
                <a:latin typeface="+mj-lt"/>
              </a:rPr>
              <a:t>Icosapent ethyl ↓ LDL-C 5%, whereas, omega-3-acid ethyl esters ↑ LDL-C 45% </a:t>
            </a:r>
          </a:p>
          <a:p>
            <a:endParaRPr lang="en-US" sz="1400" dirty="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851940559"/>
              </p:ext>
            </p:extLst>
          </p:nvPr>
        </p:nvGraphicFramePr>
        <p:xfrm>
          <a:off x="685800" y="1722317"/>
          <a:ext cx="7772400" cy="1944624"/>
        </p:xfrm>
        <a:graphic>
          <a:graphicData uri="http://schemas.openxmlformats.org/drawingml/2006/table">
            <a:tbl>
              <a:tblPr firstRow="1" bandRow="1">
                <a:tableStyleId>{93296810-A885-4BE3-A3E7-6D5BEEA58F35}</a:tableStyleId>
              </a:tblPr>
              <a:tblGrid>
                <a:gridCol w="2265744">
                  <a:extLst>
                    <a:ext uri="{9D8B030D-6E8A-4147-A177-3AD203B41FA5}">
                      <a16:colId xmlns:a16="http://schemas.microsoft.com/office/drawing/2014/main" val="1486825141"/>
                    </a:ext>
                  </a:extLst>
                </a:gridCol>
                <a:gridCol w="1835552">
                  <a:extLst>
                    <a:ext uri="{9D8B030D-6E8A-4147-A177-3AD203B41FA5}">
                      <a16:colId xmlns:a16="http://schemas.microsoft.com/office/drawing/2014/main" val="3972546339"/>
                    </a:ext>
                  </a:extLst>
                </a:gridCol>
                <a:gridCol w="1835552">
                  <a:extLst>
                    <a:ext uri="{9D8B030D-6E8A-4147-A177-3AD203B41FA5}">
                      <a16:colId xmlns:a16="http://schemas.microsoft.com/office/drawing/2014/main" val="72617262"/>
                    </a:ext>
                  </a:extLst>
                </a:gridCol>
                <a:gridCol w="1835552">
                  <a:extLst>
                    <a:ext uri="{9D8B030D-6E8A-4147-A177-3AD203B41FA5}">
                      <a16:colId xmlns:a16="http://schemas.microsoft.com/office/drawing/2014/main" val="3854267848"/>
                    </a:ext>
                  </a:extLst>
                </a:gridCol>
              </a:tblGrid>
              <a:tr h="370840">
                <a:tc>
                  <a:txBody>
                    <a:bodyPr/>
                    <a:lstStyle/>
                    <a:p>
                      <a:r>
                        <a:rPr lang="en-US" sz="1600" dirty="0"/>
                        <a:t>Agent</a:t>
                      </a:r>
                    </a:p>
                  </a:txBody>
                  <a:tcPr anchor="b"/>
                </a:tc>
                <a:tc>
                  <a:txBody>
                    <a:bodyPr/>
                    <a:lstStyle/>
                    <a:p>
                      <a:pPr algn="ctr"/>
                      <a:r>
                        <a:rPr lang="en-US" sz="1600" dirty="0"/>
                        <a:t>Usual recommended daily dosage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4165817709"/>
                  </a:ext>
                </a:extLst>
              </a:tr>
              <a:tr h="370840">
                <a:tc>
                  <a:txBody>
                    <a:bodyPr/>
                    <a:lstStyle/>
                    <a:p>
                      <a:pPr marL="45720" marR="0" lvl="0">
                        <a:lnSpc>
                          <a:spcPct val="115000"/>
                        </a:lnSpc>
                        <a:spcBef>
                          <a:spcPts val="0"/>
                        </a:spcBef>
                        <a:spcAft>
                          <a:spcPts val="0"/>
                        </a:spcAft>
                      </a:pPr>
                      <a:r>
                        <a:rPr kumimoji="0" lang="en-US" sz="1600" kern="1200" dirty="0">
                          <a:effectLst/>
                        </a:rPr>
                        <a:t>Omega-3-acid ethyl esters (</a:t>
                      </a:r>
                      <a:r>
                        <a:rPr kumimoji="0" lang="en-US" sz="1600" kern="1200" dirty="0" err="1">
                          <a:effectLst/>
                        </a:rPr>
                        <a:t>Lovaza</a:t>
                      </a:r>
                      <a:r>
                        <a:rPr kumimoji="0" lang="en-US" sz="1600" kern="1200" dirty="0">
                          <a:effectLst/>
                        </a:rPr>
                        <a:t>)          </a:t>
                      </a:r>
                      <a:endParaRPr kumimoji="0" lang="en-US" sz="1600" kern="1200" dirty="0">
                        <a:solidFill>
                          <a:schemeClr val="tx1"/>
                        </a:solidFill>
                        <a:effectLst/>
                        <a:latin typeface="+mj-lt"/>
                        <a:ea typeface="+mn-ea"/>
                        <a:cs typeface="+mn-cs"/>
                      </a:endParaRPr>
                    </a:p>
                  </a:txBody>
                  <a:tcPr marL="73025" marR="73025" marT="0" marB="0" anchor="ctr"/>
                </a:tc>
                <a:tc>
                  <a:txBody>
                    <a:bodyPr/>
                    <a:lstStyle/>
                    <a:p>
                      <a:pPr algn="ctr"/>
                      <a:r>
                        <a:rPr lang="en-US" sz="1600" dirty="0"/>
                        <a:t>4 g</a:t>
                      </a:r>
                    </a:p>
                  </a:txBody>
                  <a:tcPr anchor="ctr"/>
                </a:tc>
                <a:tc>
                  <a:txBody>
                    <a:bodyPr/>
                    <a:lstStyle/>
                    <a:p>
                      <a:pPr algn="ctr"/>
                      <a:r>
                        <a:rPr lang="en-US" sz="1600" dirty="0"/>
                        <a:t>4 g</a:t>
                      </a:r>
                    </a:p>
                  </a:txBody>
                  <a:tcPr anchor="ctr"/>
                </a:tc>
                <a:tc>
                  <a:txBody>
                    <a:bodyPr/>
                    <a:lstStyle/>
                    <a:p>
                      <a:pPr algn="ctr"/>
                      <a:r>
                        <a:rPr lang="en-US" sz="1600" dirty="0"/>
                        <a:t>Oral</a:t>
                      </a:r>
                    </a:p>
                  </a:txBody>
                  <a:tcPr anchor="ctr"/>
                </a:tc>
                <a:extLst>
                  <a:ext uri="{0D108BD9-81ED-4DB2-BD59-A6C34878D82A}">
                    <a16:rowId xmlns:a16="http://schemas.microsoft.com/office/drawing/2014/main" val="1495026198"/>
                  </a:ext>
                </a:extLst>
              </a:tr>
              <a:tr h="370840">
                <a:tc>
                  <a:txBody>
                    <a:bodyPr/>
                    <a:lstStyle/>
                    <a:p>
                      <a:pPr marL="45720" marR="0" lvl="0">
                        <a:lnSpc>
                          <a:spcPct val="115000"/>
                        </a:lnSpc>
                        <a:spcBef>
                          <a:spcPts val="0"/>
                        </a:spcBef>
                        <a:spcAft>
                          <a:spcPts val="0"/>
                        </a:spcAft>
                      </a:pPr>
                      <a:r>
                        <a:rPr kumimoji="0" lang="en-US" sz="1600" kern="1200" dirty="0">
                          <a:solidFill>
                            <a:schemeClr val="tx1"/>
                          </a:solidFill>
                          <a:effectLst/>
                          <a:latin typeface="+mj-lt"/>
                          <a:ea typeface="+mn-ea"/>
                          <a:cs typeface="+mn-cs"/>
                        </a:rPr>
                        <a:t>Icosapent ethyl (</a:t>
                      </a:r>
                      <a:r>
                        <a:rPr kumimoji="0" lang="en-US" sz="1600" kern="1200" dirty="0" err="1">
                          <a:solidFill>
                            <a:schemeClr val="tx1"/>
                          </a:solidFill>
                          <a:effectLst/>
                          <a:latin typeface="+mj-lt"/>
                          <a:ea typeface="+mn-ea"/>
                          <a:cs typeface="+mn-cs"/>
                        </a:rPr>
                        <a:t>Vascepa</a:t>
                      </a:r>
                      <a:r>
                        <a:rPr kumimoji="0" lang="en-US" sz="1600" kern="1200" dirty="0">
                          <a:solidFill>
                            <a:schemeClr val="tx1"/>
                          </a:solidFill>
                          <a:effectLst/>
                          <a:latin typeface="+mj-lt"/>
                          <a:ea typeface="+mn-ea"/>
                          <a:cs typeface="+mn-cs"/>
                        </a:rPr>
                        <a:t>)</a:t>
                      </a:r>
                    </a:p>
                  </a:txBody>
                  <a:tcPr marL="73025" marR="73025" marT="0" marB="0" anchor="ctr"/>
                </a:tc>
                <a:tc>
                  <a:txBody>
                    <a:bodyPr/>
                    <a:lstStyle/>
                    <a:p>
                      <a:pPr algn="ctr"/>
                      <a:r>
                        <a:rPr lang="en-US" sz="1600" dirty="0"/>
                        <a:t>4 g</a:t>
                      </a:r>
                    </a:p>
                  </a:txBody>
                  <a:tcPr anchor="ctr"/>
                </a:tc>
                <a:tc>
                  <a:txBody>
                    <a:bodyPr/>
                    <a:lstStyle/>
                    <a:p>
                      <a:pPr algn="ctr"/>
                      <a:r>
                        <a:rPr lang="en-US" sz="1600" dirty="0"/>
                        <a:t>4 g</a:t>
                      </a:r>
                    </a:p>
                  </a:txBody>
                  <a:tcPr anchor="ctr"/>
                </a:tc>
                <a:tc>
                  <a:txBody>
                    <a:bodyPr/>
                    <a:lstStyle/>
                    <a:p>
                      <a:pPr algn="ctr"/>
                      <a:r>
                        <a:rPr lang="en-US" sz="1600" dirty="0"/>
                        <a:t>Oral</a:t>
                      </a:r>
                    </a:p>
                  </a:txBody>
                  <a:tcPr anchor="ctr"/>
                </a:tc>
                <a:extLst>
                  <a:ext uri="{0D108BD9-81ED-4DB2-BD59-A6C34878D82A}">
                    <a16:rowId xmlns:a16="http://schemas.microsoft.com/office/drawing/2014/main" val="3870419400"/>
                  </a:ext>
                </a:extLst>
              </a:tr>
            </a:tbl>
          </a:graphicData>
        </a:graphic>
      </p:graphicFrame>
    </p:spTree>
    <p:extLst>
      <p:ext uri="{BB962C8B-B14F-4D97-AF65-F5344CB8AC3E}">
        <p14:creationId xmlns:p14="http://schemas.microsoft.com/office/powerpoint/2010/main" val="187912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Orlistat Adverse Events</a:t>
            </a:r>
            <a:endParaRPr lang="en-US" dirty="0"/>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11</a:t>
            </a:fld>
            <a:endParaRPr lang="en-US" dirty="0"/>
          </a:p>
        </p:txBody>
      </p:sp>
      <p:sp>
        <p:nvSpPr>
          <p:cNvPr id="7" name="Footer Placeholder 7"/>
          <p:cNvSpPr txBox="1">
            <a:spLocks/>
          </p:cNvSpPr>
          <p:nvPr/>
        </p:nvSpPr>
        <p:spPr>
          <a:xfrm>
            <a:off x="44604" y="6347609"/>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TID = three times daily.</a:t>
            </a:r>
          </a:p>
          <a:p>
            <a:pPr fontAlgn="auto">
              <a:spcBef>
                <a:spcPts val="600"/>
              </a:spcBef>
              <a:spcAft>
                <a:spcPts val="0"/>
              </a:spcAft>
            </a:pPr>
            <a:r>
              <a:rPr lang="da-DK" sz="1000" dirty="0">
                <a:solidFill>
                  <a:schemeClr val="tx1"/>
                </a:solidFill>
              </a:rPr>
              <a:t>Xenical prescribing information. South San Francisco, CA: Genentech USA, Inc.; 2013.</a:t>
            </a:r>
          </a:p>
        </p:txBody>
      </p:sp>
      <p:graphicFrame>
        <p:nvGraphicFramePr>
          <p:cNvPr id="10" name="Content Placeholder 9"/>
          <p:cNvGraphicFramePr>
            <a:graphicFrameLocks/>
          </p:cNvGraphicFramePr>
          <p:nvPr>
            <p:extLst/>
          </p:nvPr>
        </p:nvGraphicFramePr>
        <p:xfrm>
          <a:off x="817563" y="1465384"/>
          <a:ext cx="7831015" cy="3985786"/>
        </p:xfrm>
        <a:graphic>
          <a:graphicData uri="http://schemas.openxmlformats.org/drawingml/2006/table">
            <a:tbl>
              <a:tblPr firstRow="1" bandRow="1">
                <a:tableStyleId>{93296810-A885-4BE3-A3E7-6D5BEEA58F35}</a:tableStyleId>
              </a:tblPr>
              <a:tblGrid>
                <a:gridCol w="2943635">
                  <a:extLst>
                    <a:ext uri="{9D8B030D-6E8A-4147-A177-3AD203B41FA5}">
                      <a16:colId xmlns:a16="http://schemas.microsoft.com/office/drawing/2014/main" val="20000"/>
                    </a:ext>
                  </a:extLst>
                </a:gridCol>
                <a:gridCol w="1221845">
                  <a:extLst>
                    <a:ext uri="{9D8B030D-6E8A-4147-A177-3AD203B41FA5}">
                      <a16:colId xmlns:a16="http://schemas.microsoft.com/office/drawing/2014/main" val="20001"/>
                    </a:ext>
                  </a:extLst>
                </a:gridCol>
                <a:gridCol w="1221845">
                  <a:extLst>
                    <a:ext uri="{9D8B030D-6E8A-4147-A177-3AD203B41FA5}">
                      <a16:colId xmlns:a16="http://schemas.microsoft.com/office/drawing/2014/main" val="20002"/>
                    </a:ext>
                  </a:extLst>
                </a:gridCol>
                <a:gridCol w="1221845">
                  <a:extLst>
                    <a:ext uri="{9D8B030D-6E8A-4147-A177-3AD203B41FA5}">
                      <a16:colId xmlns:a16="http://schemas.microsoft.com/office/drawing/2014/main" val="20003"/>
                    </a:ext>
                  </a:extLst>
                </a:gridCol>
                <a:gridCol w="1221845">
                  <a:extLst>
                    <a:ext uri="{9D8B030D-6E8A-4147-A177-3AD203B41FA5}">
                      <a16:colId xmlns:a16="http://schemas.microsoft.com/office/drawing/2014/main" val="20004"/>
                    </a:ext>
                  </a:extLst>
                </a:gridCol>
              </a:tblGrid>
              <a:tr h="460397">
                <a:tc rowSpan="2">
                  <a:txBody>
                    <a:bodyPr/>
                    <a:lstStyle/>
                    <a:p>
                      <a:pPr marL="0" marR="0">
                        <a:lnSpc>
                          <a:spcPct val="115000"/>
                        </a:lnSpc>
                        <a:spcBef>
                          <a:spcPts val="0"/>
                        </a:spcBef>
                        <a:spcAft>
                          <a:spcPts val="0"/>
                        </a:spcAft>
                      </a:pPr>
                      <a:r>
                        <a:rPr lang="en-US" sz="1600" dirty="0">
                          <a:effectLst/>
                        </a:rPr>
                        <a:t>Event occurring in ≥5% of patients</a:t>
                      </a:r>
                      <a:r>
                        <a:rPr lang="en-US" sz="1600" baseline="0" dirty="0">
                          <a:effectLst/>
                        </a:rPr>
                        <a:t> and occurring at least twice as often with orlistat as placebo</a:t>
                      </a:r>
                      <a:r>
                        <a:rPr lang="en-US" sz="1600" dirty="0">
                          <a:effectLst/>
                        </a:rPr>
                        <a:t>, %</a:t>
                      </a:r>
                      <a:endParaRPr lang="en-US" sz="1600" dirty="0">
                        <a:solidFill>
                          <a:schemeClr val="tx2"/>
                        </a:solidFill>
                        <a:effectLst/>
                        <a:latin typeface="+mn-lt"/>
                        <a:ea typeface="Calibri"/>
                        <a:cs typeface="Arial" pitchFamily="34" charset="0"/>
                      </a:endParaRPr>
                    </a:p>
                  </a:txBody>
                  <a:tcPr marL="68580" marR="68580" marT="0" marB="0" anchor="b"/>
                </a:tc>
                <a:tc gridSpan="2">
                  <a:txBody>
                    <a:bodyPr/>
                    <a:lstStyle/>
                    <a:p>
                      <a:pPr marL="0" marR="0" algn="ctr">
                        <a:lnSpc>
                          <a:spcPct val="115000"/>
                        </a:lnSpc>
                        <a:spcBef>
                          <a:spcPts val="0"/>
                        </a:spcBef>
                        <a:spcAft>
                          <a:spcPts val="0"/>
                        </a:spcAft>
                      </a:pPr>
                      <a:r>
                        <a:rPr lang="en-US" sz="1600" dirty="0">
                          <a:effectLst/>
                        </a:rPr>
                        <a:t>Year 1</a:t>
                      </a:r>
                      <a:endParaRPr lang="en-US" sz="1600" b="1" dirty="0">
                        <a:solidFill>
                          <a:schemeClr val="tx2"/>
                        </a:solidFill>
                        <a:effectLst/>
                        <a:latin typeface="+mn-lt"/>
                        <a:ea typeface="Calibri"/>
                        <a:cs typeface="Arial" pitchFamily="34"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solidFill>
                          <a:srgbClr val="000000"/>
                        </a:solidFill>
                        <a:effectLst/>
                        <a:latin typeface="+mn-lt"/>
                        <a:ea typeface="Calibri"/>
                        <a:cs typeface="Arial" pitchFamily="34" charset="0"/>
                      </a:endParaRPr>
                    </a:p>
                  </a:txBody>
                  <a:tcPr marL="68580" marR="68580" marT="0" marB="0" anchor="ctr">
                    <a:lnB w="12700" cap="flat" cmpd="sng" algn="ctr">
                      <a:solidFill>
                        <a:schemeClr val="bg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600" dirty="0">
                          <a:effectLst/>
                        </a:rPr>
                        <a:t>Year 2</a:t>
                      </a:r>
                      <a:endParaRPr lang="en-US" sz="1600" b="1" dirty="0">
                        <a:solidFill>
                          <a:schemeClr val="tx2"/>
                        </a:solidFill>
                        <a:effectLst/>
                        <a:latin typeface="+mn-lt"/>
                        <a:ea typeface="Calibri"/>
                        <a:cs typeface="Arial" pitchFamily="34"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solidFill>
                          <a:srgbClr val="000000"/>
                        </a:solidFill>
                        <a:effectLst/>
                        <a:latin typeface="+mn-lt"/>
                        <a:ea typeface="Calibri"/>
                        <a:cs typeface="Arial" pitchFamily="34" charset="0"/>
                      </a:endParaRPr>
                    </a:p>
                  </a:txBody>
                  <a:tcPr marL="68580" marR="6858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61961">
                <a:tc vMerge="1">
                  <a:txBody>
                    <a:bodyPr/>
                    <a:lstStyle/>
                    <a:p>
                      <a:pPr marL="0" marR="0">
                        <a:lnSpc>
                          <a:spcPct val="115000"/>
                        </a:lnSpc>
                        <a:spcBef>
                          <a:spcPts val="0"/>
                        </a:spcBef>
                        <a:spcAft>
                          <a:spcPts val="0"/>
                        </a:spcAft>
                      </a:pP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bg1"/>
                          </a:solidFill>
                          <a:effectLst/>
                        </a:rPr>
                        <a:t>Orlistat 120 mg TID</a:t>
                      </a:r>
                      <a:br>
                        <a:rPr lang="en-US" sz="1600" b="1" dirty="0">
                          <a:solidFill>
                            <a:schemeClr val="bg1"/>
                          </a:solidFill>
                          <a:effectLst/>
                        </a:rPr>
                      </a:br>
                      <a:r>
                        <a:rPr lang="en-US" sz="1600" b="1" dirty="0">
                          <a:solidFill>
                            <a:schemeClr val="bg1"/>
                          </a:solidFill>
                          <a:effectLst/>
                        </a:rPr>
                        <a:t>(N=1913)</a:t>
                      </a:r>
                      <a:endParaRPr lang="en-US" sz="1600" b="1" dirty="0">
                        <a:solidFill>
                          <a:schemeClr val="bg1"/>
                        </a:solidFill>
                        <a:effectLst/>
                        <a:latin typeface="+mn-lt"/>
                        <a:ea typeface="Calibri"/>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0"/>
                        </a:spcAft>
                      </a:pPr>
                      <a:r>
                        <a:rPr lang="en-US" sz="1600" b="1" dirty="0">
                          <a:solidFill>
                            <a:schemeClr val="bg1"/>
                          </a:solidFill>
                          <a:effectLst/>
                        </a:rPr>
                        <a:t>Placebo</a:t>
                      </a:r>
                      <a:br>
                        <a:rPr lang="en-US" sz="1600" b="1" dirty="0">
                          <a:solidFill>
                            <a:schemeClr val="bg1"/>
                          </a:solidFill>
                          <a:effectLst/>
                        </a:rPr>
                      </a:br>
                      <a:r>
                        <a:rPr lang="en-US" sz="1600" b="1" dirty="0">
                          <a:solidFill>
                            <a:schemeClr val="bg1"/>
                          </a:solidFill>
                          <a:effectLst/>
                        </a:rPr>
                        <a:t>(N=1466)</a:t>
                      </a:r>
                      <a:endParaRPr lang="en-US" sz="1600" b="1" dirty="0">
                        <a:solidFill>
                          <a:schemeClr val="bg1"/>
                        </a:solidFill>
                        <a:effectLst/>
                        <a:latin typeface="+mn-lt"/>
                        <a:ea typeface="Calibri"/>
                        <a:cs typeface="Arial" pitchFamily="34" charset="0"/>
                      </a:endParaRPr>
                    </a:p>
                  </a:txBody>
                  <a:tcPr marL="68580" marR="68580" marT="0" marB="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0"/>
                        </a:spcAft>
                      </a:pPr>
                      <a:r>
                        <a:rPr lang="en-US" sz="1600" b="1" dirty="0">
                          <a:solidFill>
                            <a:schemeClr val="bg1"/>
                          </a:solidFill>
                          <a:effectLst/>
                        </a:rPr>
                        <a:t>Orlistat 120 mg TID</a:t>
                      </a:r>
                      <a:br>
                        <a:rPr lang="en-US" sz="1600" b="1" dirty="0">
                          <a:solidFill>
                            <a:schemeClr val="bg1"/>
                          </a:solidFill>
                          <a:effectLst/>
                        </a:rPr>
                      </a:br>
                      <a:r>
                        <a:rPr lang="en-US" sz="1600" b="1" dirty="0">
                          <a:solidFill>
                            <a:schemeClr val="bg1"/>
                          </a:solidFill>
                          <a:effectLst/>
                        </a:rPr>
                        <a:t>(N=613)</a:t>
                      </a:r>
                      <a:endParaRPr lang="en-US" sz="1600" b="1" dirty="0">
                        <a:solidFill>
                          <a:schemeClr val="bg1"/>
                        </a:solidFill>
                        <a:effectLst/>
                        <a:latin typeface="+mn-lt"/>
                        <a:ea typeface="Calibri"/>
                        <a:cs typeface="Arial" pitchFamily="34" charset="0"/>
                      </a:endParaRPr>
                    </a:p>
                  </a:txBody>
                  <a:tcPr marL="68580" marR="68580" marT="0" marB="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0"/>
                        </a:spcAft>
                      </a:pPr>
                      <a:r>
                        <a:rPr lang="en-US" sz="1600" b="1" dirty="0">
                          <a:solidFill>
                            <a:schemeClr val="bg1"/>
                          </a:solidFill>
                          <a:effectLst/>
                        </a:rPr>
                        <a:t>Placebo</a:t>
                      </a:r>
                      <a:br>
                        <a:rPr lang="en-US" sz="1600" b="1" dirty="0">
                          <a:solidFill>
                            <a:schemeClr val="bg1"/>
                          </a:solidFill>
                          <a:effectLst/>
                        </a:rPr>
                      </a:br>
                      <a:r>
                        <a:rPr lang="en-US" sz="1600" b="1" dirty="0">
                          <a:solidFill>
                            <a:schemeClr val="bg1"/>
                          </a:solidFill>
                          <a:effectLst/>
                        </a:rPr>
                        <a:t>(N=524)</a:t>
                      </a:r>
                      <a:endParaRPr lang="en-US" sz="1600" b="1" dirty="0">
                        <a:solidFill>
                          <a:schemeClr val="bg1"/>
                        </a:solidFill>
                        <a:effectLst/>
                        <a:latin typeface="+mn-lt"/>
                        <a:ea typeface="Calibri"/>
                        <a:cs typeface="Arial" pitchFamily="34" charset="0"/>
                      </a:endParaRPr>
                    </a:p>
                  </a:txBody>
                  <a:tcPr marL="68580" marR="68580" marT="0" marB="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366204">
                <a:tc>
                  <a:txBody>
                    <a:bodyPr/>
                    <a:lstStyle/>
                    <a:p>
                      <a:pPr marL="0" marR="0">
                        <a:lnSpc>
                          <a:spcPct val="115000"/>
                        </a:lnSpc>
                        <a:spcBef>
                          <a:spcPts val="0"/>
                        </a:spcBef>
                        <a:spcAft>
                          <a:spcPts val="0"/>
                        </a:spcAft>
                      </a:pPr>
                      <a:r>
                        <a:rPr lang="en-US" sz="1600" dirty="0">
                          <a:effectLst/>
                        </a:rPr>
                        <a:t>Oily spotting</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26.6</a:t>
                      </a:r>
                      <a:endParaRPr lang="en-US" sz="1600" b="0"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1.3</a:t>
                      </a:r>
                      <a:endParaRPr lang="en-US" sz="1600" b="0"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4.4</a:t>
                      </a:r>
                      <a:endParaRPr lang="en-US" sz="1600" b="0"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0.2</a:t>
                      </a:r>
                      <a:endParaRPr lang="en-US" sz="1600" b="0"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366204">
                <a:tc>
                  <a:txBody>
                    <a:bodyPr/>
                    <a:lstStyle/>
                    <a:p>
                      <a:pPr marL="0" marR="0">
                        <a:lnSpc>
                          <a:spcPct val="115000"/>
                        </a:lnSpc>
                        <a:spcBef>
                          <a:spcPts val="0"/>
                        </a:spcBef>
                        <a:spcAft>
                          <a:spcPts val="0"/>
                        </a:spcAft>
                      </a:pPr>
                      <a:r>
                        <a:rPr lang="en-US" sz="1600" dirty="0">
                          <a:effectLst/>
                        </a:rPr>
                        <a:t>Flatus with discharge</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23.9</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1.4</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2.1</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0.2</a:t>
                      </a:r>
                      <a:endParaRPr lang="en-US" sz="1600" b="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3"/>
                  </a:ext>
                </a:extLst>
              </a:tr>
              <a:tr h="366204">
                <a:tc>
                  <a:txBody>
                    <a:bodyPr/>
                    <a:lstStyle/>
                    <a:p>
                      <a:pPr marL="0" marR="0">
                        <a:lnSpc>
                          <a:spcPct val="115000"/>
                        </a:lnSpc>
                        <a:spcBef>
                          <a:spcPts val="0"/>
                        </a:spcBef>
                        <a:spcAft>
                          <a:spcPts val="0"/>
                        </a:spcAft>
                      </a:pPr>
                      <a:r>
                        <a:rPr lang="en-US" sz="1600" dirty="0">
                          <a:effectLst/>
                        </a:rPr>
                        <a:t>Fecal urgency</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22.1</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6.7</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2.8</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1.7</a:t>
                      </a:r>
                      <a:endParaRPr lang="en-US" sz="1600" b="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4"/>
                  </a:ext>
                </a:extLst>
              </a:tr>
              <a:tr h="366204">
                <a:tc>
                  <a:txBody>
                    <a:bodyPr/>
                    <a:lstStyle/>
                    <a:p>
                      <a:pPr marL="0" marR="0">
                        <a:lnSpc>
                          <a:spcPct val="115000"/>
                        </a:lnSpc>
                        <a:spcBef>
                          <a:spcPts val="0"/>
                        </a:spcBef>
                        <a:spcAft>
                          <a:spcPts val="0"/>
                        </a:spcAft>
                      </a:pPr>
                      <a:r>
                        <a:rPr lang="en-US" sz="1600" dirty="0">
                          <a:effectLst/>
                        </a:rPr>
                        <a:t>Fatty/oily stool</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20.0</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2.9</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5.5</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0.6</a:t>
                      </a:r>
                      <a:endParaRPr lang="en-US" sz="1600" b="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5"/>
                  </a:ext>
                </a:extLst>
              </a:tr>
              <a:tr h="366204">
                <a:tc>
                  <a:txBody>
                    <a:bodyPr/>
                    <a:lstStyle/>
                    <a:p>
                      <a:pPr marL="0" marR="0">
                        <a:lnSpc>
                          <a:spcPct val="115000"/>
                        </a:lnSpc>
                        <a:spcBef>
                          <a:spcPts val="0"/>
                        </a:spcBef>
                        <a:spcAft>
                          <a:spcPts val="0"/>
                        </a:spcAft>
                      </a:pPr>
                      <a:r>
                        <a:rPr lang="en-US" sz="1600" dirty="0">
                          <a:effectLst/>
                        </a:rPr>
                        <a:t>Oily evacuation</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11.9</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0.8</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2.3</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0.2</a:t>
                      </a:r>
                      <a:endParaRPr lang="en-US" sz="1600" b="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6"/>
                  </a:ext>
                </a:extLst>
              </a:tr>
              <a:tr h="366204">
                <a:tc>
                  <a:txBody>
                    <a:bodyPr/>
                    <a:lstStyle/>
                    <a:p>
                      <a:pPr marL="0" marR="0">
                        <a:lnSpc>
                          <a:spcPct val="115000"/>
                        </a:lnSpc>
                        <a:spcBef>
                          <a:spcPts val="0"/>
                        </a:spcBef>
                        <a:spcAft>
                          <a:spcPts val="0"/>
                        </a:spcAft>
                      </a:pPr>
                      <a:r>
                        <a:rPr lang="en-US" sz="1600" dirty="0">
                          <a:effectLst/>
                        </a:rPr>
                        <a:t>Increased defecation</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10.8</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4.1</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2.6</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0.8</a:t>
                      </a:r>
                      <a:endParaRPr lang="en-US" sz="1600" b="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7"/>
                  </a:ext>
                </a:extLst>
              </a:tr>
              <a:tr h="366204">
                <a:tc>
                  <a:txBody>
                    <a:bodyPr/>
                    <a:lstStyle/>
                    <a:p>
                      <a:pPr marL="0" marR="0">
                        <a:lnSpc>
                          <a:spcPct val="115000"/>
                        </a:lnSpc>
                        <a:spcBef>
                          <a:spcPts val="0"/>
                        </a:spcBef>
                        <a:spcAft>
                          <a:spcPts val="0"/>
                        </a:spcAft>
                      </a:pPr>
                      <a:r>
                        <a:rPr lang="en-US" sz="1600" dirty="0">
                          <a:effectLst/>
                        </a:rPr>
                        <a:t>Fecal incontinence</a:t>
                      </a:r>
                      <a:endParaRPr lang="en-US" sz="1600" b="0" dirty="0">
                        <a:solidFill>
                          <a:schemeClr val="accent2"/>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7.7</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0.9</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1.8</a:t>
                      </a:r>
                      <a:endParaRPr lang="en-US" sz="1600" b="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0.2</a:t>
                      </a:r>
                      <a:endParaRPr lang="en-US" sz="1600" b="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24542969"/>
      </p:ext>
    </p:extLst>
  </p:cSld>
  <p:clrMapOvr>
    <a:masterClrMapping/>
  </p:clrMapOvr>
  <p:transition>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Autofit/>
          </a:bodyPr>
          <a:lstStyle/>
          <a:p>
            <a:r>
              <a:rPr lang="en-US" sz="1400" dirty="0"/>
              <a:t>Assess TG levels prior to initiating and periodically during therapy</a:t>
            </a:r>
          </a:p>
          <a:p>
            <a:r>
              <a:rPr lang="en-US" sz="1400" dirty="0"/>
              <a:t>Omega-3-acid ethyl esters can increase LDL-C levels. Monitor LDL-C levels during treatment</a:t>
            </a:r>
          </a:p>
          <a:p>
            <a:r>
              <a:rPr lang="en-US" sz="1400" dirty="0"/>
              <a:t>May prolong bleeding time. Monitor coagulation status periodically in patients receiving treatment with omega-3 fatty acids and other drugs affecting coagulation</a:t>
            </a:r>
          </a:p>
          <a:p>
            <a:r>
              <a:rPr lang="en-US" sz="1400" dirty="0"/>
              <a:t>Monitor ALT and AST levels periodically during treatment in patients with hepatic impairment. Some patients may experience increases in ALT levels only</a:t>
            </a:r>
          </a:p>
          <a:p>
            <a:r>
              <a:rPr lang="en-US" sz="1400" dirty="0"/>
              <a:t>Exercise caution when treating patients with a known hypersensitivity to fish and/or shellfish</a:t>
            </a:r>
          </a:p>
        </p:txBody>
      </p:sp>
      <p:sp>
        <p:nvSpPr>
          <p:cNvPr id="18" name="Content Placeholder 17"/>
          <p:cNvSpPr>
            <a:spLocks noGrp="1"/>
          </p:cNvSpPr>
          <p:nvPr>
            <p:ph sz="half" idx="2"/>
          </p:nvPr>
        </p:nvSpPr>
        <p:spPr/>
        <p:txBody>
          <a:bodyPr>
            <a:noAutofit/>
          </a:bodyPr>
          <a:lstStyle/>
          <a:p>
            <a:pPr lvl="0"/>
            <a:r>
              <a:rPr lang="en-US" sz="1400" dirty="0"/>
              <a:t>The effect of omega-3 fatty acids on cardiovascular morbidity and mortality and the risk of pancreatitis has not been determined in patients with severe hypertriglyceridemia</a:t>
            </a:r>
          </a:p>
          <a:p>
            <a:pPr lvl="0"/>
            <a:r>
              <a:rPr lang="en-US" sz="1400" dirty="0"/>
              <a:t>In patients with paroxysmal or persistent atrial fibrillation, therapy with omega-3-acid ethyl esters may be associated with increased frequency of symptomatic AF or flutter, especially within the first 2 to 3 months after initiation</a:t>
            </a:r>
          </a:p>
          <a:p>
            <a:pPr lvl="0"/>
            <a:r>
              <a:rPr lang="en-US" sz="1400" dirty="0"/>
              <a:t>Most common adverse events include arthralgia (2.3%), eructation (4%), dyspepsia (3%), and taste perversion (4%). May also experience constipation, gastrointestinal disorders, vomiting, rash, or pruritus</a:t>
            </a:r>
          </a:p>
          <a:p>
            <a:pPr lvl="0"/>
            <a:r>
              <a:rPr lang="en-US" sz="1400" dirty="0"/>
              <a:t>Should be used with caution in nursing mothers and only be used in pregnant women if the benefits of treatment outweigh the potential risk of fetal harm</a:t>
            </a:r>
          </a:p>
        </p:txBody>
      </p:sp>
      <p:sp>
        <p:nvSpPr>
          <p:cNvPr id="2" name="Title 1"/>
          <p:cNvSpPr>
            <a:spLocks noGrp="1"/>
          </p:cNvSpPr>
          <p:nvPr>
            <p:ph type="title"/>
          </p:nvPr>
        </p:nvSpPr>
        <p:spPr/>
        <p:txBody>
          <a:bodyPr/>
          <a:lstStyle/>
          <a:p>
            <a:r>
              <a:rPr lang="en-US"/>
              <a:t>Omega-3 Fatty Acids: Main Considerations</a:t>
            </a:r>
            <a:endParaRPr lang="en-US" dirty="0"/>
          </a:p>
        </p:txBody>
      </p:sp>
      <p:sp>
        <p:nvSpPr>
          <p:cNvPr id="3" name="Slide Number Placeholder 2"/>
          <p:cNvSpPr>
            <a:spLocks noGrp="1"/>
          </p:cNvSpPr>
          <p:nvPr>
            <p:ph type="sldNum" sz="quarter" idx="4"/>
          </p:nvPr>
        </p:nvSpPr>
        <p:spPr/>
        <p:txBody>
          <a:bodyPr/>
          <a:lstStyle/>
          <a:p>
            <a:fld id="{2462ECC2-A415-4E86-873D-B602882CC3EA}" type="slidenum">
              <a:rPr lang="en-US" smtClean="0"/>
              <a:pPr/>
              <a:t>110</a:t>
            </a:fld>
            <a:endParaRPr lang="en-US" dirty="0"/>
          </a:p>
        </p:txBody>
      </p:sp>
      <p:sp>
        <p:nvSpPr>
          <p:cNvPr id="5" name="Rectangle 4"/>
          <p:cNvSpPr/>
          <p:nvPr/>
        </p:nvSpPr>
        <p:spPr>
          <a:xfrm>
            <a:off x="0" y="6406594"/>
            <a:ext cx="3164649" cy="451406"/>
          </a:xfrm>
          <a:prstGeom prst="rect">
            <a:avLst/>
          </a:prstGeom>
        </p:spPr>
        <p:txBody>
          <a:bodyPr wrap="none">
            <a:spAutoFit/>
          </a:bodyPr>
          <a:lstStyle/>
          <a:p>
            <a:pPr lvl="0">
              <a:spcAft>
                <a:spcPts val="400"/>
              </a:spcAft>
            </a:pPr>
            <a:r>
              <a:rPr lang="en-US" sz="1000" dirty="0">
                <a:solidFill>
                  <a:prstClr val="black"/>
                </a:solidFill>
              </a:rPr>
              <a:t>AF, atrial fibrillation. </a:t>
            </a:r>
          </a:p>
          <a:p>
            <a:pPr lvl="0">
              <a:spcAft>
                <a:spcPts val="400"/>
              </a:spcAft>
            </a:pPr>
            <a:r>
              <a:rPr lang="en-US" sz="1000" dirty="0" err="1">
                <a:solidFill>
                  <a:prstClr val="black"/>
                </a:solidFill>
              </a:rPr>
              <a:t>Jellinger</a:t>
            </a:r>
            <a:r>
              <a:rPr lang="en-US" sz="1000" dirty="0">
                <a:solidFill>
                  <a:prstClr val="black"/>
                </a:solidFill>
              </a:rPr>
              <a:t> P, et al. </a:t>
            </a:r>
            <a:r>
              <a:rPr lang="en-US" sz="1000" i="1" dirty="0">
                <a:solidFill>
                  <a:prstClr val="black"/>
                </a:solidFill>
              </a:rPr>
              <a:t>Endocr Practice</a:t>
            </a:r>
            <a:r>
              <a:rPr lang="en-US" sz="1000" dirty="0">
                <a:solidFill>
                  <a:prstClr val="black"/>
                </a:solidFill>
              </a:rPr>
              <a:t>. 2017;23:479-497. </a:t>
            </a:r>
          </a:p>
        </p:txBody>
      </p:sp>
    </p:spTree>
    <p:extLst>
      <p:ext uri="{BB962C8B-B14F-4D97-AF65-F5344CB8AC3E}">
        <p14:creationId xmlns:p14="http://schemas.microsoft.com/office/powerpoint/2010/main" val="239494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Niacin Starting Dosages and Dosage Ranges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111</a:t>
            </a:fld>
            <a:endParaRPr lang="en-US" dirty="0"/>
          </a:p>
        </p:txBody>
      </p:sp>
      <p:sp>
        <p:nvSpPr>
          <p:cNvPr id="8" name="TextBox 7"/>
          <p:cNvSpPr txBox="1"/>
          <p:nvPr/>
        </p:nvSpPr>
        <p:spPr>
          <a:xfrm>
            <a:off x="50643" y="6049904"/>
            <a:ext cx="7924800" cy="784830"/>
          </a:xfrm>
          <a:prstGeom prst="rect">
            <a:avLst/>
          </a:prstGeom>
          <a:noFill/>
        </p:spPr>
        <p:txBody>
          <a:bodyPr wrap="square" rtlCol="0" anchor="b">
            <a:spAutoFit/>
          </a:bodyPr>
          <a:lstStyle/>
          <a:p>
            <a:pPr lvl="0">
              <a:spcBef>
                <a:spcPts val="600"/>
              </a:spcBef>
              <a:spcAft>
                <a:spcPts val="0"/>
              </a:spcAft>
            </a:pPr>
            <a:r>
              <a:rPr lang="en-US" sz="1000" dirty="0">
                <a:solidFill>
                  <a:prstClr val="black"/>
                </a:solidFill>
                <a:ea typeface="Calibri" panose="020F0502020204030204" pitchFamily="34" charset="0"/>
              </a:rPr>
              <a:t>HDL-C, high-density lipoprotein cholesterol; </a:t>
            </a:r>
            <a:r>
              <a:rPr lang="en-US" sz="1000" dirty="0">
                <a:solidFill>
                  <a:prstClr val="black"/>
                </a:solidFill>
              </a:rPr>
              <a:t>LDL-C, low-density lipoprotein cholesterol; TG, triglyceride; VLDL-C, very low-density lipoprotein cholesterol.</a:t>
            </a:r>
          </a:p>
          <a:p>
            <a:pPr>
              <a:spcBef>
                <a:spcPts val="600"/>
              </a:spcBef>
              <a:spcAft>
                <a:spcPts val="0"/>
              </a:spcAft>
            </a:pPr>
            <a:r>
              <a:rPr lang="en-US" sz="1000" dirty="0"/>
              <a:t>Guyton JR, et al. </a:t>
            </a:r>
            <a:r>
              <a:rPr lang="en-US" sz="1000" i="1" dirty="0"/>
              <a:t>Arch Intern Med. </a:t>
            </a:r>
            <a:r>
              <a:rPr lang="en-US" sz="1000" dirty="0"/>
              <a:t>2000;160:1177-1184; </a:t>
            </a:r>
            <a:r>
              <a:rPr lang="en-US" sz="1000" dirty="0" err="1">
                <a:solidFill>
                  <a:prstClr val="black"/>
                </a:solidFill>
              </a:rPr>
              <a:t>Jellinger</a:t>
            </a:r>
            <a:r>
              <a:rPr lang="en-US" sz="1000" dirty="0">
                <a:solidFill>
                  <a:prstClr val="black"/>
                </a:solidFill>
              </a:rPr>
              <a:t> P, et al. </a:t>
            </a:r>
            <a:r>
              <a:rPr lang="en-US" sz="1000" i="1" dirty="0" err="1">
                <a:solidFill>
                  <a:prstClr val="black"/>
                </a:solidFill>
              </a:rPr>
              <a:t>Endocr</a:t>
            </a:r>
            <a:r>
              <a:rPr lang="en-US" sz="1000" i="1" dirty="0">
                <a:solidFill>
                  <a:prstClr val="black"/>
                </a:solidFill>
              </a:rPr>
              <a:t> Practice</a:t>
            </a:r>
            <a:r>
              <a:rPr lang="en-US" sz="1000" dirty="0">
                <a:solidFill>
                  <a:prstClr val="black"/>
                </a:solidFill>
              </a:rPr>
              <a:t>. 2017;23:479-497; </a:t>
            </a:r>
            <a:r>
              <a:rPr lang="en-US" sz="1000" dirty="0"/>
              <a:t>Niaspan (niacin extended-release) [PI] 2015. </a:t>
            </a:r>
          </a:p>
        </p:txBody>
      </p:sp>
      <p:graphicFrame>
        <p:nvGraphicFramePr>
          <p:cNvPr id="9" name="Table 8"/>
          <p:cNvGraphicFramePr>
            <a:graphicFrameLocks noGrp="1"/>
          </p:cNvGraphicFramePr>
          <p:nvPr>
            <p:extLst>
              <p:ext uri="{D42A27DB-BD31-4B8C-83A1-F6EECF244321}">
                <p14:modId xmlns:p14="http://schemas.microsoft.com/office/powerpoint/2010/main" val="1036399749"/>
              </p:ext>
            </p:extLst>
          </p:nvPr>
        </p:nvGraphicFramePr>
        <p:xfrm>
          <a:off x="685800" y="1722317"/>
          <a:ext cx="7772400" cy="1564640"/>
        </p:xfrm>
        <a:graphic>
          <a:graphicData uri="http://schemas.openxmlformats.org/drawingml/2006/table">
            <a:tbl>
              <a:tblPr firstRow="1" bandRow="1">
                <a:tableStyleId>{93296810-A885-4BE3-A3E7-6D5BEEA58F35}</a:tableStyleId>
              </a:tblPr>
              <a:tblGrid>
                <a:gridCol w="2265744">
                  <a:extLst>
                    <a:ext uri="{9D8B030D-6E8A-4147-A177-3AD203B41FA5}">
                      <a16:colId xmlns:a16="http://schemas.microsoft.com/office/drawing/2014/main" val="1486825141"/>
                    </a:ext>
                  </a:extLst>
                </a:gridCol>
                <a:gridCol w="1835552">
                  <a:extLst>
                    <a:ext uri="{9D8B030D-6E8A-4147-A177-3AD203B41FA5}">
                      <a16:colId xmlns:a16="http://schemas.microsoft.com/office/drawing/2014/main" val="3972546339"/>
                    </a:ext>
                  </a:extLst>
                </a:gridCol>
                <a:gridCol w="1835552">
                  <a:extLst>
                    <a:ext uri="{9D8B030D-6E8A-4147-A177-3AD203B41FA5}">
                      <a16:colId xmlns:a16="http://schemas.microsoft.com/office/drawing/2014/main" val="72617262"/>
                    </a:ext>
                  </a:extLst>
                </a:gridCol>
                <a:gridCol w="1835552">
                  <a:extLst>
                    <a:ext uri="{9D8B030D-6E8A-4147-A177-3AD203B41FA5}">
                      <a16:colId xmlns:a16="http://schemas.microsoft.com/office/drawing/2014/main" val="3854267848"/>
                    </a:ext>
                  </a:extLst>
                </a:gridCol>
              </a:tblGrid>
              <a:tr h="370840">
                <a:tc>
                  <a:txBody>
                    <a:bodyPr/>
                    <a:lstStyle/>
                    <a:p>
                      <a:r>
                        <a:rPr lang="en-US" sz="1600" dirty="0"/>
                        <a:t>Agent</a:t>
                      </a:r>
                    </a:p>
                  </a:txBody>
                  <a:tcPr anchor="b"/>
                </a:tc>
                <a:tc>
                  <a:txBody>
                    <a:bodyPr/>
                    <a:lstStyle/>
                    <a:p>
                      <a:pPr algn="ctr"/>
                      <a:r>
                        <a:rPr lang="en-US" sz="1600" dirty="0"/>
                        <a:t>Usual recommended daily dosage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4165817709"/>
                  </a:ext>
                </a:extLst>
              </a:tr>
              <a:tr h="370840">
                <a:tc>
                  <a:txBody>
                    <a:bodyPr/>
                    <a:lstStyle/>
                    <a:p>
                      <a:pPr marL="45720" marR="0" lvl="0">
                        <a:lnSpc>
                          <a:spcPct val="115000"/>
                        </a:lnSpc>
                        <a:spcBef>
                          <a:spcPts val="0"/>
                        </a:spcBef>
                        <a:spcAft>
                          <a:spcPts val="0"/>
                        </a:spcAft>
                      </a:pPr>
                      <a:r>
                        <a:rPr kumimoji="0" lang="en-US" sz="1600" kern="1200" dirty="0">
                          <a:effectLst/>
                        </a:rPr>
                        <a:t>Immediate release</a:t>
                      </a:r>
                      <a:endParaRPr kumimoji="0" lang="en-US" sz="1600" kern="1200" dirty="0">
                        <a:solidFill>
                          <a:schemeClr val="tx1"/>
                        </a:solidFill>
                        <a:effectLst/>
                        <a:latin typeface="+mj-lt"/>
                        <a:ea typeface="+mn-ea"/>
                        <a:cs typeface="+mn-cs"/>
                      </a:endParaRPr>
                    </a:p>
                  </a:txBody>
                  <a:tcPr marL="73025" marR="73025" marT="0" marB="0" anchor="ctr"/>
                </a:tc>
                <a:tc>
                  <a:txBody>
                    <a:bodyPr/>
                    <a:lstStyle/>
                    <a:p>
                      <a:pPr algn="ctr"/>
                      <a:r>
                        <a:rPr lang="en-US" sz="1600" dirty="0"/>
                        <a:t>250 mg</a:t>
                      </a:r>
                    </a:p>
                  </a:txBody>
                  <a:tcPr anchor="ctr"/>
                </a:tc>
                <a:tc>
                  <a:txBody>
                    <a:bodyPr/>
                    <a:lstStyle/>
                    <a:p>
                      <a:pPr algn="ctr"/>
                      <a:r>
                        <a:rPr lang="en-US" sz="1600" dirty="0"/>
                        <a:t>250-3000 mg</a:t>
                      </a:r>
                    </a:p>
                  </a:txBody>
                  <a:tcPr anchor="ctr"/>
                </a:tc>
                <a:tc>
                  <a:txBody>
                    <a:bodyPr/>
                    <a:lstStyle/>
                    <a:p>
                      <a:pPr algn="ctr"/>
                      <a:r>
                        <a:rPr lang="en-US" sz="1600" dirty="0"/>
                        <a:t>Oral</a:t>
                      </a:r>
                    </a:p>
                  </a:txBody>
                  <a:tcPr anchor="ctr"/>
                </a:tc>
                <a:extLst>
                  <a:ext uri="{0D108BD9-81ED-4DB2-BD59-A6C34878D82A}">
                    <a16:rowId xmlns:a16="http://schemas.microsoft.com/office/drawing/2014/main" val="1495026198"/>
                  </a:ext>
                </a:extLst>
              </a:tr>
              <a:tr h="370840">
                <a:tc>
                  <a:txBody>
                    <a:bodyPr/>
                    <a:lstStyle/>
                    <a:p>
                      <a:pPr marL="45720" marR="0" lvl="0">
                        <a:lnSpc>
                          <a:spcPct val="115000"/>
                        </a:lnSpc>
                        <a:spcBef>
                          <a:spcPts val="0"/>
                        </a:spcBef>
                        <a:spcAft>
                          <a:spcPts val="0"/>
                        </a:spcAft>
                      </a:pPr>
                      <a:r>
                        <a:rPr kumimoji="0" lang="en-US" sz="1600" kern="1200" dirty="0">
                          <a:solidFill>
                            <a:schemeClr val="tx1"/>
                          </a:solidFill>
                          <a:effectLst/>
                          <a:latin typeface="+mj-lt"/>
                          <a:ea typeface="+mn-ea"/>
                          <a:cs typeface="+mn-cs"/>
                        </a:rPr>
                        <a:t>Extended release</a:t>
                      </a:r>
                    </a:p>
                  </a:txBody>
                  <a:tcPr marL="73025" marR="73025" marT="0" marB="0" anchor="ctr"/>
                </a:tc>
                <a:tc>
                  <a:txBody>
                    <a:bodyPr/>
                    <a:lstStyle/>
                    <a:p>
                      <a:pPr algn="ctr"/>
                      <a:r>
                        <a:rPr lang="en-US" sz="1600" dirty="0"/>
                        <a:t>500 mg</a:t>
                      </a:r>
                    </a:p>
                  </a:txBody>
                  <a:tcPr anchor="ctr"/>
                </a:tc>
                <a:tc>
                  <a:txBody>
                    <a:bodyPr/>
                    <a:lstStyle/>
                    <a:p>
                      <a:pPr algn="ctr"/>
                      <a:r>
                        <a:rPr lang="en-US" sz="1600" dirty="0"/>
                        <a:t>500-2000 mg</a:t>
                      </a:r>
                    </a:p>
                  </a:txBody>
                  <a:tcPr anchor="ctr"/>
                </a:tc>
                <a:tc>
                  <a:txBody>
                    <a:bodyPr/>
                    <a:lstStyle/>
                    <a:p>
                      <a:pPr algn="ctr"/>
                      <a:r>
                        <a:rPr lang="en-US" sz="1600" dirty="0"/>
                        <a:t>Oral</a:t>
                      </a:r>
                    </a:p>
                  </a:txBody>
                  <a:tcPr anchor="ctr"/>
                </a:tc>
                <a:extLst>
                  <a:ext uri="{0D108BD9-81ED-4DB2-BD59-A6C34878D82A}">
                    <a16:rowId xmlns:a16="http://schemas.microsoft.com/office/drawing/2014/main" val="3870419400"/>
                  </a:ext>
                </a:extLst>
              </a:tr>
            </a:tbl>
          </a:graphicData>
        </a:graphic>
      </p:graphicFrame>
      <p:sp>
        <p:nvSpPr>
          <p:cNvPr id="10" name="TextBox 9"/>
          <p:cNvSpPr txBox="1"/>
          <p:nvPr/>
        </p:nvSpPr>
        <p:spPr>
          <a:xfrm>
            <a:off x="364602" y="3562972"/>
            <a:ext cx="4114800" cy="1846659"/>
          </a:xfrm>
          <a:prstGeom prst="rect">
            <a:avLst/>
          </a:prstGeom>
          <a:noFill/>
        </p:spPr>
        <p:txBody>
          <a:bodyPr wrap="square" numCol="1" spcCol="182880" rtlCol="0">
            <a:spAutoFit/>
          </a:bodyPr>
          <a:lstStyle/>
          <a:p>
            <a:pPr algn="ctr"/>
            <a:r>
              <a:rPr lang="en-US" sz="1600" b="1" dirty="0">
                <a:solidFill>
                  <a:schemeClr val="accent3"/>
                </a:solidFill>
                <a:latin typeface="+mj-lt"/>
              </a:rPr>
              <a:t>Metabolic Effects</a:t>
            </a:r>
            <a:endParaRPr lang="en-US" sz="1600" dirty="0">
              <a:solidFill>
                <a:schemeClr val="accent3"/>
              </a:solidFill>
              <a:latin typeface="+mj-lt"/>
            </a:endParaRPr>
          </a:p>
          <a:p>
            <a:pPr marL="285750" indent="-285750">
              <a:buClr>
                <a:schemeClr val="accent3"/>
              </a:buClr>
              <a:buFont typeface="Arial" charset="0"/>
              <a:buChar char="•"/>
            </a:pPr>
            <a:r>
              <a:rPr lang="en-US" sz="1400" dirty="0"/>
              <a:t>↓ LDL-C 10%-25%, ↓ TG 20%-30%, ↑ HDL-C 10%-35% by decreasing hepatic synthesis of LDL-C and VLDL-C</a:t>
            </a:r>
          </a:p>
          <a:p>
            <a:pPr marL="285750" indent="-285750">
              <a:buClr>
                <a:schemeClr val="accent3"/>
              </a:buClr>
              <a:buFont typeface="Arial" charset="0"/>
              <a:buChar char="•"/>
            </a:pPr>
            <a:r>
              <a:rPr lang="en-US" sz="1400" dirty="0"/>
              <a:t>↓ Lipoprotein (a)</a:t>
            </a:r>
          </a:p>
          <a:p>
            <a:pPr marL="285750" indent="-285750">
              <a:buClr>
                <a:schemeClr val="accent3"/>
              </a:buClr>
              <a:buFont typeface="Arial" charset="0"/>
              <a:buChar char="•"/>
            </a:pPr>
            <a:r>
              <a:rPr lang="en-US" sz="1400" dirty="0"/>
              <a:t>Transforms LDL-C to less atherogenic form by increasing average particle size and also decreases LDL particle concentration </a:t>
            </a:r>
          </a:p>
        </p:txBody>
      </p:sp>
      <p:sp>
        <p:nvSpPr>
          <p:cNvPr id="12" name="TextBox 11"/>
          <p:cNvSpPr txBox="1"/>
          <p:nvPr/>
        </p:nvSpPr>
        <p:spPr>
          <a:xfrm>
            <a:off x="4595805" y="3562971"/>
            <a:ext cx="4114800" cy="1846659"/>
          </a:xfrm>
          <a:prstGeom prst="rect">
            <a:avLst/>
          </a:prstGeom>
          <a:noFill/>
        </p:spPr>
        <p:txBody>
          <a:bodyPr wrap="square" numCol="1" spcCol="182880" rtlCol="0">
            <a:spAutoFit/>
          </a:bodyPr>
          <a:lstStyle/>
          <a:p>
            <a:pPr algn="ctr"/>
            <a:r>
              <a:rPr lang="en-US" sz="1600" b="1" dirty="0">
                <a:solidFill>
                  <a:schemeClr val="accent3"/>
                </a:solidFill>
              </a:rPr>
              <a:t>Main Considerations</a:t>
            </a:r>
          </a:p>
          <a:p>
            <a:pPr marL="285750" indent="-285750">
              <a:buClr>
                <a:schemeClr val="accent3"/>
              </a:buClr>
              <a:buFont typeface="Arial" charset="0"/>
              <a:buChar char="•"/>
            </a:pPr>
            <a:r>
              <a:rPr lang="en-US" sz="1400" dirty="0"/>
              <a:t>Potential for frequent skin flushing, pruritus, abdominal discomfort, hepatoxicity (rare but may be severe), nausea, peptic ulcer, atrial fibrillation</a:t>
            </a:r>
          </a:p>
          <a:p>
            <a:pPr marL="285750" indent="-285750">
              <a:buClr>
                <a:schemeClr val="accent3"/>
              </a:buClr>
              <a:buFont typeface="Arial" charset="0"/>
              <a:buChar char="•"/>
            </a:pPr>
            <a:r>
              <a:rPr lang="en-US" sz="1400" dirty="0"/>
              <a:t>Deleterious effect on serum glucose at higher dosages</a:t>
            </a:r>
          </a:p>
          <a:p>
            <a:pPr marL="285750" indent="-285750">
              <a:buClr>
                <a:schemeClr val="accent3"/>
              </a:buClr>
              <a:buFont typeface="Arial" charset="0"/>
              <a:buChar char="•"/>
            </a:pPr>
            <a:r>
              <a:rPr lang="en-US" sz="1400" dirty="0"/>
              <a:t>Increases uric acid levels; may lead to gout</a:t>
            </a:r>
          </a:p>
        </p:txBody>
      </p:sp>
    </p:spTree>
    <p:extLst>
      <p:ext uri="{BB962C8B-B14F-4D97-AF65-F5344CB8AC3E}">
        <p14:creationId xmlns:p14="http://schemas.microsoft.com/office/powerpoint/2010/main" val="185961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0810" y="2758392"/>
            <a:ext cx="8222380" cy="2787077"/>
          </a:xfrm>
          <a:prstGeom prst="rect">
            <a:avLst/>
          </a:prstGeom>
          <a:noFill/>
        </p:spPr>
        <p:txBody>
          <a:bodyPr wrap="square" numCol="1" spcCol="182880" rtlCol="0">
            <a:noAutofit/>
          </a:bodyPr>
          <a:lstStyle/>
          <a:p>
            <a:pPr algn="ctr"/>
            <a:r>
              <a:rPr lang="en-US" sz="1400" b="1" dirty="0">
                <a:solidFill>
                  <a:schemeClr val="accent3"/>
                </a:solidFill>
              </a:rPr>
              <a:t>Metabolic Effects</a:t>
            </a:r>
          </a:p>
          <a:p>
            <a:pPr marL="285750" indent="-285750">
              <a:buClr>
                <a:schemeClr val="tx1">
                  <a:lumMod val="65000"/>
                  <a:lumOff val="35000"/>
                </a:schemeClr>
              </a:buClr>
              <a:buFont typeface="Arial" charset="0"/>
              <a:buChar char="•"/>
            </a:pPr>
            <a:r>
              <a:rPr lang="en-US" sz="1400" dirty="0"/>
              <a:t>↓ Up to LDL-C 40%, TC 36%, apo B 39%, TG 45%, and non-HDL-C 40% (depending on dose) in individuals with HoFH  by binding and inhibiting MTP, which inhibits synthesis of chylomicrons and VLDL</a:t>
            </a:r>
            <a:endParaRPr lang="en-US" sz="1400" b="1" dirty="0">
              <a:solidFill>
                <a:srgbClr val="972109"/>
              </a:solidFill>
            </a:endParaRPr>
          </a:p>
          <a:p>
            <a:pPr algn="ctr">
              <a:buClr>
                <a:schemeClr val="accent1"/>
              </a:buClr>
            </a:pPr>
            <a:r>
              <a:rPr lang="en-US" sz="1400" b="1" dirty="0">
                <a:solidFill>
                  <a:schemeClr val="accent3"/>
                </a:solidFill>
              </a:rPr>
              <a:t>Main Considerations</a:t>
            </a:r>
          </a:p>
          <a:p>
            <a:pPr marL="285750" indent="-285750">
              <a:buClr>
                <a:schemeClr val="tx1">
                  <a:lumMod val="65000"/>
                  <a:lumOff val="35000"/>
                </a:schemeClr>
              </a:buClr>
              <a:buFont typeface="Arial" charset="0"/>
              <a:buChar char="•"/>
            </a:pPr>
            <a:r>
              <a:rPr lang="en-US" sz="1400" dirty="0"/>
              <a:t>Can cause increases in transminases (ALT, AST); monitoring of ALT, AST, alkaline phosphatase, and total bilirubin prior to initiation, and of ALT and AST during treatment, is required per FDA REMS</a:t>
            </a:r>
          </a:p>
          <a:p>
            <a:pPr marL="285750" indent="-285750">
              <a:buClr>
                <a:schemeClr val="tx1">
                  <a:lumMod val="65000"/>
                  <a:lumOff val="35000"/>
                </a:schemeClr>
              </a:buClr>
              <a:buFont typeface="Arial" charset="0"/>
              <a:buChar char="•"/>
            </a:pPr>
            <a:r>
              <a:rPr lang="en-US" sz="1400" dirty="0"/>
              <a:t>Causes increases in hepatic fat (steatosis) with or without concomitant elevated </a:t>
            </a:r>
            <a:r>
              <a:rPr lang="en-US" sz="1400" dirty="0" err="1"/>
              <a:t>transminases</a:t>
            </a:r>
            <a:r>
              <a:rPr lang="en-US" sz="1400" dirty="0"/>
              <a:t>, which may be a risk for progressive liver diseases</a:t>
            </a:r>
          </a:p>
          <a:p>
            <a:pPr marL="285750" indent="-285750">
              <a:buClr>
                <a:schemeClr val="tx1">
                  <a:lumMod val="65000"/>
                  <a:lumOff val="35000"/>
                </a:schemeClr>
              </a:buClr>
              <a:buFont typeface="Arial" charset="0"/>
              <a:buChar char="•"/>
            </a:pPr>
            <a:r>
              <a:rPr lang="en-US" sz="1400" dirty="0"/>
              <a:t>Also causes steatosis of the small intestine with resulting abdominal pain and steatorrhea unless a very-low-fat diet is followed; may also cause fat-soluble vitamin deficiency unless vitamin supplements are taken</a:t>
            </a:r>
          </a:p>
          <a:p>
            <a:pPr marL="285750" indent="-285750">
              <a:buClr>
                <a:schemeClr val="tx1">
                  <a:lumMod val="65000"/>
                  <a:lumOff val="35000"/>
                </a:schemeClr>
              </a:buClr>
              <a:buFont typeface="Arial" charset="0"/>
              <a:buChar char="•"/>
            </a:pPr>
            <a:r>
              <a:rPr lang="en-US" sz="1400" dirty="0"/>
              <a:t>Caution should be exercised when used with other drugs with potential hepatoxicity;  because of hepatoxicity risk, only available through REMS program</a:t>
            </a:r>
          </a:p>
        </p:txBody>
      </p:sp>
      <p:sp>
        <p:nvSpPr>
          <p:cNvPr id="6" name="Title 1"/>
          <p:cNvSpPr>
            <a:spLocks noGrp="1"/>
          </p:cNvSpPr>
          <p:nvPr>
            <p:ph type="title"/>
          </p:nvPr>
        </p:nvSpPr>
        <p:spPr/>
        <p:txBody>
          <a:bodyPr/>
          <a:lstStyle/>
          <a:p>
            <a:r>
              <a:rPr lang="en-US" dirty="0"/>
              <a:t>MTP Inhibitor Starting Dosage and Dosage Range</a:t>
            </a:r>
          </a:p>
        </p:txBody>
      </p:sp>
      <p:sp>
        <p:nvSpPr>
          <p:cNvPr id="5" name="Slide Number Placeholder 4"/>
          <p:cNvSpPr>
            <a:spLocks noGrp="1"/>
          </p:cNvSpPr>
          <p:nvPr>
            <p:ph type="sldNum" sz="quarter" idx="4"/>
          </p:nvPr>
        </p:nvSpPr>
        <p:spPr/>
        <p:txBody>
          <a:bodyPr/>
          <a:lstStyle/>
          <a:p>
            <a:fld id="{2462ECC2-A415-4E86-873D-B602882CC3EA}" type="slidenum">
              <a:rPr lang="en-US" smtClean="0"/>
              <a:pPr/>
              <a:t>112</a:t>
            </a:fld>
            <a:endParaRPr lang="en-US" dirty="0"/>
          </a:p>
        </p:txBody>
      </p:sp>
      <p:sp>
        <p:nvSpPr>
          <p:cNvPr id="2" name="TextBox 1"/>
          <p:cNvSpPr txBox="1"/>
          <p:nvPr/>
        </p:nvSpPr>
        <p:spPr>
          <a:xfrm>
            <a:off x="49675" y="6074861"/>
            <a:ext cx="8530437" cy="759182"/>
          </a:xfrm>
          <a:prstGeom prst="rect">
            <a:avLst/>
          </a:prstGeom>
          <a:noFill/>
        </p:spPr>
        <p:txBody>
          <a:bodyPr wrap="square" rtlCol="0" anchor="b">
            <a:spAutoFit/>
          </a:bodyPr>
          <a:lstStyle/>
          <a:p>
            <a:pPr marR="0">
              <a:spcAft>
                <a:spcPts val="400"/>
              </a:spcAft>
            </a:pPr>
            <a:r>
              <a:rPr lang="en-US" sz="1000" dirty="0">
                <a:solidFill>
                  <a:prstClr val="black"/>
                </a:solidFill>
              </a:rPr>
              <a:t>ALT, </a:t>
            </a:r>
            <a:r>
              <a:rPr lang="en-US" sz="1000" dirty="0">
                <a:solidFill>
                  <a:srgbClr val="222222"/>
                </a:solidFill>
              </a:rPr>
              <a:t>aspartate amino transferase; AST, amino alanine transferase; </a:t>
            </a:r>
            <a:r>
              <a:rPr lang="en-US" sz="1000" dirty="0">
                <a:solidFill>
                  <a:prstClr val="black"/>
                </a:solidFill>
              </a:rPr>
              <a:t>FDA, Food and Drug Administration; </a:t>
            </a:r>
            <a:r>
              <a:rPr lang="en-US" sz="1000" dirty="0">
                <a:ea typeface="Calibri" panose="020F0502020204030204" pitchFamily="34" charset="0"/>
              </a:rPr>
              <a:t>HDL-C, high-density lipoprotein cholesterol; </a:t>
            </a:r>
            <a:r>
              <a:rPr lang="en-US" sz="1000" dirty="0" err="1">
                <a:solidFill>
                  <a:srgbClr val="000000"/>
                </a:solidFill>
                <a:ea typeface="Calibri" panose="020F0502020204030204" pitchFamily="34" charset="0"/>
              </a:rPr>
              <a:t>HoFH</a:t>
            </a:r>
            <a:r>
              <a:rPr lang="en-US" sz="1000" dirty="0">
                <a:solidFill>
                  <a:srgbClr val="000000"/>
                </a:solidFill>
                <a:ea typeface="Calibri" panose="020F0502020204030204" pitchFamily="34" charset="0"/>
              </a:rPr>
              <a:t>, homozygous familial hypercholesterolemia; </a:t>
            </a:r>
            <a:r>
              <a:rPr lang="en-US" sz="1000" dirty="0">
                <a:solidFill>
                  <a:prstClr val="black"/>
                </a:solidFill>
                <a:ea typeface="Calibri" panose="020F0502020204030204" pitchFamily="34" charset="0"/>
              </a:rPr>
              <a:t>LDL-C, low-density lipoprotein cholesterol; </a:t>
            </a:r>
            <a:r>
              <a:rPr lang="en-US" sz="1000" dirty="0">
                <a:ea typeface="Calibri" panose="020F0502020204030204" pitchFamily="34" charset="0"/>
              </a:rPr>
              <a:t>MTP, microsomal transfer protein; REMS, </a:t>
            </a:r>
            <a:r>
              <a:rPr lang="en-US" sz="1000" dirty="0">
                <a:solidFill>
                  <a:srgbClr val="222222"/>
                </a:solidFill>
              </a:rPr>
              <a:t>Risk Evaluation and Mitigation Strategy; </a:t>
            </a:r>
            <a:r>
              <a:rPr lang="en-US" sz="1000" dirty="0">
                <a:ea typeface="Calibri" panose="020F0502020204030204" pitchFamily="34" charset="0"/>
              </a:rPr>
              <a:t>TG, triglycerides; VLDL, very low-density lipoprotein.</a:t>
            </a:r>
            <a:endParaRPr lang="en-US" sz="1000" dirty="0">
              <a:solidFill>
                <a:prstClr val="black"/>
              </a:solidFill>
              <a:ea typeface="Calibri" panose="020F0502020204030204" pitchFamily="34" charset="0"/>
            </a:endParaRPr>
          </a:p>
          <a:p>
            <a:pPr lvl="0">
              <a:spcAft>
                <a:spcPts val="400"/>
              </a:spcAft>
              <a:buClr>
                <a:srgbClr val="873624"/>
              </a:buClr>
            </a:pPr>
            <a:r>
              <a:rPr lang="en-US" sz="1000" dirty="0" err="1">
                <a:solidFill>
                  <a:prstClr val="black"/>
                </a:solidFill>
              </a:rPr>
              <a:t>Jellinger</a:t>
            </a:r>
            <a:r>
              <a:rPr lang="en-US" sz="1000" dirty="0">
                <a:solidFill>
                  <a:prstClr val="black"/>
                </a:solidFill>
              </a:rPr>
              <a:t> P, et al. </a:t>
            </a:r>
            <a:r>
              <a:rPr lang="en-US" sz="1000" i="1" dirty="0">
                <a:solidFill>
                  <a:prstClr val="black"/>
                </a:solidFill>
              </a:rPr>
              <a:t>Endocr Practice</a:t>
            </a:r>
            <a:r>
              <a:rPr lang="en-US" sz="1000" dirty="0">
                <a:solidFill>
                  <a:prstClr val="black"/>
                </a:solidFill>
              </a:rPr>
              <a:t>. 2017;23:479-497; Juxtapid (lomitapide) [PI]; 2012.</a:t>
            </a:r>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2328451089"/>
              </p:ext>
            </p:extLst>
          </p:nvPr>
        </p:nvGraphicFramePr>
        <p:xfrm>
          <a:off x="685800" y="1548698"/>
          <a:ext cx="7772400" cy="949960"/>
        </p:xfrm>
        <a:graphic>
          <a:graphicData uri="http://schemas.openxmlformats.org/drawingml/2006/table">
            <a:tbl>
              <a:tblPr firstRow="1" bandRow="1">
                <a:tableStyleId>{93296810-A885-4BE3-A3E7-6D5BEEA58F35}</a:tableStyleId>
              </a:tblPr>
              <a:tblGrid>
                <a:gridCol w="2265744">
                  <a:extLst>
                    <a:ext uri="{9D8B030D-6E8A-4147-A177-3AD203B41FA5}">
                      <a16:colId xmlns:a16="http://schemas.microsoft.com/office/drawing/2014/main" val="1486825141"/>
                    </a:ext>
                  </a:extLst>
                </a:gridCol>
                <a:gridCol w="1835552">
                  <a:extLst>
                    <a:ext uri="{9D8B030D-6E8A-4147-A177-3AD203B41FA5}">
                      <a16:colId xmlns:a16="http://schemas.microsoft.com/office/drawing/2014/main" val="3972546339"/>
                    </a:ext>
                  </a:extLst>
                </a:gridCol>
                <a:gridCol w="1835552">
                  <a:extLst>
                    <a:ext uri="{9D8B030D-6E8A-4147-A177-3AD203B41FA5}">
                      <a16:colId xmlns:a16="http://schemas.microsoft.com/office/drawing/2014/main" val="72617262"/>
                    </a:ext>
                  </a:extLst>
                </a:gridCol>
                <a:gridCol w="1835552">
                  <a:extLst>
                    <a:ext uri="{9D8B030D-6E8A-4147-A177-3AD203B41FA5}">
                      <a16:colId xmlns:a16="http://schemas.microsoft.com/office/drawing/2014/main" val="3854267848"/>
                    </a:ext>
                  </a:extLst>
                </a:gridCol>
              </a:tblGrid>
              <a:tr h="370840">
                <a:tc>
                  <a:txBody>
                    <a:bodyPr/>
                    <a:lstStyle/>
                    <a:p>
                      <a:r>
                        <a:rPr lang="en-US" sz="1600" dirty="0"/>
                        <a:t>Agent</a:t>
                      </a:r>
                    </a:p>
                  </a:txBody>
                  <a:tcPr anchor="b"/>
                </a:tc>
                <a:tc>
                  <a:txBody>
                    <a:bodyPr/>
                    <a:lstStyle/>
                    <a:p>
                      <a:pPr algn="ctr"/>
                      <a:r>
                        <a:rPr lang="en-US" sz="1600" dirty="0"/>
                        <a:t>Recommended starting dose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4165817709"/>
                  </a:ext>
                </a:extLst>
              </a:tr>
              <a:tr h="370840">
                <a:tc>
                  <a:txBody>
                    <a:bodyPr/>
                    <a:lstStyle/>
                    <a:p>
                      <a:pPr marL="45720" marR="0" lvl="0">
                        <a:lnSpc>
                          <a:spcPct val="115000"/>
                        </a:lnSpc>
                        <a:spcBef>
                          <a:spcPts val="0"/>
                        </a:spcBef>
                        <a:spcAft>
                          <a:spcPts val="0"/>
                        </a:spcAft>
                      </a:pPr>
                      <a:r>
                        <a:rPr lang="en-US" sz="1600" kern="1200" dirty="0" err="1">
                          <a:solidFill>
                            <a:schemeClr val="dk1"/>
                          </a:solidFill>
                          <a:effectLst/>
                          <a:latin typeface="+mn-lt"/>
                          <a:ea typeface="+mn-ea"/>
                          <a:cs typeface="+mn-cs"/>
                        </a:rPr>
                        <a:t>Lomitapide</a:t>
                      </a:r>
                      <a:endParaRPr kumimoji="0" lang="en-US" sz="1600" kern="1200" dirty="0">
                        <a:solidFill>
                          <a:schemeClr val="tx1"/>
                        </a:solidFill>
                        <a:effectLst/>
                        <a:latin typeface="+mj-lt"/>
                        <a:ea typeface="+mn-ea"/>
                        <a:cs typeface="+mn-cs"/>
                      </a:endParaRPr>
                    </a:p>
                  </a:txBody>
                  <a:tcPr marL="73025" marR="73025" marT="0" marB="0" anchor="ctr"/>
                </a:tc>
                <a:tc>
                  <a:txBody>
                    <a:bodyPr/>
                    <a:lstStyle/>
                    <a:p>
                      <a:pPr algn="ctr"/>
                      <a:r>
                        <a:rPr lang="en-US" sz="1600" dirty="0"/>
                        <a:t>5 mg</a:t>
                      </a:r>
                    </a:p>
                  </a:txBody>
                  <a:tcPr anchor="ctr"/>
                </a:tc>
                <a:tc>
                  <a:txBody>
                    <a:bodyPr/>
                    <a:lstStyle/>
                    <a:p>
                      <a:pPr algn="ctr"/>
                      <a:r>
                        <a:rPr lang="en-US" sz="1600" dirty="0"/>
                        <a:t>5-60 mg</a:t>
                      </a:r>
                    </a:p>
                  </a:txBody>
                  <a:tcPr anchor="ctr"/>
                </a:tc>
                <a:tc>
                  <a:txBody>
                    <a:bodyPr/>
                    <a:lstStyle/>
                    <a:p>
                      <a:pPr algn="ctr"/>
                      <a:r>
                        <a:rPr lang="en-US" sz="1600" dirty="0"/>
                        <a:t>Oral</a:t>
                      </a:r>
                    </a:p>
                  </a:txBody>
                  <a:tcPr anchor="ctr"/>
                </a:tc>
                <a:extLst>
                  <a:ext uri="{0D108BD9-81ED-4DB2-BD59-A6C34878D82A}">
                    <a16:rowId xmlns:a16="http://schemas.microsoft.com/office/drawing/2014/main" val="1495026198"/>
                  </a:ext>
                </a:extLst>
              </a:tr>
            </a:tbl>
          </a:graphicData>
        </a:graphic>
      </p:graphicFrame>
    </p:spTree>
    <p:extLst>
      <p:ext uri="{BB962C8B-B14F-4D97-AF65-F5344CB8AC3E}">
        <p14:creationId xmlns:p14="http://schemas.microsoft.com/office/powerpoint/2010/main" val="1460079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420" y="3339299"/>
            <a:ext cx="8305801" cy="2677656"/>
          </a:xfrm>
          <a:prstGeom prst="rect">
            <a:avLst/>
          </a:prstGeom>
          <a:noFill/>
        </p:spPr>
        <p:txBody>
          <a:bodyPr wrap="square" numCol="1" spcCol="182880" rtlCol="0">
            <a:spAutoFit/>
          </a:bodyPr>
          <a:lstStyle/>
          <a:p>
            <a:pPr algn="ctr"/>
            <a:r>
              <a:rPr lang="en-US" sz="1400" b="1" dirty="0">
                <a:solidFill>
                  <a:schemeClr val="accent3"/>
                </a:solidFill>
                <a:latin typeface="+mj-lt"/>
              </a:rPr>
              <a:t>Metabolic Effects</a:t>
            </a:r>
            <a:endParaRPr lang="en-US" sz="1400" dirty="0">
              <a:solidFill>
                <a:schemeClr val="accent3"/>
              </a:solidFill>
              <a:latin typeface="+mj-lt"/>
            </a:endParaRPr>
          </a:p>
          <a:p>
            <a:pPr marL="285750" indent="-285750">
              <a:buClr>
                <a:schemeClr val="tx1">
                  <a:lumMod val="65000"/>
                  <a:lumOff val="35000"/>
                </a:schemeClr>
              </a:buClr>
              <a:buFont typeface="Arial" charset="0"/>
              <a:buChar char="•"/>
            </a:pPr>
            <a:r>
              <a:rPr lang="en-US" sz="1400" dirty="0"/>
              <a:t>↓ LDL-C 21%, TC 19%, apo B 24%, and non-HDL-C 22% in individuals with HoFH by degrading mRNA for apo B-100, the principal apolipoprotein needed for hepatic synthesis of VLDL (and subsequent intra-plasma production of IDL and LDL)</a:t>
            </a:r>
          </a:p>
          <a:p>
            <a:pPr marL="285750" indent="-285750">
              <a:buClr>
                <a:schemeClr val="accent1"/>
              </a:buClr>
              <a:buFont typeface="Arial" charset="0"/>
              <a:buChar char="•"/>
            </a:pPr>
            <a:endParaRPr lang="en-US" sz="1400" b="1" dirty="0">
              <a:solidFill>
                <a:srgbClr val="D6862D"/>
              </a:solidFill>
              <a:latin typeface="+mj-lt"/>
            </a:endParaRPr>
          </a:p>
          <a:p>
            <a:pPr algn="ctr"/>
            <a:r>
              <a:rPr lang="en-US" sz="1400" b="1" dirty="0">
                <a:solidFill>
                  <a:schemeClr val="accent3"/>
                </a:solidFill>
                <a:latin typeface="+mj-lt"/>
              </a:rPr>
              <a:t>Main Considerations</a:t>
            </a:r>
            <a:endParaRPr lang="en-US" sz="1400" dirty="0">
              <a:solidFill>
                <a:schemeClr val="accent3"/>
              </a:solidFill>
              <a:latin typeface="+mj-lt"/>
            </a:endParaRPr>
          </a:p>
          <a:p>
            <a:pPr marL="285750" indent="-285750">
              <a:buClr>
                <a:schemeClr val="tx1">
                  <a:lumMod val="65000"/>
                  <a:lumOff val="35000"/>
                </a:schemeClr>
              </a:buClr>
              <a:buFont typeface="Arial" charset="0"/>
              <a:buChar char="•"/>
            </a:pPr>
            <a:r>
              <a:rPr lang="en-US" sz="1400" dirty="0"/>
              <a:t>Can cause increases in transminases (ALT, AST); monitoring of ALT, AST, alkaline phosphatase, and total bilirubin before initiation, and of ALT and AST during treatment is recommended</a:t>
            </a:r>
          </a:p>
          <a:p>
            <a:pPr marL="285750" indent="-285750">
              <a:buClr>
                <a:schemeClr val="tx1">
                  <a:lumMod val="65000"/>
                  <a:lumOff val="35000"/>
                </a:schemeClr>
              </a:buClr>
              <a:buFont typeface="Arial" charset="0"/>
              <a:buChar char="•"/>
            </a:pPr>
            <a:r>
              <a:rPr lang="en-US" sz="1400" dirty="0"/>
              <a:t>Causes increases in hepatic fat (steatosis) with or without concomitant elevated transminases, which may be a risk for progressive liver diseases </a:t>
            </a:r>
          </a:p>
          <a:p>
            <a:pPr marL="285750" indent="-285750">
              <a:buClr>
                <a:schemeClr val="tx1">
                  <a:lumMod val="65000"/>
                  <a:lumOff val="35000"/>
                </a:schemeClr>
              </a:buClr>
              <a:buFont typeface="Arial" charset="0"/>
              <a:buChar char="•"/>
            </a:pPr>
            <a:r>
              <a:rPr lang="en-US" sz="1400" dirty="0"/>
              <a:t>Caution should be exercised when used with other drugs with potential hepatoxicity; because of hepatoxicity risk, only available through REMS program</a:t>
            </a:r>
          </a:p>
        </p:txBody>
      </p:sp>
      <p:sp>
        <p:nvSpPr>
          <p:cNvPr id="6" name="Title 1"/>
          <p:cNvSpPr>
            <a:spLocks noGrp="1"/>
          </p:cNvSpPr>
          <p:nvPr>
            <p:ph type="title"/>
          </p:nvPr>
        </p:nvSpPr>
        <p:spPr/>
        <p:txBody>
          <a:bodyPr/>
          <a:lstStyle/>
          <a:p>
            <a:r>
              <a:rPr lang="en-US"/>
              <a:t>Anti-sense Apolipoprotein B Oligonucleotide Starting Dosage and Dosage Range</a:t>
            </a:r>
            <a:endParaRPr lang="en-US" dirty="0"/>
          </a:p>
        </p:txBody>
      </p:sp>
      <p:sp>
        <p:nvSpPr>
          <p:cNvPr id="5" name="Slide Number Placeholder 4"/>
          <p:cNvSpPr>
            <a:spLocks noGrp="1"/>
          </p:cNvSpPr>
          <p:nvPr>
            <p:ph type="sldNum" sz="quarter" idx="4"/>
          </p:nvPr>
        </p:nvSpPr>
        <p:spPr/>
        <p:txBody>
          <a:bodyPr/>
          <a:lstStyle/>
          <a:p>
            <a:fld id="{2462ECC2-A415-4E86-873D-B602882CC3EA}" type="slidenum">
              <a:rPr lang="en-US" smtClean="0"/>
              <a:pPr/>
              <a:t>113</a:t>
            </a:fld>
            <a:endParaRPr lang="en-US" dirty="0"/>
          </a:p>
        </p:txBody>
      </p:sp>
      <p:sp>
        <p:nvSpPr>
          <p:cNvPr id="2" name="TextBox 1"/>
          <p:cNvSpPr txBox="1"/>
          <p:nvPr/>
        </p:nvSpPr>
        <p:spPr>
          <a:xfrm>
            <a:off x="49674" y="6038790"/>
            <a:ext cx="8145201" cy="784830"/>
          </a:xfrm>
          <a:prstGeom prst="rect">
            <a:avLst/>
          </a:prstGeom>
          <a:noFill/>
        </p:spPr>
        <p:txBody>
          <a:bodyPr wrap="square" rtlCol="0" anchor="b">
            <a:spAutoFit/>
          </a:bodyPr>
          <a:lstStyle/>
          <a:p>
            <a:pPr>
              <a:spcBef>
                <a:spcPts val="600"/>
              </a:spcBef>
            </a:pPr>
            <a:r>
              <a:rPr lang="en-US" sz="1000" dirty="0">
                <a:solidFill>
                  <a:prstClr val="black"/>
                </a:solidFill>
              </a:rPr>
              <a:t>ALT, </a:t>
            </a:r>
            <a:r>
              <a:rPr lang="en-US" sz="1000" dirty="0">
                <a:solidFill>
                  <a:srgbClr val="222222"/>
                </a:solidFill>
              </a:rPr>
              <a:t>aspartate amino transferase; </a:t>
            </a:r>
            <a:r>
              <a:rPr lang="en-US" sz="1000" dirty="0">
                <a:ea typeface="Calibri" panose="020F0502020204030204" pitchFamily="34" charset="0"/>
              </a:rPr>
              <a:t>apo, apolipoprotein; </a:t>
            </a:r>
            <a:r>
              <a:rPr lang="en-US" sz="1000" dirty="0">
                <a:solidFill>
                  <a:srgbClr val="222222"/>
                </a:solidFill>
              </a:rPr>
              <a:t>AST, amino alanine transferase; </a:t>
            </a:r>
            <a:r>
              <a:rPr lang="en-US" sz="1000" dirty="0">
                <a:ea typeface="Calibri" panose="020F0502020204030204" pitchFamily="34" charset="0"/>
              </a:rPr>
              <a:t>HDL-C, high-density lipoprotein cholesterol; </a:t>
            </a:r>
            <a:r>
              <a:rPr lang="en-US" sz="1000" dirty="0" err="1">
                <a:ea typeface="Calibri" panose="020F0502020204030204" pitchFamily="34" charset="0"/>
              </a:rPr>
              <a:t>HoFH</a:t>
            </a:r>
            <a:r>
              <a:rPr lang="en-US" sz="1000" dirty="0">
                <a:ea typeface="Calibri" panose="020F0502020204030204" pitchFamily="34" charset="0"/>
              </a:rPr>
              <a:t>, homozygous familial hypercholesterolemia; IDL, intermediate-density lipoprotein; LDL, low-density lipoprotein; </a:t>
            </a:r>
            <a:r>
              <a:rPr lang="en-US" sz="1000" dirty="0">
                <a:solidFill>
                  <a:prstClr val="black"/>
                </a:solidFill>
                <a:ea typeface="Calibri" panose="020F0502020204030204" pitchFamily="34" charset="0"/>
              </a:rPr>
              <a:t>LDL-C, low-density lipoprotein cholesterol; </a:t>
            </a:r>
            <a:r>
              <a:rPr lang="en-US" sz="1000" dirty="0">
                <a:solidFill>
                  <a:prstClr val="black"/>
                </a:solidFill>
              </a:rPr>
              <a:t>mRNA, messenger RNA; </a:t>
            </a:r>
            <a:r>
              <a:rPr lang="en-US" sz="1000" dirty="0">
                <a:ea typeface="Calibri" panose="020F0502020204030204" pitchFamily="34" charset="0"/>
              </a:rPr>
              <a:t>SQ, subcutaneous; VLDL, very low-density lipoprotein.</a:t>
            </a:r>
            <a:endParaRPr lang="en-US" sz="1000" dirty="0">
              <a:solidFill>
                <a:prstClr val="black"/>
              </a:solidFill>
            </a:endParaRPr>
          </a:p>
          <a:p>
            <a:pPr>
              <a:spcBef>
                <a:spcPts val="600"/>
              </a:spcBef>
            </a:pPr>
            <a:r>
              <a:rPr lang="en-US" sz="1000" dirty="0" err="1">
                <a:solidFill>
                  <a:prstClr val="black"/>
                </a:solidFill>
              </a:rPr>
              <a:t>Jellinger</a:t>
            </a:r>
            <a:r>
              <a:rPr lang="en-US" sz="1000" dirty="0">
                <a:solidFill>
                  <a:prstClr val="black"/>
                </a:solidFill>
              </a:rPr>
              <a:t> P, et al. </a:t>
            </a:r>
            <a:r>
              <a:rPr lang="en-US" sz="1000" i="1" dirty="0">
                <a:solidFill>
                  <a:prstClr val="black"/>
                </a:solidFill>
              </a:rPr>
              <a:t>Endocr Practice</a:t>
            </a:r>
            <a:r>
              <a:rPr lang="en-US" sz="1000" dirty="0">
                <a:solidFill>
                  <a:prstClr val="black"/>
                </a:solidFill>
              </a:rPr>
              <a:t>. 2017;23:479-497; Kynamro (mipomersen sodium) Injection [PI]; 2016.</a:t>
            </a:r>
            <a:endParaRPr lang="en-US" dirty="0"/>
          </a:p>
        </p:txBody>
      </p:sp>
      <p:sp>
        <p:nvSpPr>
          <p:cNvPr id="7" name="TextBox 6"/>
          <p:cNvSpPr txBox="1"/>
          <p:nvPr/>
        </p:nvSpPr>
        <p:spPr>
          <a:xfrm>
            <a:off x="0" y="6308028"/>
            <a:ext cx="7932020" cy="246221"/>
          </a:xfrm>
          <a:prstGeom prst="rect">
            <a:avLst/>
          </a:prstGeom>
          <a:noFill/>
        </p:spPr>
        <p:txBody>
          <a:bodyPr wrap="square" rtlCol="0" anchor="b">
            <a:spAutoFit/>
          </a:bodyPr>
          <a:lstStyle/>
          <a:p>
            <a:r>
              <a:rPr lang="en-US" sz="1000" dirty="0"/>
              <a:t> </a:t>
            </a:r>
          </a:p>
        </p:txBody>
      </p:sp>
      <p:graphicFrame>
        <p:nvGraphicFramePr>
          <p:cNvPr id="8" name="Table 7"/>
          <p:cNvGraphicFramePr>
            <a:graphicFrameLocks noGrp="1"/>
          </p:cNvGraphicFramePr>
          <p:nvPr>
            <p:extLst>
              <p:ext uri="{D42A27DB-BD31-4B8C-83A1-F6EECF244321}">
                <p14:modId xmlns:p14="http://schemas.microsoft.com/office/powerpoint/2010/main" val="1709819759"/>
              </p:ext>
            </p:extLst>
          </p:nvPr>
        </p:nvGraphicFramePr>
        <p:xfrm>
          <a:off x="685800" y="1872790"/>
          <a:ext cx="7772400" cy="1402080"/>
        </p:xfrm>
        <a:graphic>
          <a:graphicData uri="http://schemas.openxmlformats.org/drawingml/2006/table">
            <a:tbl>
              <a:tblPr firstRow="1" bandRow="1">
                <a:tableStyleId>{93296810-A885-4BE3-A3E7-6D5BEEA58F35}</a:tableStyleId>
              </a:tblPr>
              <a:tblGrid>
                <a:gridCol w="2265744">
                  <a:extLst>
                    <a:ext uri="{9D8B030D-6E8A-4147-A177-3AD203B41FA5}">
                      <a16:colId xmlns:a16="http://schemas.microsoft.com/office/drawing/2014/main" val="1486825141"/>
                    </a:ext>
                  </a:extLst>
                </a:gridCol>
                <a:gridCol w="1835552">
                  <a:extLst>
                    <a:ext uri="{9D8B030D-6E8A-4147-A177-3AD203B41FA5}">
                      <a16:colId xmlns:a16="http://schemas.microsoft.com/office/drawing/2014/main" val="3972546339"/>
                    </a:ext>
                  </a:extLst>
                </a:gridCol>
                <a:gridCol w="1835552">
                  <a:extLst>
                    <a:ext uri="{9D8B030D-6E8A-4147-A177-3AD203B41FA5}">
                      <a16:colId xmlns:a16="http://schemas.microsoft.com/office/drawing/2014/main" val="72617262"/>
                    </a:ext>
                  </a:extLst>
                </a:gridCol>
                <a:gridCol w="1835552">
                  <a:extLst>
                    <a:ext uri="{9D8B030D-6E8A-4147-A177-3AD203B41FA5}">
                      <a16:colId xmlns:a16="http://schemas.microsoft.com/office/drawing/2014/main" val="3854267848"/>
                    </a:ext>
                  </a:extLst>
                </a:gridCol>
              </a:tblGrid>
              <a:tr h="370840">
                <a:tc>
                  <a:txBody>
                    <a:bodyPr/>
                    <a:lstStyle/>
                    <a:p>
                      <a:r>
                        <a:rPr lang="en-US" sz="1600" dirty="0"/>
                        <a:t>Agent</a:t>
                      </a:r>
                    </a:p>
                  </a:txBody>
                  <a:tcPr anchor="b"/>
                </a:tc>
                <a:tc>
                  <a:txBody>
                    <a:bodyPr/>
                    <a:lstStyle/>
                    <a:p>
                      <a:pPr algn="ctr"/>
                      <a:r>
                        <a:rPr lang="en-US" sz="1600" dirty="0"/>
                        <a:t>Usual recommended dosage</a:t>
                      </a:r>
                    </a:p>
                  </a:txBody>
                  <a:tcPr anchor="b"/>
                </a:tc>
                <a:tc>
                  <a:txBody>
                    <a:bodyPr/>
                    <a:lstStyle/>
                    <a:p>
                      <a:pPr algn="ctr"/>
                      <a:r>
                        <a:rPr lang="en-US" sz="1600" dirty="0"/>
                        <a:t>Dosage range</a:t>
                      </a:r>
                    </a:p>
                  </a:txBody>
                  <a:tcPr anchor="b"/>
                </a:tc>
                <a:tc>
                  <a:txBody>
                    <a:bodyPr/>
                    <a:lstStyle/>
                    <a:p>
                      <a:pPr algn="ctr"/>
                      <a:r>
                        <a:rPr lang="en-US" sz="1600" dirty="0"/>
                        <a:t>Administration</a:t>
                      </a:r>
                    </a:p>
                  </a:txBody>
                  <a:tcPr anchor="b"/>
                </a:tc>
                <a:extLst>
                  <a:ext uri="{0D108BD9-81ED-4DB2-BD59-A6C34878D82A}">
                    <a16:rowId xmlns:a16="http://schemas.microsoft.com/office/drawing/2014/main" val="4165817709"/>
                  </a:ext>
                </a:extLst>
              </a:tr>
              <a:tr h="370840">
                <a:tc>
                  <a:txBody>
                    <a:bodyPr/>
                    <a:lstStyle/>
                    <a:p>
                      <a:pPr marL="45720" marR="0" lvl="0">
                        <a:lnSpc>
                          <a:spcPct val="115000"/>
                        </a:lnSpc>
                        <a:spcBef>
                          <a:spcPts val="0"/>
                        </a:spcBef>
                        <a:spcAft>
                          <a:spcPts val="0"/>
                        </a:spcAft>
                      </a:pPr>
                      <a:r>
                        <a:rPr lang="en-US" sz="1600" kern="1200" dirty="0" err="1">
                          <a:solidFill>
                            <a:schemeClr val="dk1"/>
                          </a:solidFill>
                          <a:effectLst/>
                          <a:latin typeface="+mn-lt"/>
                          <a:ea typeface="+mn-ea"/>
                          <a:cs typeface="+mn-cs"/>
                        </a:rPr>
                        <a:t>Mipomersen</a:t>
                      </a:r>
                      <a:endParaRPr kumimoji="0" lang="en-US" sz="1600" kern="1200" dirty="0">
                        <a:solidFill>
                          <a:schemeClr val="tx1"/>
                        </a:solidFill>
                        <a:effectLst/>
                        <a:latin typeface="+mj-lt"/>
                        <a:ea typeface="+mn-ea"/>
                        <a:cs typeface="+mn-cs"/>
                      </a:endParaRPr>
                    </a:p>
                  </a:txBody>
                  <a:tcPr marL="73025" marR="73025" marT="0" marB="0" anchor="ctr"/>
                </a:tc>
                <a:tc>
                  <a:txBody>
                    <a:bodyPr/>
                    <a:lstStyle/>
                    <a:p>
                      <a:pPr algn="ctr"/>
                      <a:r>
                        <a:rPr lang="en-US" sz="1600" dirty="0"/>
                        <a:t>200 mg once weekly</a:t>
                      </a:r>
                    </a:p>
                  </a:txBody>
                  <a:tcPr anchor="ctr"/>
                </a:tc>
                <a:tc>
                  <a:txBody>
                    <a:bodyPr/>
                    <a:lstStyle/>
                    <a:p>
                      <a:pPr algn="ctr"/>
                      <a:r>
                        <a:rPr lang="en-US" sz="1600" dirty="0"/>
                        <a:t>200 mg once weekly</a:t>
                      </a:r>
                    </a:p>
                  </a:txBody>
                  <a:tcPr anchor="ctr"/>
                </a:tc>
                <a:tc>
                  <a:txBody>
                    <a:bodyPr/>
                    <a:lstStyle/>
                    <a:p>
                      <a:pPr algn="ctr"/>
                      <a:r>
                        <a:rPr lang="en-US" sz="1600" dirty="0"/>
                        <a:t>SC</a:t>
                      </a:r>
                    </a:p>
                  </a:txBody>
                  <a:tcPr anchor="ctr"/>
                </a:tc>
                <a:extLst>
                  <a:ext uri="{0D108BD9-81ED-4DB2-BD59-A6C34878D82A}">
                    <a16:rowId xmlns:a16="http://schemas.microsoft.com/office/drawing/2014/main" val="1495026198"/>
                  </a:ext>
                </a:extLst>
              </a:tr>
            </a:tbl>
          </a:graphicData>
        </a:graphic>
      </p:graphicFrame>
    </p:spTree>
    <p:extLst>
      <p:ext uri="{BB962C8B-B14F-4D97-AF65-F5344CB8AC3E}">
        <p14:creationId xmlns:p14="http://schemas.microsoft.com/office/powerpoint/2010/main" val="589384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Lorcaserin</a:t>
            </a:r>
            <a:endParaRPr lang="en-US" dirty="0"/>
          </a:p>
        </p:txBody>
      </p:sp>
      <p:sp>
        <p:nvSpPr>
          <p:cNvPr id="3" name="Slide Number Placeholder 2"/>
          <p:cNvSpPr>
            <a:spLocks noGrp="1"/>
          </p:cNvSpPr>
          <p:nvPr>
            <p:ph type="sldNum" sz="quarter" idx="4"/>
          </p:nvPr>
        </p:nvSpPr>
        <p:spPr/>
        <p:txBody>
          <a:bodyPr/>
          <a:lstStyle/>
          <a:p>
            <a:fld id="{2462ECC2-A415-4E86-873D-B602882CC3EA}" type="slidenum">
              <a:rPr lang="en-US" smtClean="0"/>
              <a:pPr/>
              <a:t>12</a:t>
            </a:fld>
            <a:endParaRPr lang="en-US" dirty="0"/>
          </a:p>
        </p:txBody>
      </p:sp>
      <p:sp>
        <p:nvSpPr>
          <p:cNvPr id="8" name="Footer Placeholder 7"/>
          <p:cNvSpPr txBox="1">
            <a:spLocks/>
          </p:cNvSpPr>
          <p:nvPr/>
        </p:nvSpPr>
        <p:spPr>
          <a:xfrm>
            <a:off x="33338" y="6335734"/>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DEA, Drug Enforcement Agency; T2D, type 2 diabetes.</a:t>
            </a:r>
          </a:p>
          <a:p>
            <a:pPr fontAlgn="auto">
              <a:spcBef>
                <a:spcPts val="600"/>
              </a:spcBef>
              <a:spcAft>
                <a:spcPts val="0"/>
              </a:spcAft>
            </a:pPr>
            <a:r>
              <a:rPr lang="da-DK" sz="1000" dirty="0">
                <a:solidFill>
                  <a:schemeClr val="tx1"/>
                </a:solidFill>
              </a:rPr>
              <a:t>Belviq prescribing information. Woodcliff Lake, NJ: Eisai Inc.; 2012.</a:t>
            </a:r>
          </a:p>
        </p:txBody>
      </p:sp>
      <p:sp>
        <p:nvSpPr>
          <p:cNvPr id="9" name="Rectangle 8"/>
          <p:cNvSpPr/>
          <p:nvPr/>
        </p:nvSpPr>
        <p:spPr>
          <a:xfrm>
            <a:off x="619745" y="5611647"/>
            <a:ext cx="7926208" cy="369332"/>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800" b="1" dirty="0"/>
              <a:t>See prescribing information for specific instructions</a:t>
            </a:r>
          </a:p>
        </p:txBody>
      </p:sp>
      <p:sp>
        <p:nvSpPr>
          <p:cNvPr id="10" name="Text Placeholder 3"/>
          <p:cNvSpPr txBox="1">
            <a:spLocks/>
          </p:cNvSpPr>
          <p:nvPr/>
        </p:nvSpPr>
        <p:spPr>
          <a:xfrm>
            <a:off x="508794" y="1439510"/>
            <a:ext cx="4040188" cy="6397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000" b="1" dirty="0">
                <a:solidFill>
                  <a:schemeClr val="accent3"/>
                </a:solidFill>
              </a:rPr>
              <a:t>Mechanism of Action</a:t>
            </a:r>
          </a:p>
        </p:txBody>
      </p:sp>
      <p:sp>
        <p:nvSpPr>
          <p:cNvPr id="11" name="Content Placeholder 4"/>
          <p:cNvSpPr txBox="1">
            <a:spLocks/>
          </p:cNvSpPr>
          <p:nvPr/>
        </p:nvSpPr>
        <p:spPr>
          <a:xfrm>
            <a:off x="472894" y="2154238"/>
            <a:ext cx="4111988" cy="13453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000" dirty="0"/>
              <a:t>Specific 5-HT</a:t>
            </a:r>
            <a:r>
              <a:rPr lang="en-US" sz="2000" baseline="-25000" dirty="0"/>
              <a:t>2C</a:t>
            </a:r>
            <a:r>
              <a:rPr lang="en-US" sz="2000" dirty="0"/>
              <a:t> (serotonin) receptor agonist</a:t>
            </a:r>
          </a:p>
        </p:txBody>
      </p:sp>
      <p:sp>
        <p:nvSpPr>
          <p:cNvPr id="14" name="Text Placeholder 3"/>
          <p:cNvSpPr txBox="1">
            <a:spLocks/>
          </p:cNvSpPr>
          <p:nvPr/>
        </p:nvSpPr>
        <p:spPr bwMode="auto">
          <a:xfrm>
            <a:off x="4841207" y="1446917"/>
            <a:ext cx="4040187" cy="6397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a:solidFill>
                  <a:schemeClr val="accent3"/>
                </a:solidFill>
              </a:rPr>
              <a:t>Indications</a:t>
            </a:r>
            <a:endParaRPr lang="en-US" sz="2000" b="1" kern="0" dirty="0">
              <a:solidFill>
                <a:schemeClr val="accent3"/>
              </a:solidFill>
            </a:endParaRPr>
          </a:p>
        </p:txBody>
      </p:sp>
      <p:sp>
        <p:nvSpPr>
          <p:cNvPr id="15" name="Content Placeholder 4"/>
          <p:cNvSpPr txBox="1">
            <a:spLocks/>
          </p:cNvSpPr>
          <p:nvPr/>
        </p:nvSpPr>
        <p:spPr bwMode="auto">
          <a:xfrm>
            <a:off x="4841207" y="2161292"/>
            <a:ext cx="4040187" cy="3951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defTabSz="914400"/>
            <a:r>
              <a:rPr lang="en-US" sz="2000" kern="0"/>
              <a:t>Adjunct to diet and exercise in patients with</a:t>
            </a:r>
          </a:p>
          <a:p>
            <a:pPr lvl="1" defTabSz="914400"/>
            <a:r>
              <a:rPr lang="en-US" sz="1800" kern="0"/>
              <a:t>BMI ≥30 kg/m</a:t>
            </a:r>
            <a:r>
              <a:rPr lang="en-US" sz="1800" kern="0" baseline="30000"/>
              <a:t>2</a:t>
            </a:r>
          </a:p>
          <a:p>
            <a:pPr lvl="1" defTabSz="914400"/>
            <a:r>
              <a:rPr lang="en-US" sz="1800" kern="0"/>
              <a:t>BMI ≥27 kg/m</a:t>
            </a:r>
            <a:r>
              <a:rPr lang="en-US" sz="1800" kern="0" baseline="30000"/>
              <a:t>2</a:t>
            </a:r>
            <a:r>
              <a:rPr lang="en-US" sz="1800" kern="0"/>
              <a:t> with ≥1 weight-related comorbidity</a:t>
            </a:r>
          </a:p>
          <a:p>
            <a:pPr lvl="2" defTabSz="914400"/>
            <a:r>
              <a:rPr lang="en-US" sz="1600" kern="0"/>
              <a:t>Hypertension</a:t>
            </a:r>
          </a:p>
          <a:p>
            <a:pPr lvl="2" defTabSz="914400"/>
            <a:r>
              <a:rPr lang="en-US" sz="1600" kern="0"/>
              <a:t>T2D</a:t>
            </a:r>
          </a:p>
          <a:p>
            <a:pPr lvl="2" defTabSz="914400"/>
            <a:r>
              <a:rPr lang="en-US" sz="1600" kern="0"/>
              <a:t>Dyslipidemia</a:t>
            </a:r>
          </a:p>
          <a:p>
            <a:pPr defTabSz="914400"/>
            <a:r>
              <a:rPr lang="en-US" sz="2000" kern="0"/>
              <a:t>Schedule IV Controlled Substance</a:t>
            </a:r>
            <a:endParaRPr lang="en-US" sz="2000" kern="0" dirty="0"/>
          </a:p>
        </p:txBody>
      </p:sp>
      <p:sp>
        <p:nvSpPr>
          <p:cNvPr id="16" name="Text Placeholder 5"/>
          <p:cNvSpPr txBox="1">
            <a:spLocks/>
          </p:cNvSpPr>
          <p:nvPr/>
        </p:nvSpPr>
        <p:spPr bwMode="auto">
          <a:xfrm>
            <a:off x="472894" y="2938462"/>
            <a:ext cx="4041775" cy="6397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Dosing</a:t>
            </a:r>
          </a:p>
        </p:txBody>
      </p:sp>
      <p:sp>
        <p:nvSpPr>
          <p:cNvPr id="17" name="Content Placeholder 6"/>
          <p:cNvSpPr txBox="1">
            <a:spLocks/>
          </p:cNvSpPr>
          <p:nvPr/>
        </p:nvSpPr>
        <p:spPr bwMode="auto">
          <a:xfrm>
            <a:off x="472894" y="3614737"/>
            <a:ext cx="4041775" cy="178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defTabSz="914400"/>
            <a:r>
              <a:rPr lang="en-US" sz="2000" kern="0"/>
              <a:t>10 mg twice daily</a:t>
            </a:r>
          </a:p>
          <a:p>
            <a:pPr defTabSz="914400"/>
            <a:r>
              <a:rPr lang="en-US" sz="2000" kern="0"/>
              <a:t>Discontinue if 5% weight loss is not achieved within 12 weeks</a:t>
            </a:r>
            <a:endParaRPr lang="en-US" sz="2000" kern="0" dirty="0"/>
          </a:p>
        </p:txBody>
      </p:sp>
    </p:spTree>
    <p:extLst>
      <p:ext uri="{BB962C8B-B14F-4D97-AF65-F5344CB8AC3E}">
        <p14:creationId xmlns:p14="http://schemas.microsoft.com/office/powerpoint/2010/main" val="2963456223"/>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Lorcaserin: Summary of Warnings and Contraindications</a:t>
            </a:r>
          </a:p>
        </p:txBody>
      </p:sp>
      <p:sp>
        <p:nvSpPr>
          <p:cNvPr id="4" name="Text Placeholder 3"/>
          <p:cNvSpPr>
            <a:spLocks noGrp="1"/>
          </p:cNvSpPr>
          <p:nvPr>
            <p:ph type="body" idx="1"/>
          </p:nvPr>
        </p:nvSpPr>
        <p:spPr/>
        <p:txBody>
          <a:bodyPr/>
          <a:lstStyle/>
          <a:p>
            <a:r>
              <a:rPr lang="en-US" sz="2000" dirty="0"/>
              <a:t>Contraindications</a:t>
            </a:r>
          </a:p>
        </p:txBody>
      </p:sp>
      <p:sp>
        <p:nvSpPr>
          <p:cNvPr id="5" name="Content Placeholder 4"/>
          <p:cNvSpPr>
            <a:spLocks noGrp="1"/>
          </p:cNvSpPr>
          <p:nvPr>
            <p:ph sz="half" idx="2"/>
          </p:nvPr>
        </p:nvSpPr>
        <p:spPr/>
        <p:txBody>
          <a:bodyPr>
            <a:normAutofit/>
          </a:bodyPr>
          <a:lstStyle/>
          <a:p>
            <a:r>
              <a:rPr lang="en-US" dirty="0"/>
              <a:t>Pregnancy</a:t>
            </a:r>
          </a:p>
        </p:txBody>
      </p:sp>
      <p:sp>
        <p:nvSpPr>
          <p:cNvPr id="6" name="Text Placeholder 5"/>
          <p:cNvSpPr>
            <a:spLocks noGrp="1"/>
          </p:cNvSpPr>
          <p:nvPr>
            <p:ph type="body" sz="quarter" idx="3"/>
          </p:nvPr>
        </p:nvSpPr>
        <p:spPr/>
        <p:txBody>
          <a:bodyPr/>
          <a:lstStyle/>
          <a:p>
            <a:r>
              <a:rPr lang="en-US" sz="2000" dirty="0"/>
              <a:t>Warnings</a:t>
            </a:r>
          </a:p>
        </p:txBody>
      </p:sp>
      <p:sp>
        <p:nvSpPr>
          <p:cNvPr id="7" name="Content Placeholder 6"/>
          <p:cNvSpPr>
            <a:spLocks noGrp="1"/>
          </p:cNvSpPr>
          <p:nvPr>
            <p:ph sz="quarter" idx="4"/>
          </p:nvPr>
        </p:nvSpPr>
        <p:spPr/>
        <p:txBody>
          <a:bodyPr>
            <a:normAutofit fontScale="85000" lnSpcReduction="10000"/>
          </a:bodyPr>
          <a:lstStyle/>
          <a:p>
            <a:r>
              <a:rPr lang="en-US" dirty="0"/>
              <a:t>Coadministration with other serotonergic or antidopaminergic agents has not been established</a:t>
            </a:r>
          </a:p>
          <a:p>
            <a:r>
              <a:rPr lang="en-US" dirty="0"/>
              <a:t>Valvular heart disease</a:t>
            </a:r>
          </a:p>
          <a:p>
            <a:r>
              <a:rPr lang="en-US" dirty="0"/>
              <a:t>Cognitive impairment</a:t>
            </a:r>
          </a:p>
          <a:p>
            <a:r>
              <a:rPr lang="en-US" dirty="0"/>
              <a:t>Psychiatric disorders: euphoria, dissociation, suicidal thoughts, depression</a:t>
            </a:r>
          </a:p>
          <a:p>
            <a:r>
              <a:rPr lang="en-US" dirty="0"/>
              <a:t>Priapism</a:t>
            </a:r>
          </a:p>
          <a:p>
            <a:r>
              <a:rPr lang="en-US" dirty="0"/>
              <a:t>Increased risk of hypoglycemia with antidiabetic medications</a:t>
            </a:r>
          </a:p>
          <a:p>
            <a:endParaRPr lang="en-US" dirty="0"/>
          </a:p>
        </p:txBody>
      </p:sp>
      <p:sp>
        <p:nvSpPr>
          <p:cNvPr id="3" name="Slide Number Placeholder 2"/>
          <p:cNvSpPr>
            <a:spLocks noGrp="1"/>
          </p:cNvSpPr>
          <p:nvPr>
            <p:ph type="sldNum" sz="quarter" idx="12"/>
          </p:nvPr>
        </p:nvSpPr>
        <p:spPr/>
        <p:txBody>
          <a:bodyPr/>
          <a:lstStyle/>
          <a:p>
            <a:fld id="{C2D6052C-4BC4-1142-8D6D-5456C29F3E90}" type="slidenum">
              <a:rPr lang="en-US" smtClean="0"/>
              <a:pPr/>
              <a:t>13</a:t>
            </a:fld>
            <a:endParaRPr lang="en-US" dirty="0"/>
          </a:p>
        </p:txBody>
      </p:sp>
      <p:sp>
        <p:nvSpPr>
          <p:cNvPr id="8" name="Footer Placeholder 7"/>
          <p:cNvSpPr txBox="1">
            <a:spLocks/>
          </p:cNvSpPr>
          <p:nvPr/>
        </p:nvSpPr>
        <p:spPr>
          <a:xfrm>
            <a:off x="33338" y="6566567"/>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Belviq prescribing information. Woodcliff Lake, NJ: Eisai Inc.; 2012.</a:t>
            </a:r>
          </a:p>
        </p:txBody>
      </p:sp>
      <p:sp>
        <p:nvSpPr>
          <p:cNvPr id="9" name="Rectangle 8"/>
          <p:cNvSpPr/>
          <p:nvPr/>
        </p:nvSpPr>
        <p:spPr>
          <a:xfrm>
            <a:off x="475369" y="4311646"/>
            <a:ext cx="4098219" cy="1877437"/>
          </a:xfrm>
          <a:prstGeom prst="rect">
            <a:avLst/>
          </a:prstGeom>
        </p:spPr>
        <p:txBody>
          <a:bodyPr vert="horz" lIns="91440" tIns="45720" rIns="91440" bIns="45720" rtlCol="0">
            <a:normAutofit/>
          </a:bodyPr>
          <a:lstStyle/>
          <a:p>
            <a:pPr marL="342900" indent="-342900" defTabSz="457200">
              <a:spcBef>
                <a:spcPct val="20000"/>
              </a:spcBef>
              <a:buFont typeface="Arial"/>
              <a:buChar char="•"/>
            </a:pPr>
            <a:r>
              <a:rPr lang="en-US" sz="2000" dirty="0">
                <a:latin typeface="+mn-lt"/>
                <a:ea typeface="+mn-ea"/>
              </a:rPr>
              <a:t>Headache</a:t>
            </a:r>
          </a:p>
          <a:p>
            <a:pPr marL="342900" indent="-342900" defTabSz="457200">
              <a:spcBef>
                <a:spcPct val="20000"/>
              </a:spcBef>
              <a:buFont typeface="Arial"/>
              <a:buChar char="•"/>
            </a:pPr>
            <a:r>
              <a:rPr lang="en-US" sz="2000" dirty="0">
                <a:latin typeface="+mn-lt"/>
                <a:ea typeface="+mn-ea"/>
              </a:rPr>
              <a:t>Dizziness</a:t>
            </a:r>
          </a:p>
          <a:p>
            <a:pPr marL="342900" indent="-342900" defTabSz="457200">
              <a:spcBef>
                <a:spcPct val="20000"/>
              </a:spcBef>
              <a:buFont typeface="Arial"/>
              <a:buChar char="•"/>
            </a:pPr>
            <a:r>
              <a:rPr lang="en-US" sz="2000" dirty="0">
                <a:latin typeface="+mn-lt"/>
                <a:ea typeface="+mn-ea"/>
              </a:rPr>
              <a:t>Nausea</a:t>
            </a:r>
          </a:p>
        </p:txBody>
      </p:sp>
      <p:sp>
        <p:nvSpPr>
          <p:cNvPr id="10" name="Text Placeholder 3"/>
          <p:cNvSpPr txBox="1">
            <a:spLocks/>
          </p:cNvSpPr>
          <p:nvPr/>
        </p:nvSpPr>
        <p:spPr>
          <a:xfrm>
            <a:off x="609600" y="3779483"/>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ctr" eaLnBrk="0" hangingPunct="0">
              <a:spcBef>
                <a:spcPct val="20000"/>
              </a:spcBef>
              <a:buNone/>
              <a:defRPr sz="2400" b="1">
                <a:solidFill>
                  <a:schemeClr val="accent3">
                    <a:lumMod val="75000"/>
                  </a:schemeClr>
                </a:solidFill>
                <a:latin typeface="+mn-lt"/>
                <a:cs typeface="ＭＳ Ｐゴシック" pitchFamily="-1" charset="-128"/>
              </a:defRPr>
            </a:lvl1pPr>
            <a:lvl2pPr indent="0" eaLnBrk="0" hangingPunct="0">
              <a:spcBef>
                <a:spcPct val="20000"/>
              </a:spcBef>
              <a:buNone/>
              <a:defRPr sz="2000" b="1">
                <a:latin typeface="+mn-lt"/>
              </a:defRPr>
            </a:lvl2pPr>
            <a:lvl3pPr indent="0" eaLnBrk="0" hangingPunct="0">
              <a:spcBef>
                <a:spcPct val="20000"/>
              </a:spcBef>
              <a:buNone/>
              <a:defRPr sz="1800" b="1">
                <a:latin typeface="+mn-lt"/>
              </a:defRPr>
            </a:lvl3pPr>
            <a:lvl4pPr indent="0" eaLnBrk="0" hangingPunct="0">
              <a:spcBef>
                <a:spcPct val="20000"/>
              </a:spcBef>
              <a:buNone/>
              <a:defRPr sz="1600" b="1">
                <a:latin typeface="+mn-lt"/>
              </a:defRPr>
            </a:lvl4pPr>
            <a:lvl5pPr indent="0" eaLnBrk="0" hangingPunct="0">
              <a:spcBef>
                <a:spcPct val="20000"/>
              </a:spcBef>
              <a:buNone/>
              <a:defRPr sz="1600" b="1">
                <a:latin typeface="+mn-lt"/>
              </a:defRPr>
            </a:lvl5pPr>
            <a:lvl6pPr indent="0" fontAlgn="base">
              <a:spcBef>
                <a:spcPct val="20000"/>
              </a:spcBef>
              <a:spcAft>
                <a:spcPct val="0"/>
              </a:spcAft>
              <a:buNone/>
              <a:defRPr sz="1600" b="1">
                <a:solidFill>
                  <a:schemeClr val="bg1"/>
                </a:solidFill>
                <a:latin typeface="+mn-lt"/>
              </a:defRPr>
            </a:lvl6pPr>
            <a:lvl7pPr indent="0" fontAlgn="base">
              <a:spcBef>
                <a:spcPct val="20000"/>
              </a:spcBef>
              <a:spcAft>
                <a:spcPct val="0"/>
              </a:spcAft>
              <a:buNone/>
              <a:defRPr sz="1600" b="1">
                <a:solidFill>
                  <a:schemeClr val="bg1"/>
                </a:solidFill>
                <a:latin typeface="+mn-lt"/>
              </a:defRPr>
            </a:lvl7pPr>
            <a:lvl8pPr indent="0" fontAlgn="base">
              <a:spcBef>
                <a:spcPct val="20000"/>
              </a:spcBef>
              <a:spcAft>
                <a:spcPct val="0"/>
              </a:spcAft>
              <a:buNone/>
              <a:defRPr sz="1600" b="1">
                <a:solidFill>
                  <a:schemeClr val="bg1"/>
                </a:solidFill>
                <a:latin typeface="+mn-lt"/>
              </a:defRPr>
            </a:lvl8pPr>
            <a:lvl9pPr indent="0" fontAlgn="base">
              <a:spcBef>
                <a:spcPct val="20000"/>
              </a:spcBef>
              <a:spcAft>
                <a:spcPct val="0"/>
              </a:spcAft>
              <a:buNone/>
              <a:defRPr sz="1600" b="1">
                <a:solidFill>
                  <a:schemeClr val="bg1"/>
                </a:solidFill>
                <a:latin typeface="+mn-lt"/>
              </a:defRPr>
            </a:lvl9pPr>
          </a:lstStyle>
          <a:p>
            <a:r>
              <a:rPr lang="en-US" sz="2000" dirty="0"/>
              <a:t>Adverse Effects</a:t>
            </a:r>
          </a:p>
        </p:txBody>
      </p:sp>
    </p:spTree>
    <p:extLst>
      <p:ext uri="{BB962C8B-B14F-4D97-AF65-F5344CB8AC3E}">
        <p14:creationId xmlns:p14="http://schemas.microsoft.com/office/powerpoint/2010/main" val="351259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dirty="0"/>
              <a:t>Effect of Lorcaserin on Body Weight in Obese Adults Over 1 Year</a:t>
            </a:r>
          </a:p>
        </p:txBody>
      </p:sp>
      <p:sp>
        <p:nvSpPr>
          <p:cNvPr id="2" name="Slide Number Placeholder 1"/>
          <p:cNvSpPr>
            <a:spLocks noGrp="1"/>
          </p:cNvSpPr>
          <p:nvPr>
            <p:ph type="sldNum" sz="quarter" idx="4"/>
          </p:nvPr>
        </p:nvSpPr>
        <p:spPr/>
        <p:txBody>
          <a:bodyPr/>
          <a:lstStyle/>
          <a:p>
            <a:fld id="{2462ECC2-A415-4E86-873D-B602882CC3EA}" type="slidenum">
              <a:rPr lang="en-US" smtClean="0"/>
              <a:pPr/>
              <a:t>14</a:t>
            </a:fld>
            <a:endParaRPr lang="en-US" dirty="0"/>
          </a:p>
        </p:txBody>
      </p:sp>
      <p:sp>
        <p:nvSpPr>
          <p:cNvPr id="6" name="Footer Placeholder 7"/>
          <p:cNvSpPr txBox="1">
            <a:spLocks/>
          </p:cNvSpPr>
          <p:nvPr/>
        </p:nvSpPr>
        <p:spPr>
          <a:xfrm>
            <a:off x="33338" y="6344207"/>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BID, twice daily; LS, least squares.</a:t>
            </a:r>
          </a:p>
          <a:p>
            <a:pPr fontAlgn="auto">
              <a:spcBef>
                <a:spcPts val="600"/>
              </a:spcBef>
              <a:spcAft>
                <a:spcPts val="0"/>
              </a:spcAft>
            </a:pPr>
            <a:r>
              <a:rPr lang="da-DK" sz="1000" dirty="0">
                <a:solidFill>
                  <a:schemeClr val="tx1"/>
                </a:solidFill>
              </a:rPr>
              <a:t>Fidler MC, et al. </a:t>
            </a:r>
            <a:r>
              <a:rPr lang="it-IT" sz="1000" i="1" dirty="0">
                <a:solidFill>
                  <a:schemeClr val="tx1"/>
                </a:solidFill>
              </a:rPr>
              <a:t>J Clin Endocrinol Metab.</a:t>
            </a:r>
            <a:r>
              <a:rPr lang="it-IT" sz="1000" dirty="0">
                <a:solidFill>
                  <a:schemeClr val="tx1"/>
                </a:solidFill>
              </a:rPr>
              <a:t> 2011;96:3067-3077.</a:t>
            </a:r>
            <a:endParaRPr lang="da-DK" sz="1000" dirty="0">
              <a:solidFill>
                <a:schemeClr val="tx1"/>
              </a:solidFill>
            </a:endParaRPr>
          </a:p>
        </p:txBody>
      </p:sp>
      <p:sp>
        <p:nvSpPr>
          <p:cNvPr id="7" name="TextBox 9"/>
          <p:cNvSpPr txBox="1">
            <a:spLocks noChangeArrowheads="1"/>
          </p:cNvSpPr>
          <p:nvPr/>
        </p:nvSpPr>
        <p:spPr bwMode="auto">
          <a:xfrm>
            <a:off x="537089" y="1598811"/>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BLOSSOM Study</a:t>
            </a:r>
          </a:p>
        </p:txBody>
      </p:sp>
      <p:grpSp>
        <p:nvGrpSpPr>
          <p:cNvPr id="7183" name="Group 7182"/>
          <p:cNvGrpSpPr/>
          <p:nvPr/>
        </p:nvGrpSpPr>
        <p:grpSpPr>
          <a:xfrm>
            <a:off x="1597094" y="2455944"/>
            <a:ext cx="5724787" cy="3069525"/>
            <a:chOff x="1794702" y="2208750"/>
            <a:chExt cx="5724787" cy="3069525"/>
          </a:xfrm>
        </p:grpSpPr>
        <p:grpSp>
          <p:nvGrpSpPr>
            <p:cNvPr id="28" name="Group 27"/>
            <p:cNvGrpSpPr/>
            <p:nvPr/>
          </p:nvGrpSpPr>
          <p:grpSpPr>
            <a:xfrm>
              <a:off x="2170364" y="2464993"/>
              <a:ext cx="5128916" cy="2659395"/>
              <a:chOff x="2170364" y="2464993"/>
              <a:chExt cx="5128916" cy="2659395"/>
            </a:xfrm>
          </p:grpSpPr>
          <p:cxnSp>
            <p:nvCxnSpPr>
              <p:cNvPr id="5" name="Straight Connector 4"/>
              <p:cNvCxnSpPr/>
              <p:nvPr/>
            </p:nvCxnSpPr>
            <p:spPr>
              <a:xfrm flipV="1">
                <a:off x="2268187" y="2565070"/>
                <a:ext cx="0" cy="2559318"/>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170364" y="2569818"/>
                <a:ext cx="5128916"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174325" y="3849226"/>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176747" y="4489306"/>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177458" y="5124388"/>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170364" y="3212956"/>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a:off x="3374325" y="2516157"/>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4533836" y="2516157"/>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a:off x="5702236" y="2513905"/>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a:off x="6861747" y="2513905"/>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7250368" y="2520906"/>
                <a:ext cx="9782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grpSp>
          <p:nvGrpSpPr>
            <p:cNvPr id="7174" name="Group 7173"/>
            <p:cNvGrpSpPr/>
            <p:nvPr/>
          </p:nvGrpSpPr>
          <p:grpSpPr>
            <a:xfrm>
              <a:off x="2187720" y="2484602"/>
              <a:ext cx="5181053" cy="2084329"/>
              <a:chOff x="2187720" y="2484602"/>
              <a:chExt cx="5181053" cy="2084329"/>
            </a:xfrm>
          </p:grpSpPr>
          <p:sp>
            <p:nvSpPr>
              <p:cNvPr id="7173" name="Freeform 7172"/>
              <p:cNvSpPr/>
              <p:nvPr/>
            </p:nvSpPr>
            <p:spPr>
              <a:xfrm>
                <a:off x="2255108" y="2551670"/>
                <a:ext cx="5041557" cy="1937977"/>
              </a:xfrm>
              <a:custGeom>
                <a:avLst/>
                <a:gdLst>
                  <a:gd name="connsiteX0" fmla="*/ 0 w 5041557"/>
                  <a:gd name="connsiteY0" fmla="*/ 0 h 1878227"/>
                  <a:gd name="connsiteX1" fmla="*/ 5041557 w 5041557"/>
                  <a:gd name="connsiteY1" fmla="*/ 1872049 h 1878227"/>
                  <a:gd name="connsiteX2" fmla="*/ 5041557 w 5041557"/>
                  <a:gd name="connsiteY2" fmla="*/ 1872049 h 1878227"/>
                  <a:gd name="connsiteX3" fmla="*/ 5041557 w 5041557"/>
                  <a:gd name="connsiteY3" fmla="*/ 1872049 h 1878227"/>
                  <a:gd name="connsiteX4" fmla="*/ 5029200 w 5041557"/>
                  <a:gd name="connsiteY4" fmla="*/ 1878227 h 1878227"/>
                  <a:gd name="connsiteX0" fmla="*/ 0 w 5041557"/>
                  <a:gd name="connsiteY0" fmla="*/ 0 h 1872049"/>
                  <a:gd name="connsiteX1" fmla="*/ 5041557 w 5041557"/>
                  <a:gd name="connsiteY1" fmla="*/ 1872049 h 1872049"/>
                  <a:gd name="connsiteX2" fmla="*/ 5041557 w 5041557"/>
                  <a:gd name="connsiteY2" fmla="*/ 1872049 h 1872049"/>
                  <a:gd name="connsiteX3" fmla="*/ 5041557 w 5041557"/>
                  <a:gd name="connsiteY3" fmla="*/ 1872049 h 1872049"/>
                  <a:gd name="connsiteX0" fmla="*/ 0 w 5041557"/>
                  <a:gd name="connsiteY0" fmla="*/ 0 h 1896762"/>
                  <a:gd name="connsiteX1" fmla="*/ 4652319 w 5041557"/>
                  <a:gd name="connsiteY1" fmla="*/ 1896762 h 1896762"/>
                  <a:gd name="connsiteX2" fmla="*/ 5041557 w 5041557"/>
                  <a:gd name="connsiteY2" fmla="*/ 1872049 h 1896762"/>
                  <a:gd name="connsiteX3" fmla="*/ 5041557 w 5041557"/>
                  <a:gd name="connsiteY3" fmla="*/ 1872049 h 1896762"/>
                  <a:gd name="connsiteX4" fmla="*/ 5041557 w 5041557"/>
                  <a:gd name="connsiteY4" fmla="*/ 1872049 h 1896762"/>
                  <a:gd name="connsiteX0" fmla="*/ 0 w 5041557"/>
                  <a:gd name="connsiteY0" fmla="*/ 0 h 2036204"/>
                  <a:gd name="connsiteX1" fmla="*/ 4275438 w 5041557"/>
                  <a:gd name="connsiteY1" fmla="*/ 1902940 h 2036204"/>
                  <a:gd name="connsiteX2" fmla="*/ 4652319 w 5041557"/>
                  <a:gd name="connsiteY2" fmla="*/ 1896762 h 2036204"/>
                  <a:gd name="connsiteX3" fmla="*/ 5041557 w 5041557"/>
                  <a:gd name="connsiteY3" fmla="*/ 1872049 h 2036204"/>
                  <a:gd name="connsiteX4" fmla="*/ 5041557 w 5041557"/>
                  <a:gd name="connsiteY4" fmla="*/ 1872049 h 2036204"/>
                  <a:gd name="connsiteX5" fmla="*/ 5041557 w 5041557"/>
                  <a:gd name="connsiteY5" fmla="*/ 1872049 h 2036204"/>
                  <a:gd name="connsiteX0" fmla="*/ 0 w 5041557"/>
                  <a:gd name="connsiteY0" fmla="*/ 0 h 2052953"/>
                  <a:gd name="connsiteX1" fmla="*/ 3886200 w 5041557"/>
                  <a:gd name="connsiteY1" fmla="*/ 1921475 h 2052953"/>
                  <a:gd name="connsiteX2" fmla="*/ 4275438 w 5041557"/>
                  <a:gd name="connsiteY2" fmla="*/ 1902940 h 2052953"/>
                  <a:gd name="connsiteX3" fmla="*/ 4652319 w 5041557"/>
                  <a:gd name="connsiteY3" fmla="*/ 1896762 h 2052953"/>
                  <a:gd name="connsiteX4" fmla="*/ 5041557 w 5041557"/>
                  <a:gd name="connsiteY4" fmla="*/ 1872049 h 2052953"/>
                  <a:gd name="connsiteX5" fmla="*/ 5041557 w 5041557"/>
                  <a:gd name="connsiteY5" fmla="*/ 1872049 h 2052953"/>
                  <a:gd name="connsiteX6" fmla="*/ 5041557 w 5041557"/>
                  <a:gd name="connsiteY6" fmla="*/ 1872049 h 2052953"/>
                  <a:gd name="connsiteX0" fmla="*/ 0 w 5041557"/>
                  <a:gd name="connsiteY0" fmla="*/ 0 h 2068310"/>
                  <a:gd name="connsiteX1" fmla="*/ 3484606 w 5041557"/>
                  <a:gd name="connsiteY1" fmla="*/ 1933832 h 2068310"/>
                  <a:gd name="connsiteX2" fmla="*/ 3886200 w 5041557"/>
                  <a:gd name="connsiteY2" fmla="*/ 1921475 h 2068310"/>
                  <a:gd name="connsiteX3" fmla="*/ 4275438 w 5041557"/>
                  <a:gd name="connsiteY3" fmla="*/ 1902940 h 2068310"/>
                  <a:gd name="connsiteX4" fmla="*/ 4652319 w 5041557"/>
                  <a:gd name="connsiteY4" fmla="*/ 1896762 h 2068310"/>
                  <a:gd name="connsiteX5" fmla="*/ 5041557 w 5041557"/>
                  <a:gd name="connsiteY5" fmla="*/ 1872049 h 2068310"/>
                  <a:gd name="connsiteX6" fmla="*/ 5041557 w 5041557"/>
                  <a:gd name="connsiteY6" fmla="*/ 1872049 h 2068310"/>
                  <a:gd name="connsiteX7" fmla="*/ 5041557 w 5041557"/>
                  <a:gd name="connsiteY7" fmla="*/ 1872049 h 2068310"/>
                  <a:gd name="connsiteX0" fmla="*/ 0 w 5041557"/>
                  <a:gd name="connsiteY0" fmla="*/ 0 h 2067741"/>
                  <a:gd name="connsiteX1" fmla="*/ 3095368 w 5041557"/>
                  <a:gd name="connsiteY1" fmla="*/ 1927652 h 2067741"/>
                  <a:gd name="connsiteX2" fmla="*/ 3484606 w 5041557"/>
                  <a:gd name="connsiteY2" fmla="*/ 1933832 h 2067741"/>
                  <a:gd name="connsiteX3" fmla="*/ 3886200 w 5041557"/>
                  <a:gd name="connsiteY3" fmla="*/ 1921475 h 2067741"/>
                  <a:gd name="connsiteX4" fmla="*/ 4275438 w 5041557"/>
                  <a:gd name="connsiteY4" fmla="*/ 1902940 h 2067741"/>
                  <a:gd name="connsiteX5" fmla="*/ 4652319 w 5041557"/>
                  <a:gd name="connsiteY5" fmla="*/ 1896762 h 2067741"/>
                  <a:gd name="connsiteX6" fmla="*/ 5041557 w 5041557"/>
                  <a:gd name="connsiteY6" fmla="*/ 1872049 h 2067741"/>
                  <a:gd name="connsiteX7" fmla="*/ 5041557 w 5041557"/>
                  <a:gd name="connsiteY7" fmla="*/ 1872049 h 2067741"/>
                  <a:gd name="connsiteX8" fmla="*/ 5041557 w 5041557"/>
                  <a:gd name="connsiteY8" fmla="*/ 1872049 h 2067741"/>
                  <a:gd name="connsiteX0" fmla="*/ 0 w 5041557"/>
                  <a:gd name="connsiteY0" fmla="*/ 0 h 2054699"/>
                  <a:gd name="connsiteX1" fmla="*/ 2724665 w 5041557"/>
                  <a:gd name="connsiteY1" fmla="*/ 1915297 h 2054699"/>
                  <a:gd name="connsiteX2" fmla="*/ 3095368 w 5041557"/>
                  <a:gd name="connsiteY2" fmla="*/ 1927652 h 2054699"/>
                  <a:gd name="connsiteX3" fmla="*/ 3484606 w 5041557"/>
                  <a:gd name="connsiteY3" fmla="*/ 1933832 h 2054699"/>
                  <a:gd name="connsiteX4" fmla="*/ 3886200 w 5041557"/>
                  <a:gd name="connsiteY4" fmla="*/ 1921475 h 2054699"/>
                  <a:gd name="connsiteX5" fmla="*/ 4275438 w 5041557"/>
                  <a:gd name="connsiteY5" fmla="*/ 1902940 h 2054699"/>
                  <a:gd name="connsiteX6" fmla="*/ 4652319 w 5041557"/>
                  <a:gd name="connsiteY6" fmla="*/ 1896762 h 2054699"/>
                  <a:gd name="connsiteX7" fmla="*/ 5041557 w 5041557"/>
                  <a:gd name="connsiteY7" fmla="*/ 1872049 h 2054699"/>
                  <a:gd name="connsiteX8" fmla="*/ 5041557 w 5041557"/>
                  <a:gd name="connsiteY8" fmla="*/ 1872049 h 2054699"/>
                  <a:gd name="connsiteX9" fmla="*/ 5041557 w 5041557"/>
                  <a:gd name="connsiteY9" fmla="*/ 1872049 h 2054699"/>
                  <a:gd name="connsiteX0" fmla="*/ 0 w 5041557"/>
                  <a:gd name="connsiteY0" fmla="*/ 0 h 2036360"/>
                  <a:gd name="connsiteX1" fmla="*/ 2341606 w 5041557"/>
                  <a:gd name="connsiteY1" fmla="*/ 1896761 h 2036360"/>
                  <a:gd name="connsiteX2" fmla="*/ 2724665 w 5041557"/>
                  <a:gd name="connsiteY2" fmla="*/ 1915297 h 2036360"/>
                  <a:gd name="connsiteX3" fmla="*/ 3095368 w 5041557"/>
                  <a:gd name="connsiteY3" fmla="*/ 1927652 h 2036360"/>
                  <a:gd name="connsiteX4" fmla="*/ 3484606 w 5041557"/>
                  <a:gd name="connsiteY4" fmla="*/ 1933832 h 2036360"/>
                  <a:gd name="connsiteX5" fmla="*/ 3886200 w 5041557"/>
                  <a:gd name="connsiteY5" fmla="*/ 1921475 h 2036360"/>
                  <a:gd name="connsiteX6" fmla="*/ 4275438 w 5041557"/>
                  <a:gd name="connsiteY6" fmla="*/ 1902940 h 2036360"/>
                  <a:gd name="connsiteX7" fmla="*/ 4652319 w 5041557"/>
                  <a:gd name="connsiteY7" fmla="*/ 1896762 h 2036360"/>
                  <a:gd name="connsiteX8" fmla="*/ 5041557 w 5041557"/>
                  <a:gd name="connsiteY8" fmla="*/ 1872049 h 2036360"/>
                  <a:gd name="connsiteX9" fmla="*/ 5041557 w 5041557"/>
                  <a:gd name="connsiteY9" fmla="*/ 1872049 h 2036360"/>
                  <a:gd name="connsiteX10" fmla="*/ 5041557 w 5041557"/>
                  <a:gd name="connsiteY10" fmla="*/ 1872049 h 2036360"/>
                  <a:gd name="connsiteX0" fmla="*/ 0 w 5041557"/>
                  <a:gd name="connsiteY0" fmla="*/ 0 h 1953111"/>
                  <a:gd name="connsiteX1" fmla="*/ 1933833 w 5041557"/>
                  <a:gd name="connsiteY1" fmla="*/ 1791729 h 1953111"/>
                  <a:gd name="connsiteX2" fmla="*/ 2341606 w 5041557"/>
                  <a:gd name="connsiteY2" fmla="*/ 1896761 h 1953111"/>
                  <a:gd name="connsiteX3" fmla="*/ 2724665 w 5041557"/>
                  <a:gd name="connsiteY3" fmla="*/ 1915297 h 1953111"/>
                  <a:gd name="connsiteX4" fmla="*/ 3095368 w 5041557"/>
                  <a:gd name="connsiteY4" fmla="*/ 1927652 h 1953111"/>
                  <a:gd name="connsiteX5" fmla="*/ 3484606 w 5041557"/>
                  <a:gd name="connsiteY5" fmla="*/ 1933832 h 1953111"/>
                  <a:gd name="connsiteX6" fmla="*/ 3886200 w 5041557"/>
                  <a:gd name="connsiteY6" fmla="*/ 1921475 h 1953111"/>
                  <a:gd name="connsiteX7" fmla="*/ 4275438 w 5041557"/>
                  <a:gd name="connsiteY7" fmla="*/ 1902940 h 1953111"/>
                  <a:gd name="connsiteX8" fmla="*/ 4652319 w 5041557"/>
                  <a:gd name="connsiteY8" fmla="*/ 1896762 h 1953111"/>
                  <a:gd name="connsiteX9" fmla="*/ 5041557 w 5041557"/>
                  <a:gd name="connsiteY9" fmla="*/ 1872049 h 1953111"/>
                  <a:gd name="connsiteX10" fmla="*/ 5041557 w 5041557"/>
                  <a:gd name="connsiteY10" fmla="*/ 1872049 h 1953111"/>
                  <a:gd name="connsiteX11" fmla="*/ 5041557 w 5041557"/>
                  <a:gd name="connsiteY11" fmla="*/ 1872049 h 1953111"/>
                  <a:gd name="connsiteX0" fmla="*/ 0 w 5041557"/>
                  <a:gd name="connsiteY0" fmla="*/ 0 h 1938851"/>
                  <a:gd name="connsiteX1" fmla="*/ 1575487 w 5041557"/>
                  <a:gd name="connsiteY1" fmla="*/ 1661984 h 1938851"/>
                  <a:gd name="connsiteX2" fmla="*/ 1933833 w 5041557"/>
                  <a:gd name="connsiteY2" fmla="*/ 1791729 h 1938851"/>
                  <a:gd name="connsiteX3" fmla="*/ 2341606 w 5041557"/>
                  <a:gd name="connsiteY3" fmla="*/ 1896761 h 1938851"/>
                  <a:gd name="connsiteX4" fmla="*/ 2724665 w 5041557"/>
                  <a:gd name="connsiteY4" fmla="*/ 1915297 h 1938851"/>
                  <a:gd name="connsiteX5" fmla="*/ 3095368 w 5041557"/>
                  <a:gd name="connsiteY5" fmla="*/ 1927652 h 1938851"/>
                  <a:gd name="connsiteX6" fmla="*/ 3484606 w 5041557"/>
                  <a:gd name="connsiteY6" fmla="*/ 1933832 h 1938851"/>
                  <a:gd name="connsiteX7" fmla="*/ 3886200 w 5041557"/>
                  <a:gd name="connsiteY7" fmla="*/ 1921475 h 1938851"/>
                  <a:gd name="connsiteX8" fmla="*/ 4275438 w 5041557"/>
                  <a:gd name="connsiteY8" fmla="*/ 1902940 h 1938851"/>
                  <a:gd name="connsiteX9" fmla="*/ 4652319 w 5041557"/>
                  <a:gd name="connsiteY9" fmla="*/ 1896762 h 1938851"/>
                  <a:gd name="connsiteX10" fmla="*/ 5041557 w 5041557"/>
                  <a:gd name="connsiteY10" fmla="*/ 1872049 h 1938851"/>
                  <a:gd name="connsiteX11" fmla="*/ 5041557 w 5041557"/>
                  <a:gd name="connsiteY11" fmla="*/ 1872049 h 1938851"/>
                  <a:gd name="connsiteX12" fmla="*/ 5041557 w 5041557"/>
                  <a:gd name="connsiteY12" fmla="*/ 1872049 h 1938851"/>
                  <a:gd name="connsiteX0" fmla="*/ 0 w 5041557"/>
                  <a:gd name="connsiteY0" fmla="*/ 0 h 1938851"/>
                  <a:gd name="connsiteX1" fmla="*/ 1167714 w 5041557"/>
                  <a:gd name="connsiteY1" fmla="*/ 1507525 h 1938851"/>
                  <a:gd name="connsiteX2" fmla="*/ 1575487 w 5041557"/>
                  <a:gd name="connsiteY2" fmla="*/ 1661984 h 1938851"/>
                  <a:gd name="connsiteX3" fmla="*/ 1933833 w 5041557"/>
                  <a:gd name="connsiteY3" fmla="*/ 1791729 h 1938851"/>
                  <a:gd name="connsiteX4" fmla="*/ 2341606 w 5041557"/>
                  <a:gd name="connsiteY4" fmla="*/ 1896761 h 1938851"/>
                  <a:gd name="connsiteX5" fmla="*/ 2724665 w 5041557"/>
                  <a:gd name="connsiteY5" fmla="*/ 1915297 h 1938851"/>
                  <a:gd name="connsiteX6" fmla="*/ 3095368 w 5041557"/>
                  <a:gd name="connsiteY6" fmla="*/ 1927652 h 1938851"/>
                  <a:gd name="connsiteX7" fmla="*/ 3484606 w 5041557"/>
                  <a:gd name="connsiteY7" fmla="*/ 1933832 h 1938851"/>
                  <a:gd name="connsiteX8" fmla="*/ 3886200 w 5041557"/>
                  <a:gd name="connsiteY8" fmla="*/ 1921475 h 1938851"/>
                  <a:gd name="connsiteX9" fmla="*/ 4275438 w 5041557"/>
                  <a:gd name="connsiteY9" fmla="*/ 1902940 h 1938851"/>
                  <a:gd name="connsiteX10" fmla="*/ 4652319 w 5041557"/>
                  <a:gd name="connsiteY10" fmla="*/ 1896762 h 1938851"/>
                  <a:gd name="connsiteX11" fmla="*/ 5041557 w 5041557"/>
                  <a:gd name="connsiteY11" fmla="*/ 1872049 h 1938851"/>
                  <a:gd name="connsiteX12" fmla="*/ 5041557 w 5041557"/>
                  <a:gd name="connsiteY12" fmla="*/ 1872049 h 1938851"/>
                  <a:gd name="connsiteX13" fmla="*/ 5041557 w 5041557"/>
                  <a:gd name="connsiteY13" fmla="*/ 1872049 h 1938851"/>
                  <a:gd name="connsiteX0" fmla="*/ 0 w 5041557"/>
                  <a:gd name="connsiteY0" fmla="*/ 0 h 1938851"/>
                  <a:gd name="connsiteX1" fmla="*/ 784654 w 5041557"/>
                  <a:gd name="connsiteY1" fmla="*/ 1223319 h 1938851"/>
                  <a:gd name="connsiteX2" fmla="*/ 1167714 w 5041557"/>
                  <a:gd name="connsiteY2" fmla="*/ 1507525 h 1938851"/>
                  <a:gd name="connsiteX3" fmla="*/ 1575487 w 5041557"/>
                  <a:gd name="connsiteY3" fmla="*/ 1661984 h 1938851"/>
                  <a:gd name="connsiteX4" fmla="*/ 1933833 w 5041557"/>
                  <a:gd name="connsiteY4" fmla="*/ 1791729 h 1938851"/>
                  <a:gd name="connsiteX5" fmla="*/ 2341606 w 5041557"/>
                  <a:gd name="connsiteY5" fmla="*/ 1896761 h 1938851"/>
                  <a:gd name="connsiteX6" fmla="*/ 2724665 w 5041557"/>
                  <a:gd name="connsiteY6" fmla="*/ 1915297 h 1938851"/>
                  <a:gd name="connsiteX7" fmla="*/ 3095368 w 5041557"/>
                  <a:gd name="connsiteY7" fmla="*/ 1927652 h 1938851"/>
                  <a:gd name="connsiteX8" fmla="*/ 3484606 w 5041557"/>
                  <a:gd name="connsiteY8" fmla="*/ 1933832 h 1938851"/>
                  <a:gd name="connsiteX9" fmla="*/ 3886200 w 5041557"/>
                  <a:gd name="connsiteY9" fmla="*/ 1921475 h 1938851"/>
                  <a:gd name="connsiteX10" fmla="*/ 4275438 w 5041557"/>
                  <a:gd name="connsiteY10" fmla="*/ 1902940 h 1938851"/>
                  <a:gd name="connsiteX11" fmla="*/ 4652319 w 5041557"/>
                  <a:gd name="connsiteY11" fmla="*/ 1896762 h 1938851"/>
                  <a:gd name="connsiteX12" fmla="*/ 5041557 w 5041557"/>
                  <a:gd name="connsiteY12" fmla="*/ 1872049 h 1938851"/>
                  <a:gd name="connsiteX13" fmla="*/ 5041557 w 5041557"/>
                  <a:gd name="connsiteY13" fmla="*/ 1872049 h 1938851"/>
                  <a:gd name="connsiteX14" fmla="*/ 5041557 w 5041557"/>
                  <a:gd name="connsiteY14" fmla="*/ 1872049 h 1938851"/>
                  <a:gd name="connsiteX0" fmla="*/ 0 w 5041557"/>
                  <a:gd name="connsiteY0" fmla="*/ 0 h 1938851"/>
                  <a:gd name="connsiteX1" fmla="*/ 401595 w 5041557"/>
                  <a:gd name="connsiteY1" fmla="*/ 883508 h 1938851"/>
                  <a:gd name="connsiteX2" fmla="*/ 784654 w 5041557"/>
                  <a:gd name="connsiteY2" fmla="*/ 1223319 h 1938851"/>
                  <a:gd name="connsiteX3" fmla="*/ 1167714 w 5041557"/>
                  <a:gd name="connsiteY3" fmla="*/ 1507525 h 1938851"/>
                  <a:gd name="connsiteX4" fmla="*/ 1575487 w 5041557"/>
                  <a:gd name="connsiteY4" fmla="*/ 1661984 h 1938851"/>
                  <a:gd name="connsiteX5" fmla="*/ 1933833 w 5041557"/>
                  <a:gd name="connsiteY5" fmla="*/ 1791729 h 1938851"/>
                  <a:gd name="connsiteX6" fmla="*/ 2341606 w 5041557"/>
                  <a:gd name="connsiteY6" fmla="*/ 1896761 h 1938851"/>
                  <a:gd name="connsiteX7" fmla="*/ 2724665 w 5041557"/>
                  <a:gd name="connsiteY7" fmla="*/ 1915297 h 1938851"/>
                  <a:gd name="connsiteX8" fmla="*/ 3095368 w 5041557"/>
                  <a:gd name="connsiteY8" fmla="*/ 1927652 h 1938851"/>
                  <a:gd name="connsiteX9" fmla="*/ 3484606 w 5041557"/>
                  <a:gd name="connsiteY9" fmla="*/ 1933832 h 1938851"/>
                  <a:gd name="connsiteX10" fmla="*/ 3886200 w 5041557"/>
                  <a:gd name="connsiteY10" fmla="*/ 1921475 h 1938851"/>
                  <a:gd name="connsiteX11" fmla="*/ 4275438 w 5041557"/>
                  <a:gd name="connsiteY11" fmla="*/ 1902940 h 1938851"/>
                  <a:gd name="connsiteX12" fmla="*/ 4652319 w 5041557"/>
                  <a:gd name="connsiteY12" fmla="*/ 1896762 h 1938851"/>
                  <a:gd name="connsiteX13" fmla="*/ 5041557 w 5041557"/>
                  <a:gd name="connsiteY13" fmla="*/ 1872049 h 1938851"/>
                  <a:gd name="connsiteX14" fmla="*/ 5041557 w 5041557"/>
                  <a:gd name="connsiteY14" fmla="*/ 1872049 h 1938851"/>
                  <a:gd name="connsiteX15" fmla="*/ 5041557 w 5041557"/>
                  <a:gd name="connsiteY15"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67714 w 5041557"/>
                  <a:gd name="connsiteY4" fmla="*/ 1507525 h 1938851"/>
                  <a:gd name="connsiteX5" fmla="*/ 1575487 w 5041557"/>
                  <a:gd name="connsiteY5" fmla="*/ 1661984 h 1938851"/>
                  <a:gd name="connsiteX6" fmla="*/ 1933833 w 5041557"/>
                  <a:gd name="connsiteY6" fmla="*/ 1791729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75487 w 5041557"/>
                  <a:gd name="connsiteY5" fmla="*/ 1661984 h 1938851"/>
                  <a:gd name="connsiteX6" fmla="*/ 1933833 w 5041557"/>
                  <a:gd name="connsiteY6" fmla="*/ 1791729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75487 w 5041557"/>
                  <a:gd name="connsiteY5" fmla="*/ 1661984 h 1938851"/>
                  <a:gd name="connsiteX6" fmla="*/ 1933833 w 5041557"/>
                  <a:gd name="connsiteY6" fmla="*/ 1791729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75487 w 5041557"/>
                  <a:gd name="connsiteY5" fmla="*/ 1661984 h 1938851"/>
                  <a:gd name="connsiteX6" fmla="*/ 1933833 w 5041557"/>
                  <a:gd name="connsiteY6" fmla="*/ 1791729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33833 w 5041557"/>
                  <a:gd name="connsiteY6" fmla="*/ 1791729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33833 w 5041557"/>
                  <a:gd name="connsiteY6" fmla="*/ 1791729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8851"/>
                  <a:gd name="connsiteX1" fmla="*/ 197708 w 5041557"/>
                  <a:gd name="connsiteY1" fmla="*/ 518984 h 1938851"/>
                  <a:gd name="connsiteX2" fmla="*/ 401595 w 5041557"/>
                  <a:gd name="connsiteY2" fmla="*/ 883508 h 1938851"/>
                  <a:gd name="connsiteX3" fmla="*/ 784654 w 5041557"/>
                  <a:gd name="connsiteY3" fmla="*/ 1223319 h 1938851"/>
                  <a:gd name="connsiteX4" fmla="*/ 1186249 w 5041557"/>
                  <a:gd name="connsiteY4" fmla="*/ 1507525 h 1938851"/>
                  <a:gd name="connsiteX5" fmla="*/ 1569308 w 5041557"/>
                  <a:gd name="connsiteY5" fmla="*/ 1655805 h 1938851"/>
                  <a:gd name="connsiteX6" fmla="*/ 1946189 w 5041557"/>
                  <a:gd name="connsiteY6" fmla="*/ 1797907 h 1938851"/>
                  <a:gd name="connsiteX7" fmla="*/ 2341606 w 5041557"/>
                  <a:gd name="connsiteY7" fmla="*/ 1896761 h 1938851"/>
                  <a:gd name="connsiteX8" fmla="*/ 2724665 w 5041557"/>
                  <a:gd name="connsiteY8" fmla="*/ 1915297 h 1938851"/>
                  <a:gd name="connsiteX9" fmla="*/ 3095368 w 5041557"/>
                  <a:gd name="connsiteY9" fmla="*/ 1927652 h 1938851"/>
                  <a:gd name="connsiteX10" fmla="*/ 3484606 w 5041557"/>
                  <a:gd name="connsiteY10" fmla="*/ 1933832 h 1938851"/>
                  <a:gd name="connsiteX11" fmla="*/ 3886200 w 5041557"/>
                  <a:gd name="connsiteY11" fmla="*/ 1921475 h 1938851"/>
                  <a:gd name="connsiteX12" fmla="*/ 4275438 w 5041557"/>
                  <a:gd name="connsiteY12" fmla="*/ 1902940 h 1938851"/>
                  <a:gd name="connsiteX13" fmla="*/ 4652319 w 5041557"/>
                  <a:gd name="connsiteY13" fmla="*/ 1896762 h 1938851"/>
                  <a:gd name="connsiteX14" fmla="*/ 5041557 w 5041557"/>
                  <a:gd name="connsiteY14" fmla="*/ 1872049 h 1938851"/>
                  <a:gd name="connsiteX15" fmla="*/ 5041557 w 5041557"/>
                  <a:gd name="connsiteY15" fmla="*/ 1872049 h 1938851"/>
                  <a:gd name="connsiteX16" fmla="*/ 5041557 w 5041557"/>
                  <a:gd name="connsiteY16" fmla="*/ 1872049 h 1938851"/>
                  <a:gd name="connsiteX0" fmla="*/ 0 w 5041557"/>
                  <a:gd name="connsiteY0" fmla="*/ 0 h 1935127"/>
                  <a:gd name="connsiteX1" fmla="*/ 197708 w 5041557"/>
                  <a:gd name="connsiteY1" fmla="*/ 518984 h 1935127"/>
                  <a:gd name="connsiteX2" fmla="*/ 401595 w 5041557"/>
                  <a:gd name="connsiteY2" fmla="*/ 883508 h 1935127"/>
                  <a:gd name="connsiteX3" fmla="*/ 784654 w 5041557"/>
                  <a:gd name="connsiteY3" fmla="*/ 1223319 h 1935127"/>
                  <a:gd name="connsiteX4" fmla="*/ 1186249 w 5041557"/>
                  <a:gd name="connsiteY4" fmla="*/ 1507525 h 1935127"/>
                  <a:gd name="connsiteX5" fmla="*/ 1569308 w 5041557"/>
                  <a:gd name="connsiteY5" fmla="*/ 1655805 h 1935127"/>
                  <a:gd name="connsiteX6" fmla="*/ 1946189 w 5041557"/>
                  <a:gd name="connsiteY6" fmla="*/ 1797907 h 1935127"/>
                  <a:gd name="connsiteX7" fmla="*/ 2341606 w 5041557"/>
                  <a:gd name="connsiteY7" fmla="*/ 1896761 h 1935127"/>
                  <a:gd name="connsiteX8" fmla="*/ 2724665 w 5041557"/>
                  <a:gd name="connsiteY8" fmla="*/ 1915297 h 1935127"/>
                  <a:gd name="connsiteX9" fmla="*/ 3095368 w 5041557"/>
                  <a:gd name="connsiteY9" fmla="*/ 1927652 h 1935127"/>
                  <a:gd name="connsiteX10" fmla="*/ 3484606 w 5041557"/>
                  <a:gd name="connsiteY10" fmla="*/ 1933832 h 1935127"/>
                  <a:gd name="connsiteX11" fmla="*/ 3886200 w 5041557"/>
                  <a:gd name="connsiteY11" fmla="*/ 1921475 h 1935127"/>
                  <a:gd name="connsiteX12" fmla="*/ 4275438 w 5041557"/>
                  <a:gd name="connsiteY12" fmla="*/ 1902940 h 1935127"/>
                  <a:gd name="connsiteX13" fmla="*/ 4652319 w 5041557"/>
                  <a:gd name="connsiteY13" fmla="*/ 1896762 h 1935127"/>
                  <a:gd name="connsiteX14" fmla="*/ 5041557 w 5041557"/>
                  <a:gd name="connsiteY14" fmla="*/ 1872049 h 1935127"/>
                  <a:gd name="connsiteX15" fmla="*/ 5041557 w 5041557"/>
                  <a:gd name="connsiteY15" fmla="*/ 1872049 h 1935127"/>
                  <a:gd name="connsiteX16" fmla="*/ 5041557 w 5041557"/>
                  <a:gd name="connsiteY16" fmla="*/ 1872049 h 1935127"/>
                  <a:gd name="connsiteX0" fmla="*/ 0 w 5041557"/>
                  <a:gd name="connsiteY0" fmla="*/ 0 h 1935127"/>
                  <a:gd name="connsiteX1" fmla="*/ 197708 w 5041557"/>
                  <a:gd name="connsiteY1" fmla="*/ 518984 h 1935127"/>
                  <a:gd name="connsiteX2" fmla="*/ 401595 w 5041557"/>
                  <a:gd name="connsiteY2" fmla="*/ 883508 h 1935127"/>
                  <a:gd name="connsiteX3" fmla="*/ 784654 w 5041557"/>
                  <a:gd name="connsiteY3" fmla="*/ 1223319 h 1935127"/>
                  <a:gd name="connsiteX4" fmla="*/ 1186249 w 5041557"/>
                  <a:gd name="connsiteY4" fmla="*/ 1507525 h 1935127"/>
                  <a:gd name="connsiteX5" fmla="*/ 1569308 w 5041557"/>
                  <a:gd name="connsiteY5" fmla="*/ 1655805 h 1935127"/>
                  <a:gd name="connsiteX6" fmla="*/ 1946189 w 5041557"/>
                  <a:gd name="connsiteY6" fmla="*/ 1797907 h 1935127"/>
                  <a:gd name="connsiteX7" fmla="*/ 2341606 w 5041557"/>
                  <a:gd name="connsiteY7" fmla="*/ 1896761 h 1935127"/>
                  <a:gd name="connsiteX8" fmla="*/ 2724665 w 5041557"/>
                  <a:gd name="connsiteY8" fmla="*/ 1915297 h 1935127"/>
                  <a:gd name="connsiteX9" fmla="*/ 3095368 w 5041557"/>
                  <a:gd name="connsiteY9" fmla="*/ 1927652 h 1935127"/>
                  <a:gd name="connsiteX10" fmla="*/ 3484606 w 5041557"/>
                  <a:gd name="connsiteY10" fmla="*/ 1933832 h 1935127"/>
                  <a:gd name="connsiteX11" fmla="*/ 3886200 w 5041557"/>
                  <a:gd name="connsiteY11" fmla="*/ 1921475 h 1935127"/>
                  <a:gd name="connsiteX12" fmla="*/ 4275438 w 5041557"/>
                  <a:gd name="connsiteY12" fmla="*/ 1902940 h 1935127"/>
                  <a:gd name="connsiteX13" fmla="*/ 4652319 w 5041557"/>
                  <a:gd name="connsiteY13" fmla="*/ 1896762 h 1935127"/>
                  <a:gd name="connsiteX14" fmla="*/ 5041557 w 5041557"/>
                  <a:gd name="connsiteY14" fmla="*/ 1872049 h 1935127"/>
                  <a:gd name="connsiteX15" fmla="*/ 5041557 w 5041557"/>
                  <a:gd name="connsiteY15" fmla="*/ 1872049 h 1935127"/>
                  <a:gd name="connsiteX16" fmla="*/ 5041557 w 5041557"/>
                  <a:gd name="connsiteY16" fmla="*/ 1872049 h 1935127"/>
                  <a:gd name="connsiteX0" fmla="*/ 0 w 5041557"/>
                  <a:gd name="connsiteY0" fmla="*/ 0 h 1935127"/>
                  <a:gd name="connsiteX1" fmla="*/ 197708 w 5041557"/>
                  <a:gd name="connsiteY1" fmla="*/ 518984 h 1935127"/>
                  <a:gd name="connsiteX2" fmla="*/ 401595 w 5041557"/>
                  <a:gd name="connsiteY2" fmla="*/ 883508 h 1935127"/>
                  <a:gd name="connsiteX3" fmla="*/ 784654 w 5041557"/>
                  <a:gd name="connsiteY3" fmla="*/ 1223319 h 1935127"/>
                  <a:gd name="connsiteX4" fmla="*/ 1186249 w 5041557"/>
                  <a:gd name="connsiteY4" fmla="*/ 1507525 h 1935127"/>
                  <a:gd name="connsiteX5" fmla="*/ 1569308 w 5041557"/>
                  <a:gd name="connsiteY5" fmla="*/ 1655805 h 1935127"/>
                  <a:gd name="connsiteX6" fmla="*/ 1946189 w 5041557"/>
                  <a:gd name="connsiteY6" fmla="*/ 1797907 h 1935127"/>
                  <a:gd name="connsiteX7" fmla="*/ 2341606 w 5041557"/>
                  <a:gd name="connsiteY7" fmla="*/ 1896761 h 1935127"/>
                  <a:gd name="connsiteX8" fmla="*/ 2724665 w 5041557"/>
                  <a:gd name="connsiteY8" fmla="*/ 1915297 h 1935127"/>
                  <a:gd name="connsiteX9" fmla="*/ 3095368 w 5041557"/>
                  <a:gd name="connsiteY9" fmla="*/ 1927652 h 1935127"/>
                  <a:gd name="connsiteX10" fmla="*/ 3484606 w 5041557"/>
                  <a:gd name="connsiteY10" fmla="*/ 1933832 h 1935127"/>
                  <a:gd name="connsiteX11" fmla="*/ 3886200 w 5041557"/>
                  <a:gd name="connsiteY11" fmla="*/ 1921475 h 1935127"/>
                  <a:gd name="connsiteX12" fmla="*/ 4275438 w 5041557"/>
                  <a:gd name="connsiteY12" fmla="*/ 1902940 h 1935127"/>
                  <a:gd name="connsiteX13" fmla="*/ 4652319 w 5041557"/>
                  <a:gd name="connsiteY13" fmla="*/ 1896762 h 1935127"/>
                  <a:gd name="connsiteX14" fmla="*/ 5041557 w 5041557"/>
                  <a:gd name="connsiteY14" fmla="*/ 1872049 h 1935127"/>
                  <a:gd name="connsiteX15" fmla="*/ 5041557 w 5041557"/>
                  <a:gd name="connsiteY15" fmla="*/ 1872049 h 1935127"/>
                  <a:gd name="connsiteX16" fmla="*/ 5041557 w 5041557"/>
                  <a:gd name="connsiteY16" fmla="*/ 1872049 h 1935127"/>
                  <a:gd name="connsiteX0" fmla="*/ 0 w 5041557"/>
                  <a:gd name="connsiteY0" fmla="*/ 0 h 1937977"/>
                  <a:gd name="connsiteX1" fmla="*/ 197708 w 5041557"/>
                  <a:gd name="connsiteY1" fmla="*/ 518984 h 1937977"/>
                  <a:gd name="connsiteX2" fmla="*/ 401595 w 5041557"/>
                  <a:gd name="connsiteY2" fmla="*/ 883508 h 1937977"/>
                  <a:gd name="connsiteX3" fmla="*/ 784654 w 5041557"/>
                  <a:gd name="connsiteY3" fmla="*/ 1223319 h 1937977"/>
                  <a:gd name="connsiteX4" fmla="*/ 1186249 w 5041557"/>
                  <a:gd name="connsiteY4" fmla="*/ 1507525 h 1937977"/>
                  <a:gd name="connsiteX5" fmla="*/ 1569308 w 5041557"/>
                  <a:gd name="connsiteY5" fmla="*/ 1655805 h 1937977"/>
                  <a:gd name="connsiteX6" fmla="*/ 1946189 w 5041557"/>
                  <a:gd name="connsiteY6" fmla="*/ 1797907 h 1937977"/>
                  <a:gd name="connsiteX7" fmla="*/ 2341606 w 5041557"/>
                  <a:gd name="connsiteY7" fmla="*/ 1896761 h 1937977"/>
                  <a:gd name="connsiteX8" fmla="*/ 2724665 w 5041557"/>
                  <a:gd name="connsiteY8" fmla="*/ 1915297 h 1937977"/>
                  <a:gd name="connsiteX9" fmla="*/ 3095368 w 5041557"/>
                  <a:gd name="connsiteY9" fmla="*/ 1927652 h 1937977"/>
                  <a:gd name="connsiteX10" fmla="*/ 3484606 w 5041557"/>
                  <a:gd name="connsiteY10" fmla="*/ 1933832 h 1937977"/>
                  <a:gd name="connsiteX11" fmla="*/ 3886200 w 5041557"/>
                  <a:gd name="connsiteY11" fmla="*/ 1921475 h 1937977"/>
                  <a:gd name="connsiteX12" fmla="*/ 4275438 w 5041557"/>
                  <a:gd name="connsiteY12" fmla="*/ 1902940 h 1937977"/>
                  <a:gd name="connsiteX13" fmla="*/ 4652319 w 5041557"/>
                  <a:gd name="connsiteY13" fmla="*/ 1896762 h 1937977"/>
                  <a:gd name="connsiteX14" fmla="*/ 5041557 w 5041557"/>
                  <a:gd name="connsiteY14" fmla="*/ 1872049 h 1937977"/>
                  <a:gd name="connsiteX15" fmla="*/ 5041557 w 5041557"/>
                  <a:gd name="connsiteY15" fmla="*/ 1872049 h 1937977"/>
                  <a:gd name="connsiteX16" fmla="*/ 5041557 w 5041557"/>
                  <a:gd name="connsiteY16" fmla="*/ 1872049 h 1937977"/>
                  <a:gd name="connsiteX0" fmla="*/ 0 w 5041557"/>
                  <a:gd name="connsiteY0" fmla="*/ 0 h 1937977"/>
                  <a:gd name="connsiteX1" fmla="*/ 197708 w 5041557"/>
                  <a:gd name="connsiteY1" fmla="*/ 518984 h 1937977"/>
                  <a:gd name="connsiteX2" fmla="*/ 401595 w 5041557"/>
                  <a:gd name="connsiteY2" fmla="*/ 883508 h 1937977"/>
                  <a:gd name="connsiteX3" fmla="*/ 784654 w 5041557"/>
                  <a:gd name="connsiteY3" fmla="*/ 1223319 h 1937977"/>
                  <a:gd name="connsiteX4" fmla="*/ 1186249 w 5041557"/>
                  <a:gd name="connsiteY4" fmla="*/ 1507525 h 1937977"/>
                  <a:gd name="connsiteX5" fmla="*/ 1569308 w 5041557"/>
                  <a:gd name="connsiteY5" fmla="*/ 1655805 h 1937977"/>
                  <a:gd name="connsiteX6" fmla="*/ 1946189 w 5041557"/>
                  <a:gd name="connsiteY6" fmla="*/ 1797907 h 1937977"/>
                  <a:gd name="connsiteX7" fmla="*/ 2341606 w 5041557"/>
                  <a:gd name="connsiteY7" fmla="*/ 1896761 h 1937977"/>
                  <a:gd name="connsiteX8" fmla="*/ 2724665 w 5041557"/>
                  <a:gd name="connsiteY8" fmla="*/ 1915297 h 1937977"/>
                  <a:gd name="connsiteX9" fmla="*/ 3095368 w 5041557"/>
                  <a:gd name="connsiteY9" fmla="*/ 1927652 h 1937977"/>
                  <a:gd name="connsiteX10" fmla="*/ 3484606 w 5041557"/>
                  <a:gd name="connsiteY10" fmla="*/ 1933832 h 1937977"/>
                  <a:gd name="connsiteX11" fmla="*/ 3886200 w 5041557"/>
                  <a:gd name="connsiteY11" fmla="*/ 1921475 h 1937977"/>
                  <a:gd name="connsiteX12" fmla="*/ 4275438 w 5041557"/>
                  <a:gd name="connsiteY12" fmla="*/ 1902940 h 1937977"/>
                  <a:gd name="connsiteX13" fmla="*/ 4652319 w 5041557"/>
                  <a:gd name="connsiteY13" fmla="*/ 1896762 h 1937977"/>
                  <a:gd name="connsiteX14" fmla="*/ 5041557 w 5041557"/>
                  <a:gd name="connsiteY14" fmla="*/ 1872049 h 1937977"/>
                  <a:gd name="connsiteX15" fmla="*/ 5041557 w 5041557"/>
                  <a:gd name="connsiteY15" fmla="*/ 1872049 h 1937977"/>
                  <a:gd name="connsiteX16" fmla="*/ 5041557 w 5041557"/>
                  <a:gd name="connsiteY16" fmla="*/ 1872049 h 1937977"/>
                  <a:gd name="connsiteX0" fmla="*/ 0 w 5041557"/>
                  <a:gd name="connsiteY0" fmla="*/ 0 h 1937977"/>
                  <a:gd name="connsiteX1" fmla="*/ 197708 w 5041557"/>
                  <a:gd name="connsiteY1" fmla="*/ 518984 h 1937977"/>
                  <a:gd name="connsiteX2" fmla="*/ 401595 w 5041557"/>
                  <a:gd name="connsiteY2" fmla="*/ 883508 h 1937977"/>
                  <a:gd name="connsiteX3" fmla="*/ 784654 w 5041557"/>
                  <a:gd name="connsiteY3" fmla="*/ 1223319 h 1937977"/>
                  <a:gd name="connsiteX4" fmla="*/ 1186249 w 5041557"/>
                  <a:gd name="connsiteY4" fmla="*/ 1507525 h 1937977"/>
                  <a:gd name="connsiteX5" fmla="*/ 1569308 w 5041557"/>
                  <a:gd name="connsiteY5" fmla="*/ 1655805 h 1937977"/>
                  <a:gd name="connsiteX6" fmla="*/ 1946189 w 5041557"/>
                  <a:gd name="connsiteY6" fmla="*/ 1797907 h 1937977"/>
                  <a:gd name="connsiteX7" fmla="*/ 2341606 w 5041557"/>
                  <a:gd name="connsiteY7" fmla="*/ 1896761 h 1937977"/>
                  <a:gd name="connsiteX8" fmla="*/ 2724665 w 5041557"/>
                  <a:gd name="connsiteY8" fmla="*/ 1915297 h 1937977"/>
                  <a:gd name="connsiteX9" fmla="*/ 3095368 w 5041557"/>
                  <a:gd name="connsiteY9" fmla="*/ 1927652 h 1937977"/>
                  <a:gd name="connsiteX10" fmla="*/ 3484606 w 5041557"/>
                  <a:gd name="connsiteY10" fmla="*/ 1933832 h 1937977"/>
                  <a:gd name="connsiteX11" fmla="*/ 3886200 w 5041557"/>
                  <a:gd name="connsiteY11" fmla="*/ 1921475 h 1937977"/>
                  <a:gd name="connsiteX12" fmla="*/ 4275438 w 5041557"/>
                  <a:gd name="connsiteY12" fmla="*/ 1902940 h 1937977"/>
                  <a:gd name="connsiteX13" fmla="*/ 4652319 w 5041557"/>
                  <a:gd name="connsiteY13" fmla="*/ 1896762 h 1937977"/>
                  <a:gd name="connsiteX14" fmla="*/ 5041557 w 5041557"/>
                  <a:gd name="connsiteY14" fmla="*/ 1872049 h 1937977"/>
                  <a:gd name="connsiteX15" fmla="*/ 5041557 w 5041557"/>
                  <a:gd name="connsiteY15" fmla="*/ 1872049 h 1937977"/>
                  <a:gd name="connsiteX16" fmla="*/ 5041557 w 5041557"/>
                  <a:gd name="connsiteY16" fmla="*/ 1872049 h 1937977"/>
                  <a:gd name="connsiteX0" fmla="*/ 0 w 5041557"/>
                  <a:gd name="connsiteY0" fmla="*/ 0 h 1937977"/>
                  <a:gd name="connsiteX1" fmla="*/ 197708 w 5041557"/>
                  <a:gd name="connsiteY1" fmla="*/ 518984 h 1937977"/>
                  <a:gd name="connsiteX2" fmla="*/ 401595 w 5041557"/>
                  <a:gd name="connsiteY2" fmla="*/ 883508 h 1937977"/>
                  <a:gd name="connsiteX3" fmla="*/ 784654 w 5041557"/>
                  <a:gd name="connsiteY3" fmla="*/ 1223319 h 1937977"/>
                  <a:gd name="connsiteX4" fmla="*/ 1186249 w 5041557"/>
                  <a:gd name="connsiteY4" fmla="*/ 1507525 h 1937977"/>
                  <a:gd name="connsiteX5" fmla="*/ 1569308 w 5041557"/>
                  <a:gd name="connsiteY5" fmla="*/ 1655805 h 1937977"/>
                  <a:gd name="connsiteX6" fmla="*/ 1946189 w 5041557"/>
                  <a:gd name="connsiteY6" fmla="*/ 1797907 h 1937977"/>
                  <a:gd name="connsiteX7" fmla="*/ 2341606 w 5041557"/>
                  <a:gd name="connsiteY7" fmla="*/ 1896761 h 1937977"/>
                  <a:gd name="connsiteX8" fmla="*/ 2724665 w 5041557"/>
                  <a:gd name="connsiteY8" fmla="*/ 1915297 h 1937977"/>
                  <a:gd name="connsiteX9" fmla="*/ 3095368 w 5041557"/>
                  <a:gd name="connsiteY9" fmla="*/ 1927652 h 1937977"/>
                  <a:gd name="connsiteX10" fmla="*/ 3484606 w 5041557"/>
                  <a:gd name="connsiteY10" fmla="*/ 1933832 h 1937977"/>
                  <a:gd name="connsiteX11" fmla="*/ 3886200 w 5041557"/>
                  <a:gd name="connsiteY11" fmla="*/ 1921475 h 1937977"/>
                  <a:gd name="connsiteX12" fmla="*/ 4275438 w 5041557"/>
                  <a:gd name="connsiteY12" fmla="*/ 1902940 h 1937977"/>
                  <a:gd name="connsiteX13" fmla="*/ 4652319 w 5041557"/>
                  <a:gd name="connsiteY13" fmla="*/ 1896762 h 1937977"/>
                  <a:gd name="connsiteX14" fmla="*/ 5041557 w 5041557"/>
                  <a:gd name="connsiteY14" fmla="*/ 1872049 h 1937977"/>
                  <a:gd name="connsiteX15" fmla="*/ 5041557 w 5041557"/>
                  <a:gd name="connsiteY15" fmla="*/ 1872049 h 1937977"/>
                  <a:gd name="connsiteX16" fmla="*/ 5041557 w 5041557"/>
                  <a:gd name="connsiteY16" fmla="*/ 1872049 h 1937977"/>
                  <a:gd name="connsiteX0" fmla="*/ 0 w 5041557"/>
                  <a:gd name="connsiteY0" fmla="*/ 0 h 1937977"/>
                  <a:gd name="connsiteX1" fmla="*/ 197708 w 5041557"/>
                  <a:gd name="connsiteY1" fmla="*/ 518984 h 1937977"/>
                  <a:gd name="connsiteX2" fmla="*/ 401595 w 5041557"/>
                  <a:gd name="connsiteY2" fmla="*/ 883508 h 1937977"/>
                  <a:gd name="connsiteX3" fmla="*/ 784654 w 5041557"/>
                  <a:gd name="connsiteY3" fmla="*/ 1223319 h 1937977"/>
                  <a:gd name="connsiteX4" fmla="*/ 1186249 w 5041557"/>
                  <a:gd name="connsiteY4" fmla="*/ 1507525 h 1937977"/>
                  <a:gd name="connsiteX5" fmla="*/ 1569308 w 5041557"/>
                  <a:gd name="connsiteY5" fmla="*/ 1655805 h 1937977"/>
                  <a:gd name="connsiteX6" fmla="*/ 1946189 w 5041557"/>
                  <a:gd name="connsiteY6" fmla="*/ 1797907 h 1937977"/>
                  <a:gd name="connsiteX7" fmla="*/ 2341606 w 5041557"/>
                  <a:gd name="connsiteY7" fmla="*/ 1896761 h 1937977"/>
                  <a:gd name="connsiteX8" fmla="*/ 2724665 w 5041557"/>
                  <a:gd name="connsiteY8" fmla="*/ 1915297 h 1937977"/>
                  <a:gd name="connsiteX9" fmla="*/ 3095368 w 5041557"/>
                  <a:gd name="connsiteY9" fmla="*/ 1927652 h 1937977"/>
                  <a:gd name="connsiteX10" fmla="*/ 3484606 w 5041557"/>
                  <a:gd name="connsiteY10" fmla="*/ 1933832 h 1937977"/>
                  <a:gd name="connsiteX11" fmla="*/ 3886200 w 5041557"/>
                  <a:gd name="connsiteY11" fmla="*/ 1921475 h 1937977"/>
                  <a:gd name="connsiteX12" fmla="*/ 4275438 w 5041557"/>
                  <a:gd name="connsiteY12" fmla="*/ 1902940 h 1937977"/>
                  <a:gd name="connsiteX13" fmla="*/ 4652319 w 5041557"/>
                  <a:gd name="connsiteY13" fmla="*/ 1896762 h 1937977"/>
                  <a:gd name="connsiteX14" fmla="*/ 5041557 w 5041557"/>
                  <a:gd name="connsiteY14" fmla="*/ 1872049 h 1937977"/>
                  <a:gd name="connsiteX15" fmla="*/ 5041557 w 5041557"/>
                  <a:gd name="connsiteY15" fmla="*/ 1872049 h 1937977"/>
                  <a:gd name="connsiteX16" fmla="*/ 5041557 w 5041557"/>
                  <a:gd name="connsiteY16" fmla="*/ 1872049 h 1937977"/>
                  <a:gd name="connsiteX0" fmla="*/ 0 w 5041557"/>
                  <a:gd name="connsiteY0" fmla="*/ 0 h 1937977"/>
                  <a:gd name="connsiteX1" fmla="*/ 197708 w 5041557"/>
                  <a:gd name="connsiteY1" fmla="*/ 518984 h 1937977"/>
                  <a:gd name="connsiteX2" fmla="*/ 401595 w 5041557"/>
                  <a:gd name="connsiteY2" fmla="*/ 883508 h 1937977"/>
                  <a:gd name="connsiteX3" fmla="*/ 784654 w 5041557"/>
                  <a:gd name="connsiteY3" fmla="*/ 1223319 h 1937977"/>
                  <a:gd name="connsiteX4" fmla="*/ 1186249 w 5041557"/>
                  <a:gd name="connsiteY4" fmla="*/ 1507525 h 1937977"/>
                  <a:gd name="connsiteX5" fmla="*/ 1569308 w 5041557"/>
                  <a:gd name="connsiteY5" fmla="*/ 1655805 h 1937977"/>
                  <a:gd name="connsiteX6" fmla="*/ 1946189 w 5041557"/>
                  <a:gd name="connsiteY6" fmla="*/ 1797907 h 1937977"/>
                  <a:gd name="connsiteX7" fmla="*/ 2341606 w 5041557"/>
                  <a:gd name="connsiteY7" fmla="*/ 1896761 h 1937977"/>
                  <a:gd name="connsiteX8" fmla="*/ 2724665 w 5041557"/>
                  <a:gd name="connsiteY8" fmla="*/ 1915297 h 1937977"/>
                  <a:gd name="connsiteX9" fmla="*/ 3095368 w 5041557"/>
                  <a:gd name="connsiteY9" fmla="*/ 1927652 h 1937977"/>
                  <a:gd name="connsiteX10" fmla="*/ 3484606 w 5041557"/>
                  <a:gd name="connsiteY10" fmla="*/ 1933832 h 1937977"/>
                  <a:gd name="connsiteX11" fmla="*/ 3886200 w 5041557"/>
                  <a:gd name="connsiteY11" fmla="*/ 1921475 h 1937977"/>
                  <a:gd name="connsiteX12" fmla="*/ 4275438 w 5041557"/>
                  <a:gd name="connsiteY12" fmla="*/ 1902940 h 1937977"/>
                  <a:gd name="connsiteX13" fmla="*/ 4652319 w 5041557"/>
                  <a:gd name="connsiteY13" fmla="*/ 1896762 h 1937977"/>
                  <a:gd name="connsiteX14" fmla="*/ 5041557 w 5041557"/>
                  <a:gd name="connsiteY14" fmla="*/ 1872049 h 1937977"/>
                  <a:gd name="connsiteX15" fmla="*/ 5041557 w 5041557"/>
                  <a:gd name="connsiteY15" fmla="*/ 1872049 h 1937977"/>
                  <a:gd name="connsiteX16" fmla="*/ 5041557 w 5041557"/>
                  <a:gd name="connsiteY16" fmla="*/ 1872049 h 193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1557" h="1937977">
                    <a:moveTo>
                      <a:pt x="0" y="0"/>
                    </a:moveTo>
                    <a:cubicBezTo>
                      <a:pt x="36040" y="83408"/>
                      <a:pt x="130776" y="371733"/>
                      <a:pt x="197708" y="518984"/>
                    </a:cubicBezTo>
                    <a:cubicBezTo>
                      <a:pt x="264640" y="666235"/>
                      <a:pt x="306860" y="763030"/>
                      <a:pt x="401595" y="883508"/>
                    </a:cubicBezTo>
                    <a:cubicBezTo>
                      <a:pt x="496330" y="1003986"/>
                      <a:pt x="681681" y="1115197"/>
                      <a:pt x="784654" y="1223319"/>
                    </a:cubicBezTo>
                    <a:cubicBezTo>
                      <a:pt x="887627" y="1331441"/>
                      <a:pt x="1070919" y="1425147"/>
                      <a:pt x="1186249" y="1507525"/>
                    </a:cubicBezTo>
                    <a:cubicBezTo>
                      <a:pt x="1344828" y="1565190"/>
                      <a:pt x="1421027" y="1590933"/>
                      <a:pt x="1569308" y="1655805"/>
                    </a:cubicBezTo>
                    <a:cubicBezTo>
                      <a:pt x="1723767" y="1714499"/>
                      <a:pt x="1803056" y="1749510"/>
                      <a:pt x="1946189" y="1797907"/>
                    </a:cubicBezTo>
                    <a:cubicBezTo>
                      <a:pt x="2107857" y="1846304"/>
                      <a:pt x="2226276" y="1854542"/>
                      <a:pt x="2341606" y="1896761"/>
                    </a:cubicBezTo>
                    <a:cubicBezTo>
                      <a:pt x="2506363" y="1908089"/>
                      <a:pt x="2615514" y="1883376"/>
                      <a:pt x="2724665" y="1915297"/>
                    </a:cubicBezTo>
                    <a:cubicBezTo>
                      <a:pt x="2914135" y="1928683"/>
                      <a:pt x="2952236" y="1922503"/>
                      <a:pt x="3095368" y="1927652"/>
                    </a:cubicBezTo>
                    <a:lnTo>
                      <a:pt x="3484606" y="1933832"/>
                    </a:lnTo>
                    <a:cubicBezTo>
                      <a:pt x="3654511" y="1943099"/>
                      <a:pt x="3747186" y="1935892"/>
                      <a:pt x="3886200" y="1921475"/>
                    </a:cubicBezTo>
                    <a:lnTo>
                      <a:pt x="4275438" y="1902940"/>
                    </a:lnTo>
                    <a:cubicBezTo>
                      <a:pt x="4421659" y="1895732"/>
                      <a:pt x="4499919" y="1894703"/>
                      <a:pt x="4652319" y="1896762"/>
                    </a:cubicBezTo>
                    <a:lnTo>
                      <a:pt x="5041557" y="1872049"/>
                    </a:lnTo>
                    <a:lnTo>
                      <a:pt x="5041557" y="1872049"/>
                    </a:lnTo>
                    <a:lnTo>
                      <a:pt x="5041557" y="1872049"/>
                    </a:lnTo>
                  </a:path>
                </a:pathLst>
              </a:cu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72" name="Diamond 7171"/>
              <p:cNvSpPr>
                <a:spLocks noChangeAspect="1"/>
              </p:cNvSpPr>
              <p:nvPr/>
            </p:nvSpPr>
            <p:spPr>
              <a:xfrm>
                <a:off x="2187720" y="2484602"/>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Diamond 60"/>
              <p:cNvSpPr>
                <a:spLocks noChangeAspect="1"/>
              </p:cNvSpPr>
              <p:nvPr/>
            </p:nvSpPr>
            <p:spPr>
              <a:xfrm>
                <a:off x="2382956" y="2991224"/>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Diamond 61"/>
              <p:cNvSpPr>
                <a:spLocks noChangeAspect="1"/>
              </p:cNvSpPr>
              <p:nvPr/>
            </p:nvSpPr>
            <p:spPr>
              <a:xfrm>
                <a:off x="2578238" y="3361511"/>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Diamond 62"/>
              <p:cNvSpPr>
                <a:spLocks noChangeAspect="1"/>
              </p:cNvSpPr>
              <p:nvPr/>
            </p:nvSpPr>
            <p:spPr>
              <a:xfrm>
                <a:off x="2957957" y="3693516"/>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Diamond 63"/>
              <p:cNvSpPr>
                <a:spLocks noChangeAspect="1"/>
              </p:cNvSpPr>
              <p:nvPr/>
            </p:nvSpPr>
            <p:spPr>
              <a:xfrm>
                <a:off x="3342769" y="3976654"/>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Diamond 64"/>
              <p:cNvSpPr>
                <a:spLocks noChangeAspect="1"/>
              </p:cNvSpPr>
              <p:nvPr/>
            </p:nvSpPr>
            <p:spPr>
              <a:xfrm>
                <a:off x="3747406" y="4124214"/>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Diamond 65"/>
              <p:cNvSpPr>
                <a:spLocks noChangeAspect="1"/>
              </p:cNvSpPr>
              <p:nvPr/>
            </p:nvSpPr>
            <p:spPr>
              <a:xfrm>
                <a:off x="4114699" y="4266614"/>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Diamond 66"/>
              <p:cNvSpPr>
                <a:spLocks noChangeAspect="1"/>
              </p:cNvSpPr>
              <p:nvPr/>
            </p:nvSpPr>
            <p:spPr>
              <a:xfrm>
                <a:off x="4518095" y="4365593"/>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Diamond 67"/>
              <p:cNvSpPr>
                <a:spLocks noChangeAspect="1"/>
              </p:cNvSpPr>
              <p:nvPr/>
            </p:nvSpPr>
            <p:spPr>
              <a:xfrm>
                <a:off x="4908615" y="4377949"/>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Diamond 68"/>
              <p:cNvSpPr>
                <a:spLocks noChangeAspect="1"/>
              </p:cNvSpPr>
              <p:nvPr/>
            </p:nvSpPr>
            <p:spPr>
              <a:xfrm>
                <a:off x="5272838" y="4402661"/>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Diamond 69"/>
              <p:cNvSpPr>
                <a:spLocks noChangeAspect="1"/>
              </p:cNvSpPr>
              <p:nvPr/>
            </p:nvSpPr>
            <p:spPr>
              <a:xfrm>
                <a:off x="5667960" y="4407997"/>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Diamond 70"/>
              <p:cNvSpPr>
                <a:spLocks noChangeAspect="1"/>
              </p:cNvSpPr>
              <p:nvPr/>
            </p:nvSpPr>
            <p:spPr>
              <a:xfrm>
                <a:off x="6063623" y="4390480"/>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Diamond 71"/>
              <p:cNvSpPr>
                <a:spLocks noChangeAspect="1"/>
              </p:cNvSpPr>
              <p:nvPr/>
            </p:nvSpPr>
            <p:spPr>
              <a:xfrm>
                <a:off x="6446729" y="4365593"/>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Diamond 72"/>
              <p:cNvSpPr>
                <a:spLocks noChangeAspect="1"/>
              </p:cNvSpPr>
              <p:nvPr/>
            </p:nvSpPr>
            <p:spPr>
              <a:xfrm>
                <a:off x="6830192" y="4364576"/>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Diamond 73"/>
              <p:cNvSpPr>
                <a:spLocks noChangeAspect="1"/>
              </p:cNvSpPr>
              <p:nvPr/>
            </p:nvSpPr>
            <p:spPr>
              <a:xfrm>
                <a:off x="7207839" y="4357380"/>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71" name="Group 7170"/>
            <p:cNvGrpSpPr/>
            <p:nvPr/>
          </p:nvGrpSpPr>
          <p:grpSpPr>
            <a:xfrm>
              <a:off x="2176747" y="2480658"/>
              <a:ext cx="5213972" cy="1178401"/>
              <a:chOff x="2176747" y="2480658"/>
              <a:chExt cx="5213972" cy="1178401"/>
            </a:xfrm>
          </p:grpSpPr>
          <p:sp>
            <p:nvSpPr>
              <p:cNvPr id="7168" name="Freeform 7167"/>
              <p:cNvSpPr/>
              <p:nvPr/>
            </p:nvSpPr>
            <p:spPr>
              <a:xfrm>
                <a:off x="2236573" y="2564027"/>
                <a:ext cx="5078627" cy="1015328"/>
              </a:xfrm>
              <a:custGeom>
                <a:avLst/>
                <a:gdLst>
                  <a:gd name="connsiteX0" fmla="*/ 0 w 5563301"/>
                  <a:gd name="connsiteY0" fmla="*/ 0 h 1002388"/>
                  <a:gd name="connsiteX1" fmla="*/ 5078627 w 5563301"/>
                  <a:gd name="connsiteY1" fmla="*/ 914400 h 1002388"/>
                  <a:gd name="connsiteX2" fmla="*/ 5066270 w 5563301"/>
                  <a:gd name="connsiteY2" fmla="*/ 914400 h 1002388"/>
                  <a:gd name="connsiteX0" fmla="*/ 0 w 5078627"/>
                  <a:gd name="connsiteY0" fmla="*/ 0 h 914400"/>
                  <a:gd name="connsiteX1" fmla="*/ 5078627 w 5078627"/>
                  <a:gd name="connsiteY1" fmla="*/ 914400 h 914400"/>
                  <a:gd name="connsiteX0" fmla="*/ 0 w 5078627"/>
                  <a:gd name="connsiteY0" fmla="*/ 0 h 914400"/>
                  <a:gd name="connsiteX1" fmla="*/ 4677032 w 5078627"/>
                  <a:gd name="connsiteY1" fmla="*/ 902043 h 914400"/>
                  <a:gd name="connsiteX2" fmla="*/ 5078627 w 5078627"/>
                  <a:gd name="connsiteY2" fmla="*/ 914400 h 914400"/>
                  <a:gd name="connsiteX0" fmla="*/ 0 w 5078627"/>
                  <a:gd name="connsiteY0" fmla="*/ 0 h 980167"/>
                  <a:gd name="connsiteX1" fmla="*/ 4300151 w 5078627"/>
                  <a:gd name="connsiteY1" fmla="*/ 920578 h 980167"/>
                  <a:gd name="connsiteX2" fmla="*/ 4677032 w 5078627"/>
                  <a:gd name="connsiteY2" fmla="*/ 902043 h 980167"/>
                  <a:gd name="connsiteX3" fmla="*/ 5078627 w 5078627"/>
                  <a:gd name="connsiteY3" fmla="*/ 914400 h 980167"/>
                  <a:gd name="connsiteX0" fmla="*/ 0 w 5078627"/>
                  <a:gd name="connsiteY0" fmla="*/ 0 h 1005708"/>
                  <a:gd name="connsiteX1" fmla="*/ 3910913 w 5078627"/>
                  <a:gd name="connsiteY1" fmla="*/ 945292 h 1005708"/>
                  <a:gd name="connsiteX2" fmla="*/ 4300151 w 5078627"/>
                  <a:gd name="connsiteY2" fmla="*/ 920578 h 1005708"/>
                  <a:gd name="connsiteX3" fmla="*/ 4677032 w 5078627"/>
                  <a:gd name="connsiteY3" fmla="*/ 902043 h 1005708"/>
                  <a:gd name="connsiteX4" fmla="*/ 5078627 w 5078627"/>
                  <a:gd name="connsiteY4" fmla="*/ 914400 h 1005708"/>
                  <a:gd name="connsiteX0" fmla="*/ 0 w 5078627"/>
                  <a:gd name="connsiteY0" fmla="*/ 0 h 1036976"/>
                  <a:gd name="connsiteX1" fmla="*/ 3515497 w 5078627"/>
                  <a:gd name="connsiteY1" fmla="*/ 976183 h 1036976"/>
                  <a:gd name="connsiteX2" fmla="*/ 3910913 w 5078627"/>
                  <a:gd name="connsiteY2" fmla="*/ 945292 h 1036976"/>
                  <a:gd name="connsiteX3" fmla="*/ 4300151 w 5078627"/>
                  <a:gd name="connsiteY3" fmla="*/ 920578 h 1036976"/>
                  <a:gd name="connsiteX4" fmla="*/ 4677032 w 5078627"/>
                  <a:gd name="connsiteY4" fmla="*/ 902043 h 1036976"/>
                  <a:gd name="connsiteX5" fmla="*/ 5078627 w 5078627"/>
                  <a:gd name="connsiteY5" fmla="*/ 914400 h 1036976"/>
                  <a:gd name="connsiteX0" fmla="*/ 0 w 5078627"/>
                  <a:gd name="connsiteY0" fmla="*/ 0 h 1046258"/>
                  <a:gd name="connsiteX1" fmla="*/ 3132438 w 5078627"/>
                  <a:gd name="connsiteY1" fmla="*/ 976183 h 1046258"/>
                  <a:gd name="connsiteX2" fmla="*/ 3515497 w 5078627"/>
                  <a:gd name="connsiteY2" fmla="*/ 976183 h 1046258"/>
                  <a:gd name="connsiteX3" fmla="*/ 3910913 w 5078627"/>
                  <a:gd name="connsiteY3" fmla="*/ 945292 h 1046258"/>
                  <a:gd name="connsiteX4" fmla="*/ 4300151 w 5078627"/>
                  <a:gd name="connsiteY4" fmla="*/ 920578 h 1046258"/>
                  <a:gd name="connsiteX5" fmla="*/ 4677032 w 5078627"/>
                  <a:gd name="connsiteY5" fmla="*/ 902043 h 1046258"/>
                  <a:gd name="connsiteX6" fmla="*/ 5078627 w 5078627"/>
                  <a:gd name="connsiteY6" fmla="*/ 914400 h 1046258"/>
                  <a:gd name="connsiteX0" fmla="*/ 0 w 5078627"/>
                  <a:gd name="connsiteY0" fmla="*/ 0 h 1049302"/>
                  <a:gd name="connsiteX1" fmla="*/ 2743200 w 5078627"/>
                  <a:gd name="connsiteY1" fmla="*/ 982361 h 1049302"/>
                  <a:gd name="connsiteX2" fmla="*/ 3132438 w 5078627"/>
                  <a:gd name="connsiteY2" fmla="*/ 976183 h 1049302"/>
                  <a:gd name="connsiteX3" fmla="*/ 3515497 w 5078627"/>
                  <a:gd name="connsiteY3" fmla="*/ 976183 h 1049302"/>
                  <a:gd name="connsiteX4" fmla="*/ 3910913 w 5078627"/>
                  <a:gd name="connsiteY4" fmla="*/ 945292 h 1049302"/>
                  <a:gd name="connsiteX5" fmla="*/ 4300151 w 5078627"/>
                  <a:gd name="connsiteY5" fmla="*/ 920578 h 1049302"/>
                  <a:gd name="connsiteX6" fmla="*/ 4677032 w 5078627"/>
                  <a:gd name="connsiteY6" fmla="*/ 902043 h 1049302"/>
                  <a:gd name="connsiteX7" fmla="*/ 5078627 w 5078627"/>
                  <a:gd name="connsiteY7" fmla="*/ 914400 h 1049302"/>
                  <a:gd name="connsiteX0" fmla="*/ 0 w 5078627"/>
                  <a:gd name="connsiteY0" fmla="*/ 0 h 1074978"/>
                  <a:gd name="connsiteX1" fmla="*/ 2347784 w 5078627"/>
                  <a:gd name="connsiteY1" fmla="*/ 1013253 h 1074978"/>
                  <a:gd name="connsiteX2" fmla="*/ 2743200 w 5078627"/>
                  <a:gd name="connsiteY2" fmla="*/ 982361 h 1074978"/>
                  <a:gd name="connsiteX3" fmla="*/ 3132438 w 5078627"/>
                  <a:gd name="connsiteY3" fmla="*/ 976183 h 1074978"/>
                  <a:gd name="connsiteX4" fmla="*/ 3515497 w 5078627"/>
                  <a:gd name="connsiteY4" fmla="*/ 976183 h 1074978"/>
                  <a:gd name="connsiteX5" fmla="*/ 3910913 w 5078627"/>
                  <a:gd name="connsiteY5" fmla="*/ 945292 h 1074978"/>
                  <a:gd name="connsiteX6" fmla="*/ 4300151 w 5078627"/>
                  <a:gd name="connsiteY6" fmla="*/ 920578 h 1074978"/>
                  <a:gd name="connsiteX7" fmla="*/ 4677032 w 5078627"/>
                  <a:gd name="connsiteY7" fmla="*/ 902043 h 1074978"/>
                  <a:gd name="connsiteX8" fmla="*/ 5078627 w 5078627"/>
                  <a:gd name="connsiteY8" fmla="*/ 914400 h 1074978"/>
                  <a:gd name="connsiteX0" fmla="*/ 0 w 5078627"/>
                  <a:gd name="connsiteY0" fmla="*/ 0 h 1052471"/>
                  <a:gd name="connsiteX1" fmla="*/ 1964724 w 5078627"/>
                  <a:gd name="connsiteY1" fmla="*/ 970004 h 1052471"/>
                  <a:gd name="connsiteX2" fmla="*/ 2347784 w 5078627"/>
                  <a:gd name="connsiteY2" fmla="*/ 1013253 h 1052471"/>
                  <a:gd name="connsiteX3" fmla="*/ 2743200 w 5078627"/>
                  <a:gd name="connsiteY3" fmla="*/ 982361 h 1052471"/>
                  <a:gd name="connsiteX4" fmla="*/ 3132438 w 5078627"/>
                  <a:gd name="connsiteY4" fmla="*/ 976183 h 1052471"/>
                  <a:gd name="connsiteX5" fmla="*/ 3515497 w 5078627"/>
                  <a:gd name="connsiteY5" fmla="*/ 976183 h 1052471"/>
                  <a:gd name="connsiteX6" fmla="*/ 3910913 w 5078627"/>
                  <a:gd name="connsiteY6" fmla="*/ 945292 h 1052471"/>
                  <a:gd name="connsiteX7" fmla="*/ 4300151 w 5078627"/>
                  <a:gd name="connsiteY7" fmla="*/ 920578 h 1052471"/>
                  <a:gd name="connsiteX8" fmla="*/ 4677032 w 5078627"/>
                  <a:gd name="connsiteY8" fmla="*/ 902043 h 1052471"/>
                  <a:gd name="connsiteX9" fmla="*/ 5078627 w 5078627"/>
                  <a:gd name="connsiteY9" fmla="*/ 914400 h 1052471"/>
                  <a:gd name="connsiteX0" fmla="*/ 0 w 5078627"/>
                  <a:gd name="connsiteY0" fmla="*/ 0 h 1016951"/>
                  <a:gd name="connsiteX1" fmla="*/ 1587843 w 5078627"/>
                  <a:gd name="connsiteY1" fmla="*/ 920578 h 1016951"/>
                  <a:gd name="connsiteX2" fmla="*/ 1964724 w 5078627"/>
                  <a:gd name="connsiteY2" fmla="*/ 970004 h 1016951"/>
                  <a:gd name="connsiteX3" fmla="*/ 2347784 w 5078627"/>
                  <a:gd name="connsiteY3" fmla="*/ 1013253 h 1016951"/>
                  <a:gd name="connsiteX4" fmla="*/ 2743200 w 5078627"/>
                  <a:gd name="connsiteY4" fmla="*/ 982361 h 1016951"/>
                  <a:gd name="connsiteX5" fmla="*/ 3132438 w 5078627"/>
                  <a:gd name="connsiteY5" fmla="*/ 976183 h 1016951"/>
                  <a:gd name="connsiteX6" fmla="*/ 3515497 w 5078627"/>
                  <a:gd name="connsiteY6" fmla="*/ 976183 h 1016951"/>
                  <a:gd name="connsiteX7" fmla="*/ 3910913 w 5078627"/>
                  <a:gd name="connsiteY7" fmla="*/ 945292 h 1016951"/>
                  <a:gd name="connsiteX8" fmla="*/ 4300151 w 5078627"/>
                  <a:gd name="connsiteY8" fmla="*/ 920578 h 1016951"/>
                  <a:gd name="connsiteX9" fmla="*/ 4677032 w 5078627"/>
                  <a:gd name="connsiteY9" fmla="*/ 902043 h 1016951"/>
                  <a:gd name="connsiteX10" fmla="*/ 5078627 w 5078627"/>
                  <a:gd name="connsiteY10" fmla="*/ 914400 h 1016951"/>
                  <a:gd name="connsiteX0" fmla="*/ 0 w 5078627"/>
                  <a:gd name="connsiteY0" fmla="*/ 0 h 1016951"/>
                  <a:gd name="connsiteX1" fmla="*/ 1180070 w 5078627"/>
                  <a:gd name="connsiteY1" fmla="*/ 846438 h 1016951"/>
                  <a:gd name="connsiteX2" fmla="*/ 1587843 w 5078627"/>
                  <a:gd name="connsiteY2" fmla="*/ 920578 h 1016951"/>
                  <a:gd name="connsiteX3" fmla="*/ 1964724 w 5078627"/>
                  <a:gd name="connsiteY3" fmla="*/ 970004 h 1016951"/>
                  <a:gd name="connsiteX4" fmla="*/ 2347784 w 5078627"/>
                  <a:gd name="connsiteY4" fmla="*/ 1013253 h 1016951"/>
                  <a:gd name="connsiteX5" fmla="*/ 2743200 w 5078627"/>
                  <a:gd name="connsiteY5" fmla="*/ 982361 h 1016951"/>
                  <a:gd name="connsiteX6" fmla="*/ 3132438 w 5078627"/>
                  <a:gd name="connsiteY6" fmla="*/ 976183 h 1016951"/>
                  <a:gd name="connsiteX7" fmla="*/ 3515497 w 5078627"/>
                  <a:gd name="connsiteY7" fmla="*/ 976183 h 1016951"/>
                  <a:gd name="connsiteX8" fmla="*/ 3910913 w 5078627"/>
                  <a:gd name="connsiteY8" fmla="*/ 945292 h 1016951"/>
                  <a:gd name="connsiteX9" fmla="*/ 4300151 w 5078627"/>
                  <a:gd name="connsiteY9" fmla="*/ 920578 h 1016951"/>
                  <a:gd name="connsiteX10" fmla="*/ 4677032 w 5078627"/>
                  <a:gd name="connsiteY10" fmla="*/ 902043 h 1016951"/>
                  <a:gd name="connsiteX11" fmla="*/ 5078627 w 5078627"/>
                  <a:gd name="connsiteY11" fmla="*/ 914400 h 1016951"/>
                  <a:gd name="connsiteX0" fmla="*/ 0 w 5078627"/>
                  <a:gd name="connsiteY0" fmla="*/ 0 h 1016951"/>
                  <a:gd name="connsiteX1" fmla="*/ 803189 w 5078627"/>
                  <a:gd name="connsiteY1" fmla="*/ 710514 h 1016951"/>
                  <a:gd name="connsiteX2" fmla="*/ 1180070 w 5078627"/>
                  <a:gd name="connsiteY2" fmla="*/ 846438 h 1016951"/>
                  <a:gd name="connsiteX3" fmla="*/ 1587843 w 5078627"/>
                  <a:gd name="connsiteY3" fmla="*/ 920578 h 1016951"/>
                  <a:gd name="connsiteX4" fmla="*/ 1964724 w 5078627"/>
                  <a:gd name="connsiteY4" fmla="*/ 970004 h 1016951"/>
                  <a:gd name="connsiteX5" fmla="*/ 2347784 w 5078627"/>
                  <a:gd name="connsiteY5" fmla="*/ 1013253 h 1016951"/>
                  <a:gd name="connsiteX6" fmla="*/ 2743200 w 5078627"/>
                  <a:gd name="connsiteY6" fmla="*/ 982361 h 1016951"/>
                  <a:gd name="connsiteX7" fmla="*/ 3132438 w 5078627"/>
                  <a:gd name="connsiteY7" fmla="*/ 976183 h 1016951"/>
                  <a:gd name="connsiteX8" fmla="*/ 3515497 w 5078627"/>
                  <a:gd name="connsiteY8" fmla="*/ 976183 h 1016951"/>
                  <a:gd name="connsiteX9" fmla="*/ 3910913 w 5078627"/>
                  <a:gd name="connsiteY9" fmla="*/ 945292 h 1016951"/>
                  <a:gd name="connsiteX10" fmla="*/ 4300151 w 5078627"/>
                  <a:gd name="connsiteY10" fmla="*/ 920578 h 1016951"/>
                  <a:gd name="connsiteX11" fmla="*/ 4677032 w 5078627"/>
                  <a:gd name="connsiteY11" fmla="*/ 902043 h 1016951"/>
                  <a:gd name="connsiteX12" fmla="*/ 5078627 w 5078627"/>
                  <a:gd name="connsiteY12" fmla="*/ 914400 h 1016951"/>
                  <a:gd name="connsiteX0" fmla="*/ 0 w 5078627"/>
                  <a:gd name="connsiteY0" fmla="*/ 0 h 1016951"/>
                  <a:gd name="connsiteX1" fmla="*/ 432486 w 5078627"/>
                  <a:gd name="connsiteY1" fmla="*/ 518984 h 1016951"/>
                  <a:gd name="connsiteX2" fmla="*/ 803189 w 5078627"/>
                  <a:gd name="connsiteY2" fmla="*/ 710514 h 1016951"/>
                  <a:gd name="connsiteX3" fmla="*/ 1180070 w 5078627"/>
                  <a:gd name="connsiteY3" fmla="*/ 846438 h 1016951"/>
                  <a:gd name="connsiteX4" fmla="*/ 1587843 w 5078627"/>
                  <a:gd name="connsiteY4" fmla="*/ 920578 h 1016951"/>
                  <a:gd name="connsiteX5" fmla="*/ 1964724 w 5078627"/>
                  <a:gd name="connsiteY5" fmla="*/ 970004 h 1016951"/>
                  <a:gd name="connsiteX6" fmla="*/ 2347784 w 5078627"/>
                  <a:gd name="connsiteY6" fmla="*/ 1013253 h 1016951"/>
                  <a:gd name="connsiteX7" fmla="*/ 2743200 w 5078627"/>
                  <a:gd name="connsiteY7" fmla="*/ 982361 h 1016951"/>
                  <a:gd name="connsiteX8" fmla="*/ 3132438 w 5078627"/>
                  <a:gd name="connsiteY8" fmla="*/ 976183 h 1016951"/>
                  <a:gd name="connsiteX9" fmla="*/ 3515497 w 5078627"/>
                  <a:gd name="connsiteY9" fmla="*/ 976183 h 1016951"/>
                  <a:gd name="connsiteX10" fmla="*/ 3910913 w 5078627"/>
                  <a:gd name="connsiteY10" fmla="*/ 945292 h 1016951"/>
                  <a:gd name="connsiteX11" fmla="*/ 4300151 w 5078627"/>
                  <a:gd name="connsiteY11" fmla="*/ 920578 h 1016951"/>
                  <a:gd name="connsiteX12" fmla="*/ 4677032 w 5078627"/>
                  <a:gd name="connsiteY12" fmla="*/ 902043 h 1016951"/>
                  <a:gd name="connsiteX13" fmla="*/ 5078627 w 5078627"/>
                  <a:gd name="connsiteY13" fmla="*/ 914400 h 1016951"/>
                  <a:gd name="connsiteX0" fmla="*/ 0 w 5078627"/>
                  <a:gd name="connsiteY0" fmla="*/ 0 h 1016951"/>
                  <a:gd name="connsiteX1" fmla="*/ 216243 w 5078627"/>
                  <a:gd name="connsiteY1" fmla="*/ 302741 h 1016951"/>
                  <a:gd name="connsiteX2" fmla="*/ 432486 w 5078627"/>
                  <a:gd name="connsiteY2" fmla="*/ 518984 h 1016951"/>
                  <a:gd name="connsiteX3" fmla="*/ 803189 w 5078627"/>
                  <a:gd name="connsiteY3" fmla="*/ 710514 h 1016951"/>
                  <a:gd name="connsiteX4" fmla="*/ 1180070 w 5078627"/>
                  <a:gd name="connsiteY4" fmla="*/ 846438 h 1016951"/>
                  <a:gd name="connsiteX5" fmla="*/ 1587843 w 5078627"/>
                  <a:gd name="connsiteY5" fmla="*/ 920578 h 1016951"/>
                  <a:gd name="connsiteX6" fmla="*/ 1964724 w 5078627"/>
                  <a:gd name="connsiteY6" fmla="*/ 970004 h 1016951"/>
                  <a:gd name="connsiteX7" fmla="*/ 2347784 w 5078627"/>
                  <a:gd name="connsiteY7" fmla="*/ 1013253 h 1016951"/>
                  <a:gd name="connsiteX8" fmla="*/ 2743200 w 5078627"/>
                  <a:gd name="connsiteY8" fmla="*/ 982361 h 1016951"/>
                  <a:gd name="connsiteX9" fmla="*/ 3132438 w 5078627"/>
                  <a:gd name="connsiteY9" fmla="*/ 976183 h 1016951"/>
                  <a:gd name="connsiteX10" fmla="*/ 3515497 w 5078627"/>
                  <a:gd name="connsiteY10" fmla="*/ 976183 h 1016951"/>
                  <a:gd name="connsiteX11" fmla="*/ 3910913 w 5078627"/>
                  <a:gd name="connsiteY11" fmla="*/ 945292 h 1016951"/>
                  <a:gd name="connsiteX12" fmla="*/ 4300151 w 5078627"/>
                  <a:gd name="connsiteY12" fmla="*/ 920578 h 1016951"/>
                  <a:gd name="connsiteX13" fmla="*/ 4677032 w 5078627"/>
                  <a:gd name="connsiteY13" fmla="*/ 902043 h 1016951"/>
                  <a:gd name="connsiteX14" fmla="*/ 5078627 w 5078627"/>
                  <a:gd name="connsiteY14" fmla="*/ 914400 h 1016951"/>
                  <a:gd name="connsiteX0" fmla="*/ 0 w 5078627"/>
                  <a:gd name="connsiteY0" fmla="*/ 0 h 1014026"/>
                  <a:gd name="connsiteX1" fmla="*/ 216243 w 5078627"/>
                  <a:gd name="connsiteY1" fmla="*/ 302741 h 1014026"/>
                  <a:gd name="connsiteX2" fmla="*/ 432486 w 5078627"/>
                  <a:gd name="connsiteY2" fmla="*/ 518984 h 1014026"/>
                  <a:gd name="connsiteX3" fmla="*/ 803189 w 5078627"/>
                  <a:gd name="connsiteY3" fmla="*/ 710514 h 1014026"/>
                  <a:gd name="connsiteX4" fmla="*/ 1180070 w 5078627"/>
                  <a:gd name="connsiteY4" fmla="*/ 846438 h 1014026"/>
                  <a:gd name="connsiteX5" fmla="*/ 1587843 w 5078627"/>
                  <a:gd name="connsiteY5" fmla="*/ 920578 h 1014026"/>
                  <a:gd name="connsiteX6" fmla="*/ 1964724 w 5078627"/>
                  <a:gd name="connsiteY6" fmla="*/ 970004 h 1014026"/>
                  <a:gd name="connsiteX7" fmla="*/ 2347784 w 5078627"/>
                  <a:gd name="connsiteY7" fmla="*/ 1013253 h 1014026"/>
                  <a:gd name="connsiteX8" fmla="*/ 2743200 w 5078627"/>
                  <a:gd name="connsiteY8" fmla="*/ 982361 h 1014026"/>
                  <a:gd name="connsiteX9" fmla="*/ 3132438 w 5078627"/>
                  <a:gd name="connsiteY9" fmla="*/ 976183 h 1014026"/>
                  <a:gd name="connsiteX10" fmla="*/ 3515497 w 5078627"/>
                  <a:gd name="connsiteY10" fmla="*/ 976183 h 1014026"/>
                  <a:gd name="connsiteX11" fmla="*/ 3910913 w 5078627"/>
                  <a:gd name="connsiteY11" fmla="*/ 945292 h 1014026"/>
                  <a:gd name="connsiteX12" fmla="*/ 4300151 w 5078627"/>
                  <a:gd name="connsiteY12" fmla="*/ 920578 h 1014026"/>
                  <a:gd name="connsiteX13" fmla="*/ 4677032 w 5078627"/>
                  <a:gd name="connsiteY13" fmla="*/ 902043 h 1014026"/>
                  <a:gd name="connsiteX14" fmla="*/ 5078627 w 5078627"/>
                  <a:gd name="connsiteY14" fmla="*/ 914400 h 1014026"/>
                  <a:gd name="connsiteX0" fmla="*/ 0 w 5078627"/>
                  <a:gd name="connsiteY0" fmla="*/ 0 h 1015328"/>
                  <a:gd name="connsiteX1" fmla="*/ 216243 w 5078627"/>
                  <a:gd name="connsiteY1" fmla="*/ 302741 h 1015328"/>
                  <a:gd name="connsiteX2" fmla="*/ 432486 w 5078627"/>
                  <a:gd name="connsiteY2" fmla="*/ 518984 h 1015328"/>
                  <a:gd name="connsiteX3" fmla="*/ 803189 w 5078627"/>
                  <a:gd name="connsiteY3" fmla="*/ 710514 h 1015328"/>
                  <a:gd name="connsiteX4" fmla="*/ 1180070 w 5078627"/>
                  <a:gd name="connsiteY4" fmla="*/ 846438 h 1015328"/>
                  <a:gd name="connsiteX5" fmla="*/ 1587843 w 5078627"/>
                  <a:gd name="connsiteY5" fmla="*/ 920578 h 1015328"/>
                  <a:gd name="connsiteX6" fmla="*/ 1964724 w 5078627"/>
                  <a:gd name="connsiteY6" fmla="*/ 970004 h 1015328"/>
                  <a:gd name="connsiteX7" fmla="*/ 2347784 w 5078627"/>
                  <a:gd name="connsiteY7" fmla="*/ 1013253 h 1015328"/>
                  <a:gd name="connsiteX8" fmla="*/ 2743200 w 5078627"/>
                  <a:gd name="connsiteY8" fmla="*/ 982361 h 1015328"/>
                  <a:gd name="connsiteX9" fmla="*/ 3132438 w 5078627"/>
                  <a:gd name="connsiteY9" fmla="*/ 976183 h 1015328"/>
                  <a:gd name="connsiteX10" fmla="*/ 3515497 w 5078627"/>
                  <a:gd name="connsiteY10" fmla="*/ 976183 h 1015328"/>
                  <a:gd name="connsiteX11" fmla="*/ 3910913 w 5078627"/>
                  <a:gd name="connsiteY11" fmla="*/ 945292 h 1015328"/>
                  <a:gd name="connsiteX12" fmla="*/ 4300151 w 5078627"/>
                  <a:gd name="connsiteY12" fmla="*/ 920578 h 1015328"/>
                  <a:gd name="connsiteX13" fmla="*/ 4677032 w 5078627"/>
                  <a:gd name="connsiteY13" fmla="*/ 902043 h 1015328"/>
                  <a:gd name="connsiteX14" fmla="*/ 5078627 w 5078627"/>
                  <a:gd name="connsiteY14" fmla="*/ 914400 h 1015328"/>
                  <a:gd name="connsiteX0" fmla="*/ 0 w 5078627"/>
                  <a:gd name="connsiteY0" fmla="*/ 0 h 1015328"/>
                  <a:gd name="connsiteX1" fmla="*/ 216243 w 5078627"/>
                  <a:gd name="connsiteY1" fmla="*/ 302741 h 1015328"/>
                  <a:gd name="connsiteX2" fmla="*/ 432486 w 5078627"/>
                  <a:gd name="connsiteY2" fmla="*/ 518984 h 1015328"/>
                  <a:gd name="connsiteX3" fmla="*/ 803189 w 5078627"/>
                  <a:gd name="connsiteY3" fmla="*/ 710514 h 1015328"/>
                  <a:gd name="connsiteX4" fmla="*/ 1180070 w 5078627"/>
                  <a:gd name="connsiteY4" fmla="*/ 846438 h 1015328"/>
                  <a:gd name="connsiteX5" fmla="*/ 1587843 w 5078627"/>
                  <a:gd name="connsiteY5" fmla="*/ 920578 h 1015328"/>
                  <a:gd name="connsiteX6" fmla="*/ 1964724 w 5078627"/>
                  <a:gd name="connsiteY6" fmla="*/ 970004 h 1015328"/>
                  <a:gd name="connsiteX7" fmla="*/ 2347784 w 5078627"/>
                  <a:gd name="connsiteY7" fmla="*/ 1013253 h 1015328"/>
                  <a:gd name="connsiteX8" fmla="*/ 2743200 w 5078627"/>
                  <a:gd name="connsiteY8" fmla="*/ 982361 h 1015328"/>
                  <a:gd name="connsiteX9" fmla="*/ 3132438 w 5078627"/>
                  <a:gd name="connsiteY9" fmla="*/ 976183 h 1015328"/>
                  <a:gd name="connsiteX10" fmla="*/ 3515497 w 5078627"/>
                  <a:gd name="connsiteY10" fmla="*/ 976183 h 1015328"/>
                  <a:gd name="connsiteX11" fmla="*/ 3910913 w 5078627"/>
                  <a:gd name="connsiteY11" fmla="*/ 945292 h 1015328"/>
                  <a:gd name="connsiteX12" fmla="*/ 4300151 w 5078627"/>
                  <a:gd name="connsiteY12" fmla="*/ 920578 h 1015328"/>
                  <a:gd name="connsiteX13" fmla="*/ 4677032 w 5078627"/>
                  <a:gd name="connsiteY13" fmla="*/ 902043 h 1015328"/>
                  <a:gd name="connsiteX14" fmla="*/ 5078627 w 5078627"/>
                  <a:gd name="connsiteY14" fmla="*/ 914400 h 1015328"/>
                  <a:gd name="connsiteX0" fmla="*/ 0 w 5078627"/>
                  <a:gd name="connsiteY0" fmla="*/ 0 h 1018689"/>
                  <a:gd name="connsiteX1" fmla="*/ 216243 w 5078627"/>
                  <a:gd name="connsiteY1" fmla="*/ 302741 h 1018689"/>
                  <a:gd name="connsiteX2" fmla="*/ 432486 w 5078627"/>
                  <a:gd name="connsiteY2" fmla="*/ 518984 h 1018689"/>
                  <a:gd name="connsiteX3" fmla="*/ 803189 w 5078627"/>
                  <a:gd name="connsiteY3" fmla="*/ 710514 h 1018689"/>
                  <a:gd name="connsiteX4" fmla="*/ 1180070 w 5078627"/>
                  <a:gd name="connsiteY4" fmla="*/ 846438 h 1018689"/>
                  <a:gd name="connsiteX5" fmla="*/ 1587843 w 5078627"/>
                  <a:gd name="connsiteY5" fmla="*/ 920578 h 1018689"/>
                  <a:gd name="connsiteX6" fmla="*/ 1964724 w 5078627"/>
                  <a:gd name="connsiteY6" fmla="*/ 970004 h 1018689"/>
                  <a:gd name="connsiteX7" fmla="*/ 2347784 w 5078627"/>
                  <a:gd name="connsiteY7" fmla="*/ 1013253 h 1018689"/>
                  <a:gd name="connsiteX8" fmla="*/ 2743200 w 5078627"/>
                  <a:gd name="connsiteY8" fmla="*/ 1000897 h 1018689"/>
                  <a:gd name="connsiteX9" fmla="*/ 3132438 w 5078627"/>
                  <a:gd name="connsiteY9" fmla="*/ 976183 h 1018689"/>
                  <a:gd name="connsiteX10" fmla="*/ 3515497 w 5078627"/>
                  <a:gd name="connsiteY10" fmla="*/ 976183 h 1018689"/>
                  <a:gd name="connsiteX11" fmla="*/ 3910913 w 5078627"/>
                  <a:gd name="connsiteY11" fmla="*/ 945292 h 1018689"/>
                  <a:gd name="connsiteX12" fmla="*/ 4300151 w 5078627"/>
                  <a:gd name="connsiteY12" fmla="*/ 920578 h 1018689"/>
                  <a:gd name="connsiteX13" fmla="*/ 4677032 w 5078627"/>
                  <a:gd name="connsiteY13" fmla="*/ 902043 h 1018689"/>
                  <a:gd name="connsiteX14" fmla="*/ 5078627 w 5078627"/>
                  <a:gd name="connsiteY14" fmla="*/ 914400 h 1018689"/>
                  <a:gd name="connsiteX0" fmla="*/ 0 w 5078627"/>
                  <a:gd name="connsiteY0" fmla="*/ 0 h 1015328"/>
                  <a:gd name="connsiteX1" fmla="*/ 216243 w 5078627"/>
                  <a:gd name="connsiteY1" fmla="*/ 302741 h 1015328"/>
                  <a:gd name="connsiteX2" fmla="*/ 432486 w 5078627"/>
                  <a:gd name="connsiteY2" fmla="*/ 518984 h 1015328"/>
                  <a:gd name="connsiteX3" fmla="*/ 803189 w 5078627"/>
                  <a:gd name="connsiteY3" fmla="*/ 710514 h 1015328"/>
                  <a:gd name="connsiteX4" fmla="*/ 1180070 w 5078627"/>
                  <a:gd name="connsiteY4" fmla="*/ 846438 h 1015328"/>
                  <a:gd name="connsiteX5" fmla="*/ 1587843 w 5078627"/>
                  <a:gd name="connsiteY5" fmla="*/ 920578 h 1015328"/>
                  <a:gd name="connsiteX6" fmla="*/ 1964724 w 5078627"/>
                  <a:gd name="connsiteY6" fmla="*/ 970004 h 1015328"/>
                  <a:gd name="connsiteX7" fmla="*/ 2347784 w 5078627"/>
                  <a:gd name="connsiteY7" fmla="*/ 1013253 h 1015328"/>
                  <a:gd name="connsiteX8" fmla="*/ 2743200 w 5078627"/>
                  <a:gd name="connsiteY8" fmla="*/ 982362 h 1015328"/>
                  <a:gd name="connsiteX9" fmla="*/ 3132438 w 5078627"/>
                  <a:gd name="connsiteY9" fmla="*/ 976183 h 1015328"/>
                  <a:gd name="connsiteX10" fmla="*/ 3515497 w 5078627"/>
                  <a:gd name="connsiteY10" fmla="*/ 976183 h 1015328"/>
                  <a:gd name="connsiteX11" fmla="*/ 3910913 w 5078627"/>
                  <a:gd name="connsiteY11" fmla="*/ 945292 h 1015328"/>
                  <a:gd name="connsiteX12" fmla="*/ 4300151 w 5078627"/>
                  <a:gd name="connsiteY12" fmla="*/ 920578 h 1015328"/>
                  <a:gd name="connsiteX13" fmla="*/ 4677032 w 5078627"/>
                  <a:gd name="connsiteY13" fmla="*/ 902043 h 1015328"/>
                  <a:gd name="connsiteX14" fmla="*/ 5078627 w 5078627"/>
                  <a:gd name="connsiteY14" fmla="*/ 914400 h 101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627" h="1015328">
                    <a:moveTo>
                      <a:pt x="0" y="0"/>
                    </a:moveTo>
                    <a:cubicBezTo>
                      <a:pt x="42219" y="49427"/>
                      <a:pt x="144162" y="216244"/>
                      <a:pt x="216243" y="302741"/>
                    </a:cubicBezTo>
                    <a:cubicBezTo>
                      <a:pt x="288324" y="389238"/>
                      <a:pt x="340840" y="449992"/>
                      <a:pt x="432486" y="518984"/>
                    </a:cubicBezTo>
                    <a:cubicBezTo>
                      <a:pt x="524132" y="587976"/>
                      <a:pt x="686830" y="641522"/>
                      <a:pt x="803189" y="710514"/>
                    </a:cubicBezTo>
                    <a:cubicBezTo>
                      <a:pt x="919548" y="779506"/>
                      <a:pt x="1062681" y="800100"/>
                      <a:pt x="1180070" y="846438"/>
                    </a:cubicBezTo>
                    <a:cubicBezTo>
                      <a:pt x="1297459" y="892776"/>
                      <a:pt x="1462216" y="875270"/>
                      <a:pt x="1587843" y="920578"/>
                    </a:cubicBezTo>
                    <a:cubicBezTo>
                      <a:pt x="1713470" y="965886"/>
                      <a:pt x="1845275" y="934993"/>
                      <a:pt x="1964724" y="970004"/>
                    </a:cubicBezTo>
                    <a:cubicBezTo>
                      <a:pt x="2084173" y="1005015"/>
                      <a:pt x="2224217" y="992659"/>
                      <a:pt x="2347784" y="1013253"/>
                    </a:cubicBezTo>
                    <a:cubicBezTo>
                      <a:pt x="2489886" y="1021490"/>
                      <a:pt x="2616543" y="1003986"/>
                      <a:pt x="2743200" y="982362"/>
                    </a:cubicBezTo>
                    <a:cubicBezTo>
                      <a:pt x="2888392" y="985451"/>
                      <a:pt x="3002692" y="957648"/>
                      <a:pt x="3132438" y="976183"/>
                    </a:cubicBezTo>
                    <a:cubicBezTo>
                      <a:pt x="3262184" y="994718"/>
                      <a:pt x="3385751" y="965885"/>
                      <a:pt x="3515497" y="976183"/>
                    </a:cubicBezTo>
                    <a:cubicBezTo>
                      <a:pt x="3645243" y="986481"/>
                      <a:pt x="3773959" y="933965"/>
                      <a:pt x="3910913" y="945292"/>
                    </a:cubicBezTo>
                    <a:cubicBezTo>
                      <a:pt x="4047867" y="956619"/>
                      <a:pt x="4167316" y="910281"/>
                      <a:pt x="4300151" y="920578"/>
                    </a:cubicBezTo>
                    <a:cubicBezTo>
                      <a:pt x="4432986" y="930875"/>
                      <a:pt x="4544197" y="887627"/>
                      <a:pt x="4677032" y="902043"/>
                    </a:cubicBezTo>
                    <a:lnTo>
                      <a:pt x="5078627" y="914400"/>
                    </a:lnTo>
                  </a:path>
                </a:pathLst>
              </a:custGeom>
              <a:noFill/>
              <a:ln w="317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a:spLocks/>
              </p:cNvSpPr>
              <p:nvPr/>
            </p:nvSpPr>
            <p:spPr>
              <a:xfrm>
                <a:off x="2176747" y="2480658"/>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Isosceles Triangle 42"/>
              <p:cNvSpPr>
                <a:spLocks/>
              </p:cNvSpPr>
              <p:nvPr/>
            </p:nvSpPr>
            <p:spPr>
              <a:xfrm>
                <a:off x="2371983" y="2797236"/>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p:cNvSpPr>
                <a:spLocks/>
              </p:cNvSpPr>
              <p:nvPr/>
            </p:nvSpPr>
            <p:spPr>
              <a:xfrm>
                <a:off x="2565882" y="2980116"/>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Isosceles Triangle 44"/>
              <p:cNvSpPr>
                <a:spLocks/>
              </p:cNvSpPr>
              <p:nvPr/>
            </p:nvSpPr>
            <p:spPr>
              <a:xfrm>
                <a:off x="2946984" y="3169007"/>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a:spLocks/>
              </p:cNvSpPr>
              <p:nvPr/>
            </p:nvSpPr>
            <p:spPr>
              <a:xfrm>
                <a:off x="3331797" y="3339363"/>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a:spLocks/>
              </p:cNvSpPr>
              <p:nvPr/>
            </p:nvSpPr>
            <p:spPr>
              <a:xfrm>
                <a:off x="3725460" y="3412101"/>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p:cNvSpPr>
                <a:spLocks/>
              </p:cNvSpPr>
              <p:nvPr/>
            </p:nvSpPr>
            <p:spPr>
              <a:xfrm>
                <a:off x="4114699" y="3453947"/>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p:cNvSpPr>
                <a:spLocks/>
              </p:cNvSpPr>
              <p:nvPr/>
            </p:nvSpPr>
            <p:spPr>
              <a:xfrm>
                <a:off x="4491308" y="3494467"/>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p:cNvSpPr>
                <a:spLocks/>
              </p:cNvSpPr>
              <p:nvPr/>
            </p:nvSpPr>
            <p:spPr>
              <a:xfrm>
                <a:off x="4886669" y="3472870"/>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p:cNvSpPr>
                <a:spLocks/>
              </p:cNvSpPr>
              <p:nvPr/>
            </p:nvSpPr>
            <p:spPr>
              <a:xfrm>
                <a:off x="5274175" y="3453947"/>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p:cNvSpPr>
                <a:spLocks/>
              </p:cNvSpPr>
              <p:nvPr/>
            </p:nvSpPr>
            <p:spPr>
              <a:xfrm>
                <a:off x="5659708" y="3453947"/>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p:cNvSpPr>
                <a:spLocks/>
              </p:cNvSpPr>
              <p:nvPr/>
            </p:nvSpPr>
            <p:spPr>
              <a:xfrm>
                <a:off x="6052650" y="3419993"/>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p:cNvSpPr>
                <a:spLocks/>
              </p:cNvSpPr>
              <p:nvPr/>
            </p:nvSpPr>
            <p:spPr>
              <a:xfrm>
                <a:off x="6441888" y="3398396"/>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Isosceles Triangle 54"/>
              <p:cNvSpPr>
                <a:spLocks/>
              </p:cNvSpPr>
              <p:nvPr/>
            </p:nvSpPr>
            <p:spPr>
              <a:xfrm>
                <a:off x="6819218" y="3375251"/>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p:cNvSpPr>
                <a:spLocks/>
              </p:cNvSpPr>
              <p:nvPr/>
            </p:nvSpPr>
            <p:spPr>
              <a:xfrm>
                <a:off x="7207839" y="3386039"/>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180" name="Group 7179"/>
            <p:cNvGrpSpPr/>
            <p:nvPr/>
          </p:nvGrpSpPr>
          <p:grpSpPr>
            <a:xfrm>
              <a:off x="2430463" y="4639826"/>
              <a:ext cx="3237497" cy="523220"/>
              <a:chOff x="5707296" y="4762102"/>
              <a:chExt cx="3237497" cy="523220"/>
            </a:xfrm>
          </p:grpSpPr>
          <p:grpSp>
            <p:nvGrpSpPr>
              <p:cNvPr id="7179" name="Group 7178"/>
              <p:cNvGrpSpPr/>
              <p:nvPr/>
            </p:nvGrpSpPr>
            <p:grpSpPr>
              <a:xfrm>
                <a:off x="5707296" y="5059919"/>
                <a:ext cx="527787" cy="160934"/>
                <a:chOff x="5707296" y="5059919"/>
                <a:chExt cx="527787" cy="160934"/>
              </a:xfrm>
            </p:grpSpPr>
            <p:cxnSp>
              <p:nvCxnSpPr>
                <p:cNvPr id="83" name="Straight Connector 82"/>
                <p:cNvCxnSpPr/>
                <p:nvPr/>
              </p:nvCxnSpPr>
              <p:spPr>
                <a:xfrm>
                  <a:off x="5707296" y="5140386"/>
                  <a:ext cx="527787" cy="0"/>
                </a:xfrm>
                <a:prstGeom prst="line">
                  <a:avLst/>
                </a:prstGeom>
                <a:ln w="31750">
                  <a:solidFill>
                    <a:schemeClr val="accent6"/>
                  </a:solidFill>
                </a:ln>
              </p:spPr>
              <p:style>
                <a:lnRef idx="2">
                  <a:schemeClr val="accent1"/>
                </a:lnRef>
                <a:fillRef idx="0">
                  <a:schemeClr val="accent1"/>
                </a:fillRef>
                <a:effectRef idx="1">
                  <a:schemeClr val="accent1"/>
                </a:effectRef>
                <a:fontRef idx="minor">
                  <a:schemeClr val="tx1"/>
                </a:fontRef>
              </p:style>
            </p:cxnSp>
            <p:sp>
              <p:nvSpPr>
                <p:cNvPr id="77" name="Diamond 76"/>
                <p:cNvSpPr>
                  <a:spLocks noChangeAspect="1"/>
                </p:cNvSpPr>
                <p:nvPr/>
              </p:nvSpPr>
              <p:spPr>
                <a:xfrm>
                  <a:off x="5890723" y="5059919"/>
                  <a:ext cx="160934" cy="160934"/>
                </a:xfrm>
                <a:prstGeom prst="diamond">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175" name="TextBox 7174"/>
              <p:cNvSpPr txBox="1"/>
              <p:nvPr/>
            </p:nvSpPr>
            <p:spPr>
              <a:xfrm>
                <a:off x="6235529" y="4762102"/>
                <a:ext cx="2709264" cy="523220"/>
              </a:xfrm>
              <a:prstGeom prst="rect">
                <a:avLst/>
              </a:prstGeom>
              <a:noFill/>
            </p:spPr>
            <p:txBody>
              <a:bodyPr wrap="square" rtlCol="0">
                <a:spAutoFit/>
              </a:bodyPr>
              <a:lstStyle/>
              <a:p>
                <a:r>
                  <a:rPr lang="en-US" sz="1400" dirty="0"/>
                  <a:t>Placebo (n=1601)</a:t>
                </a:r>
              </a:p>
              <a:p>
                <a:r>
                  <a:rPr lang="en-US" sz="1400" dirty="0"/>
                  <a:t>Lorcaserin 10 mg BID (n=1602)</a:t>
                </a:r>
              </a:p>
            </p:txBody>
          </p:sp>
          <p:grpSp>
            <p:nvGrpSpPr>
              <p:cNvPr id="7178" name="Group 7177"/>
              <p:cNvGrpSpPr/>
              <p:nvPr/>
            </p:nvGrpSpPr>
            <p:grpSpPr>
              <a:xfrm>
                <a:off x="5707743" y="4812101"/>
                <a:ext cx="527787" cy="164592"/>
                <a:chOff x="5707743" y="4812101"/>
                <a:chExt cx="527787" cy="164592"/>
              </a:xfrm>
            </p:grpSpPr>
            <p:cxnSp>
              <p:nvCxnSpPr>
                <p:cNvPr id="7177" name="Straight Connector 7176"/>
                <p:cNvCxnSpPr/>
                <p:nvPr/>
              </p:nvCxnSpPr>
              <p:spPr>
                <a:xfrm>
                  <a:off x="5707743" y="4894397"/>
                  <a:ext cx="527787" cy="0"/>
                </a:xfrm>
                <a:prstGeom prst="line">
                  <a:avLst/>
                </a:prstGeom>
                <a:ln w="317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8" name="Isosceles Triangle 77"/>
                <p:cNvSpPr>
                  <a:spLocks/>
                </p:cNvSpPr>
                <p:nvPr/>
              </p:nvSpPr>
              <p:spPr>
                <a:xfrm>
                  <a:off x="5879750" y="4812101"/>
                  <a:ext cx="182880" cy="164592"/>
                </a:xfrm>
                <a:prstGeom prst="triangl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7182" name="TextBox 7181"/>
            <p:cNvSpPr txBox="1"/>
            <p:nvPr/>
          </p:nvSpPr>
          <p:spPr>
            <a:xfrm>
              <a:off x="1794702" y="4970498"/>
              <a:ext cx="440418" cy="307777"/>
            </a:xfrm>
            <a:prstGeom prst="rect">
              <a:avLst/>
            </a:prstGeom>
            <a:noFill/>
          </p:spPr>
          <p:txBody>
            <a:bodyPr wrap="square" rtlCol="0">
              <a:spAutoFit/>
            </a:bodyPr>
            <a:lstStyle/>
            <a:p>
              <a:pPr algn="r"/>
              <a:r>
                <a:rPr lang="en-US" sz="1400" dirty="0"/>
                <a:t>-8</a:t>
              </a:r>
            </a:p>
          </p:txBody>
        </p:sp>
        <p:sp>
          <p:nvSpPr>
            <p:cNvPr id="88" name="TextBox 87"/>
            <p:cNvSpPr txBox="1"/>
            <p:nvPr/>
          </p:nvSpPr>
          <p:spPr>
            <a:xfrm>
              <a:off x="1794702" y="4332049"/>
              <a:ext cx="440418" cy="307777"/>
            </a:xfrm>
            <a:prstGeom prst="rect">
              <a:avLst/>
            </a:prstGeom>
            <a:noFill/>
          </p:spPr>
          <p:txBody>
            <a:bodyPr wrap="square" rtlCol="0">
              <a:spAutoFit/>
            </a:bodyPr>
            <a:lstStyle/>
            <a:p>
              <a:pPr algn="r"/>
              <a:r>
                <a:rPr lang="en-US" sz="1400" dirty="0"/>
                <a:t>-6</a:t>
              </a:r>
            </a:p>
          </p:txBody>
        </p:sp>
        <p:sp>
          <p:nvSpPr>
            <p:cNvPr id="89" name="TextBox 88"/>
            <p:cNvSpPr txBox="1"/>
            <p:nvPr/>
          </p:nvSpPr>
          <p:spPr>
            <a:xfrm>
              <a:off x="1794702" y="3695337"/>
              <a:ext cx="440418" cy="307777"/>
            </a:xfrm>
            <a:prstGeom prst="rect">
              <a:avLst/>
            </a:prstGeom>
            <a:noFill/>
          </p:spPr>
          <p:txBody>
            <a:bodyPr wrap="square" rtlCol="0">
              <a:spAutoFit/>
            </a:bodyPr>
            <a:lstStyle/>
            <a:p>
              <a:pPr algn="r"/>
              <a:r>
                <a:rPr lang="en-US" sz="1400" dirty="0"/>
                <a:t>-4</a:t>
              </a:r>
            </a:p>
          </p:txBody>
        </p:sp>
        <p:sp>
          <p:nvSpPr>
            <p:cNvPr id="90" name="TextBox 89"/>
            <p:cNvSpPr txBox="1"/>
            <p:nvPr/>
          </p:nvSpPr>
          <p:spPr>
            <a:xfrm>
              <a:off x="1794702" y="3059101"/>
              <a:ext cx="440418" cy="307777"/>
            </a:xfrm>
            <a:prstGeom prst="rect">
              <a:avLst/>
            </a:prstGeom>
            <a:noFill/>
          </p:spPr>
          <p:txBody>
            <a:bodyPr wrap="square" rtlCol="0">
              <a:spAutoFit/>
            </a:bodyPr>
            <a:lstStyle/>
            <a:p>
              <a:pPr algn="r"/>
              <a:r>
                <a:rPr lang="en-US" sz="1400" dirty="0"/>
                <a:t>-2</a:t>
              </a:r>
            </a:p>
          </p:txBody>
        </p:sp>
        <p:sp>
          <p:nvSpPr>
            <p:cNvPr id="91" name="TextBox 90"/>
            <p:cNvSpPr txBox="1"/>
            <p:nvPr/>
          </p:nvSpPr>
          <p:spPr>
            <a:xfrm>
              <a:off x="1794702" y="2415929"/>
              <a:ext cx="440418" cy="307777"/>
            </a:xfrm>
            <a:prstGeom prst="rect">
              <a:avLst/>
            </a:prstGeom>
            <a:noFill/>
          </p:spPr>
          <p:txBody>
            <a:bodyPr wrap="square" rtlCol="0">
              <a:spAutoFit/>
            </a:bodyPr>
            <a:lstStyle/>
            <a:p>
              <a:pPr algn="r"/>
              <a:r>
                <a:rPr lang="en-US" sz="1400" dirty="0"/>
                <a:t>0</a:t>
              </a:r>
            </a:p>
          </p:txBody>
        </p:sp>
        <p:sp>
          <p:nvSpPr>
            <p:cNvPr id="92" name="TextBox 91"/>
            <p:cNvSpPr txBox="1"/>
            <p:nvPr/>
          </p:nvSpPr>
          <p:spPr>
            <a:xfrm>
              <a:off x="3203028" y="2208750"/>
              <a:ext cx="440418" cy="307777"/>
            </a:xfrm>
            <a:prstGeom prst="rect">
              <a:avLst/>
            </a:prstGeom>
            <a:noFill/>
          </p:spPr>
          <p:txBody>
            <a:bodyPr wrap="square" rtlCol="0">
              <a:spAutoFit/>
            </a:bodyPr>
            <a:lstStyle/>
            <a:p>
              <a:pPr algn="ctr"/>
              <a:r>
                <a:rPr lang="en-US" sz="1400" dirty="0"/>
                <a:t>12</a:t>
              </a:r>
            </a:p>
          </p:txBody>
        </p:sp>
        <p:sp>
          <p:nvSpPr>
            <p:cNvPr id="93" name="TextBox 92"/>
            <p:cNvSpPr txBox="1"/>
            <p:nvPr/>
          </p:nvSpPr>
          <p:spPr>
            <a:xfrm>
              <a:off x="4368232" y="2208750"/>
              <a:ext cx="440418" cy="307777"/>
            </a:xfrm>
            <a:prstGeom prst="rect">
              <a:avLst/>
            </a:prstGeom>
            <a:noFill/>
          </p:spPr>
          <p:txBody>
            <a:bodyPr wrap="square" rtlCol="0">
              <a:spAutoFit/>
            </a:bodyPr>
            <a:lstStyle/>
            <a:p>
              <a:pPr algn="ctr"/>
              <a:r>
                <a:rPr lang="en-US" sz="1400" dirty="0"/>
                <a:t>24</a:t>
              </a:r>
            </a:p>
          </p:txBody>
        </p:sp>
        <p:sp>
          <p:nvSpPr>
            <p:cNvPr id="94" name="TextBox 93"/>
            <p:cNvSpPr txBox="1"/>
            <p:nvPr/>
          </p:nvSpPr>
          <p:spPr>
            <a:xfrm>
              <a:off x="5528218" y="2208750"/>
              <a:ext cx="440418" cy="307777"/>
            </a:xfrm>
            <a:prstGeom prst="rect">
              <a:avLst/>
            </a:prstGeom>
            <a:noFill/>
          </p:spPr>
          <p:txBody>
            <a:bodyPr wrap="square" rtlCol="0">
              <a:spAutoFit/>
            </a:bodyPr>
            <a:lstStyle/>
            <a:p>
              <a:pPr algn="ctr"/>
              <a:r>
                <a:rPr lang="en-US" sz="1400" dirty="0"/>
                <a:t>36</a:t>
              </a:r>
            </a:p>
          </p:txBody>
        </p:sp>
        <p:sp>
          <p:nvSpPr>
            <p:cNvPr id="95" name="TextBox 94"/>
            <p:cNvSpPr txBox="1"/>
            <p:nvPr/>
          </p:nvSpPr>
          <p:spPr>
            <a:xfrm>
              <a:off x="6690449" y="2208750"/>
              <a:ext cx="440418" cy="307777"/>
            </a:xfrm>
            <a:prstGeom prst="rect">
              <a:avLst/>
            </a:prstGeom>
            <a:noFill/>
          </p:spPr>
          <p:txBody>
            <a:bodyPr wrap="square" rtlCol="0">
              <a:spAutoFit/>
            </a:bodyPr>
            <a:lstStyle/>
            <a:p>
              <a:pPr algn="ctr"/>
              <a:r>
                <a:rPr lang="en-US" sz="1400" dirty="0"/>
                <a:t>48</a:t>
              </a:r>
            </a:p>
          </p:txBody>
        </p:sp>
        <p:sp>
          <p:nvSpPr>
            <p:cNvPr id="96" name="TextBox 95"/>
            <p:cNvSpPr txBox="1"/>
            <p:nvPr/>
          </p:nvSpPr>
          <p:spPr>
            <a:xfrm>
              <a:off x="7079071" y="2208750"/>
              <a:ext cx="440418" cy="307777"/>
            </a:xfrm>
            <a:prstGeom prst="rect">
              <a:avLst/>
            </a:prstGeom>
            <a:noFill/>
          </p:spPr>
          <p:txBody>
            <a:bodyPr wrap="square" rtlCol="0">
              <a:spAutoFit/>
            </a:bodyPr>
            <a:lstStyle/>
            <a:p>
              <a:pPr algn="ctr"/>
              <a:r>
                <a:rPr lang="en-US" sz="1400" dirty="0"/>
                <a:t>52</a:t>
              </a:r>
            </a:p>
          </p:txBody>
        </p:sp>
      </p:grpSp>
      <p:sp>
        <p:nvSpPr>
          <p:cNvPr id="7184" name="TextBox 7183"/>
          <p:cNvSpPr txBox="1"/>
          <p:nvPr/>
        </p:nvSpPr>
        <p:spPr>
          <a:xfrm>
            <a:off x="3710732" y="2159381"/>
            <a:ext cx="1840087" cy="307777"/>
          </a:xfrm>
          <a:prstGeom prst="rect">
            <a:avLst/>
          </a:prstGeom>
          <a:noFill/>
        </p:spPr>
        <p:txBody>
          <a:bodyPr wrap="square" rtlCol="0">
            <a:spAutoFit/>
          </a:bodyPr>
          <a:lstStyle/>
          <a:p>
            <a:pPr algn="ctr"/>
            <a:r>
              <a:rPr lang="en-US" sz="1400" b="1" dirty="0"/>
              <a:t>Week</a:t>
            </a:r>
          </a:p>
        </p:txBody>
      </p:sp>
      <p:sp>
        <p:nvSpPr>
          <p:cNvPr id="99" name="TextBox 98"/>
          <p:cNvSpPr txBox="1"/>
          <p:nvPr/>
        </p:nvSpPr>
        <p:spPr>
          <a:xfrm rot="16200000">
            <a:off x="396771" y="3947755"/>
            <a:ext cx="2139339" cy="307777"/>
          </a:xfrm>
          <a:prstGeom prst="rect">
            <a:avLst/>
          </a:prstGeom>
          <a:noFill/>
        </p:spPr>
        <p:txBody>
          <a:bodyPr wrap="square" rtlCol="0">
            <a:spAutoFit/>
          </a:bodyPr>
          <a:lstStyle/>
          <a:p>
            <a:pPr algn="ctr"/>
            <a:r>
              <a:rPr lang="en-US" sz="1400" b="1" dirty="0">
                <a:sym typeface="Symbol"/>
              </a:rPr>
              <a:t> </a:t>
            </a:r>
            <a:r>
              <a:rPr lang="en-US" sz="1400" b="1" dirty="0"/>
              <a:t>LS mean weight (%)</a:t>
            </a:r>
          </a:p>
        </p:txBody>
      </p:sp>
    </p:spTree>
    <p:extLst>
      <p:ext uri="{BB962C8B-B14F-4D97-AF65-F5344CB8AC3E}">
        <p14:creationId xmlns:p14="http://schemas.microsoft.com/office/powerpoint/2010/main" val="424437320"/>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US" dirty="0"/>
              <a:t>Effect of Lorcaserin on Body Weight in Obese Adults Over 2 Years</a:t>
            </a:r>
          </a:p>
        </p:txBody>
      </p:sp>
      <p:sp>
        <p:nvSpPr>
          <p:cNvPr id="2" name="Slide Number Placeholder 1"/>
          <p:cNvSpPr>
            <a:spLocks noGrp="1"/>
          </p:cNvSpPr>
          <p:nvPr>
            <p:ph type="sldNum" sz="quarter" idx="4"/>
          </p:nvPr>
        </p:nvSpPr>
        <p:spPr/>
        <p:txBody>
          <a:bodyPr/>
          <a:lstStyle/>
          <a:p>
            <a:fld id="{2462ECC2-A415-4E86-873D-B602882CC3EA}" type="slidenum">
              <a:rPr lang="en-US" smtClean="0"/>
              <a:pPr/>
              <a:t>15</a:t>
            </a:fld>
            <a:endParaRPr lang="en-US" dirty="0"/>
          </a:p>
        </p:txBody>
      </p:sp>
      <p:sp>
        <p:nvSpPr>
          <p:cNvPr id="6" name="Footer Placeholder 7"/>
          <p:cNvSpPr txBox="1">
            <a:spLocks/>
          </p:cNvSpPr>
          <p:nvPr/>
        </p:nvSpPr>
        <p:spPr>
          <a:xfrm>
            <a:off x="33338" y="6556057"/>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Smith SR, et al. </a:t>
            </a:r>
            <a:r>
              <a:rPr lang="da-DK" sz="1000" i="1" dirty="0">
                <a:solidFill>
                  <a:schemeClr val="tx1"/>
                </a:solidFill>
              </a:rPr>
              <a:t>N Engl J Med</a:t>
            </a:r>
            <a:r>
              <a:rPr lang="da-DK" sz="1000" dirty="0">
                <a:solidFill>
                  <a:schemeClr val="tx1"/>
                </a:solidFill>
              </a:rPr>
              <a:t>. 2010;363:245-256.</a:t>
            </a:r>
          </a:p>
        </p:txBody>
      </p:sp>
      <p:sp>
        <p:nvSpPr>
          <p:cNvPr id="7" name="TextBox 9"/>
          <p:cNvSpPr txBox="1">
            <a:spLocks noChangeArrowheads="1"/>
          </p:cNvSpPr>
          <p:nvPr/>
        </p:nvSpPr>
        <p:spPr bwMode="auto">
          <a:xfrm>
            <a:off x="514511" y="1508499"/>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BLOOM Study</a:t>
            </a:r>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616" y="1913719"/>
            <a:ext cx="7008067" cy="430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7318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64" name="Rectangle 222"/>
          <p:cNvSpPr>
            <a:spLocks noChangeArrowheads="1"/>
          </p:cNvSpPr>
          <p:nvPr/>
        </p:nvSpPr>
        <p:spPr bwMode="auto">
          <a:xfrm>
            <a:off x="2876550" y="1254125"/>
            <a:ext cx="184150" cy="366713"/>
          </a:xfrm>
          <a:prstGeom prst="rect">
            <a:avLst/>
          </a:prstGeom>
          <a:noFill/>
          <a:ln w="9525">
            <a:noFill/>
            <a:miter lim="800000"/>
            <a:headEnd/>
            <a:tailEnd/>
          </a:ln>
        </p:spPr>
        <p:txBody>
          <a:bodyPr wrap="none">
            <a:prstTxWarp prst="textNoShape">
              <a:avLst/>
            </a:prstTxWarp>
            <a:spAutoFit/>
          </a:bodyPr>
          <a:lstStyle/>
          <a:p>
            <a:endParaRPr lang="en-US" dirty="0">
              <a:solidFill>
                <a:prstClr val="black"/>
              </a:solidFill>
              <a:latin typeface="Arial" pitchFamily="34" charset="0"/>
            </a:endParaRPr>
          </a:p>
        </p:txBody>
      </p:sp>
      <p:sp>
        <p:nvSpPr>
          <p:cNvPr id="98365" name="Rectangle 632"/>
          <p:cNvSpPr>
            <a:spLocks noGrp="1" noChangeArrowheads="1"/>
          </p:cNvSpPr>
          <p:nvPr>
            <p:ph type="title"/>
          </p:nvPr>
        </p:nvSpPr>
        <p:spPr/>
        <p:txBody>
          <a:bodyPr/>
          <a:lstStyle/>
          <a:p>
            <a:r>
              <a:rPr lang="en-US" dirty="0"/>
              <a:t>Effect of Lorcaserin on Cardiometabolic Risk Markers</a:t>
            </a:r>
          </a:p>
        </p:txBody>
      </p:sp>
      <p:sp>
        <p:nvSpPr>
          <p:cNvPr id="2" name="Slide Number Placeholder 1"/>
          <p:cNvSpPr>
            <a:spLocks noGrp="1"/>
          </p:cNvSpPr>
          <p:nvPr>
            <p:ph type="sldNum" sz="quarter" idx="4"/>
          </p:nvPr>
        </p:nvSpPr>
        <p:spPr/>
        <p:txBody>
          <a:bodyPr/>
          <a:lstStyle/>
          <a:p>
            <a:fld id="{2462ECC2-A415-4E86-873D-B602882CC3EA}" type="slidenum">
              <a:rPr lang="en-US" smtClean="0"/>
              <a:pPr/>
              <a:t>16</a:t>
            </a:fld>
            <a:endParaRPr lang="en-US" dirty="0"/>
          </a:p>
        </p:txBody>
      </p:sp>
      <p:graphicFrame>
        <p:nvGraphicFramePr>
          <p:cNvPr id="8" name="Group 224"/>
          <p:cNvGraphicFramePr>
            <a:graphicFrameLocks noGrp="1"/>
          </p:cNvGraphicFramePr>
          <p:nvPr>
            <p:extLst/>
          </p:nvPr>
        </p:nvGraphicFramePr>
        <p:xfrm>
          <a:off x="1511956" y="2226501"/>
          <a:ext cx="6107388" cy="3593527"/>
        </p:xfrm>
        <a:graphic>
          <a:graphicData uri="http://schemas.openxmlformats.org/drawingml/2006/table">
            <a:tbl>
              <a:tblPr firstRow="1" bandRow="1">
                <a:tableStyleId>{93296810-A885-4BE3-A3E7-6D5BEEA58F35}</a:tableStyleId>
              </a:tblPr>
              <a:tblGrid>
                <a:gridCol w="2966724">
                  <a:extLst>
                    <a:ext uri="{9D8B030D-6E8A-4147-A177-3AD203B41FA5}">
                      <a16:colId xmlns:a16="http://schemas.microsoft.com/office/drawing/2014/main" val="20000"/>
                    </a:ext>
                  </a:extLst>
                </a:gridCol>
                <a:gridCol w="1647531">
                  <a:extLst>
                    <a:ext uri="{9D8B030D-6E8A-4147-A177-3AD203B41FA5}">
                      <a16:colId xmlns:a16="http://schemas.microsoft.com/office/drawing/2014/main" val="20001"/>
                    </a:ext>
                  </a:extLst>
                </a:gridCol>
                <a:gridCol w="1493133">
                  <a:extLst>
                    <a:ext uri="{9D8B030D-6E8A-4147-A177-3AD203B41FA5}">
                      <a16:colId xmlns:a16="http://schemas.microsoft.com/office/drawing/2014/main" val="20002"/>
                    </a:ext>
                  </a:extLst>
                </a:gridCol>
              </a:tblGrid>
              <a:tr h="63023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Risk Factors</a:t>
                      </a:r>
                    </a:p>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(Mean % Weight Loss)</a:t>
                      </a:r>
                      <a:endParaRPr kumimoji="0" lang="en-US" sz="16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Lorcaserin 10 mg</a:t>
                      </a: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(5.8%)</a:t>
                      </a:r>
                      <a:endParaRPr kumimoji="0" lang="en-US" sz="16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P  value*</a:t>
                      </a:r>
                      <a:endParaRPr kumimoji="0" lang="en-US" sz="1600" b="1" i="0" u="none" strike="noStrike" cap="none" normalizeH="0" baseline="0" dirty="0">
                        <a:ln>
                          <a:noFill/>
                        </a:ln>
                        <a:solidFill>
                          <a:schemeClr val="bg1"/>
                        </a:solidFill>
                        <a:effectLst/>
                        <a:latin typeface="+mn-lt"/>
                      </a:endParaRPr>
                    </a:p>
                  </a:txBody>
                  <a:tcPr anchor="b" horzOverflow="overflow"/>
                </a:tc>
                <a:extLst>
                  <a:ext uri="{0D108BD9-81ED-4DB2-BD59-A6C34878D82A}">
                    <a16:rowId xmlns:a16="http://schemas.microsoft.com/office/drawing/2014/main" val="10000"/>
                  </a:ext>
                </a:extLst>
              </a:tr>
              <a:tr h="402271">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Systolic BP, mmHg</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-1.4</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0.04</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Diastolic BP, mmHg</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-1.1</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2"/>
                  </a:ext>
                </a:extLst>
              </a:tr>
              <a:tr h="25558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Triglycerides,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-6.15</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&lt;0.001</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3"/>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Total cholesterol, %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-0.90</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4"/>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LDL-C,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2.87</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0.049</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5"/>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HDL-C,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0.05</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NS</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6"/>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hsCRP, mg/L</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-1.19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&lt;0.001</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extLst>
                  <a:ext uri="{0D108BD9-81ED-4DB2-BD59-A6C34878D82A}">
                    <a16:rowId xmlns:a16="http://schemas.microsoft.com/office/drawing/2014/main" val="10007"/>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Fibrinogen, mg/dL</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-21.5</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0.001</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extLst>
                  <a:ext uri="{0D108BD9-81ED-4DB2-BD59-A6C34878D82A}">
                    <a16:rowId xmlns:a16="http://schemas.microsoft.com/office/drawing/2014/main" val="10008"/>
                  </a:ext>
                </a:extLst>
              </a:tr>
            </a:tbl>
          </a:graphicData>
        </a:graphic>
      </p:graphicFrame>
      <p:sp>
        <p:nvSpPr>
          <p:cNvPr id="9" name="Footer Placeholder 7"/>
          <p:cNvSpPr txBox="1">
            <a:spLocks/>
          </p:cNvSpPr>
          <p:nvPr/>
        </p:nvSpPr>
        <p:spPr>
          <a:xfrm>
            <a:off x="33338" y="6106427"/>
            <a:ext cx="6190004" cy="707886"/>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en-US" sz="1000" dirty="0">
                <a:solidFill>
                  <a:schemeClr val="tx1"/>
                </a:solidFill>
              </a:rPr>
              <a:t>*</a:t>
            </a:r>
            <a:r>
              <a:rPr lang="en-US" sz="1000" i="1" dirty="0">
                <a:solidFill>
                  <a:schemeClr val="tx1"/>
                </a:solidFill>
              </a:rPr>
              <a:t>P</a:t>
            </a:r>
            <a:r>
              <a:rPr lang="en-US" sz="1000" dirty="0">
                <a:solidFill>
                  <a:schemeClr val="tx1"/>
                </a:solidFill>
              </a:rPr>
              <a:t> values represent comparisons to placebo</a:t>
            </a:r>
            <a:r>
              <a:rPr lang="da-DK" sz="1000" dirty="0">
                <a:solidFill>
                  <a:schemeClr val="tx1"/>
                </a:solidFill>
              </a:rPr>
              <a:t>.</a:t>
            </a:r>
          </a:p>
          <a:p>
            <a:pPr fontAlgn="auto">
              <a:spcBef>
                <a:spcPts val="600"/>
              </a:spcBef>
              <a:spcAft>
                <a:spcPts val="0"/>
              </a:spcAft>
            </a:pPr>
            <a:r>
              <a:rPr lang="da-DK" sz="1000" dirty="0">
                <a:solidFill>
                  <a:schemeClr val="tx1"/>
                </a:solidFill>
              </a:rPr>
              <a:t>Intent to treat, last observation carried forward analysis for total study population.</a:t>
            </a:r>
          </a:p>
          <a:p>
            <a:pPr fontAlgn="auto">
              <a:spcBef>
                <a:spcPts val="600"/>
              </a:spcBef>
              <a:spcAft>
                <a:spcPts val="0"/>
              </a:spcAft>
            </a:pPr>
            <a:r>
              <a:rPr lang="da-DK" sz="1000" dirty="0">
                <a:solidFill>
                  <a:schemeClr val="tx1"/>
                </a:solidFill>
              </a:rPr>
              <a:t>Smith SR, et al. </a:t>
            </a:r>
            <a:r>
              <a:rPr lang="da-DK" sz="1000" i="1" dirty="0">
                <a:solidFill>
                  <a:schemeClr val="tx1"/>
                </a:solidFill>
              </a:rPr>
              <a:t>N Engl J Med</a:t>
            </a:r>
            <a:r>
              <a:rPr lang="da-DK" sz="1000" dirty="0">
                <a:solidFill>
                  <a:schemeClr val="tx1"/>
                </a:solidFill>
              </a:rPr>
              <a:t>. 2010;363:245-256.</a:t>
            </a:r>
          </a:p>
        </p:txBody>
      </p:sp>
      <p:sp>
        <p:nvSpPr>
          <p:cNvPr id="10" name="TextBox 9"/>
          <p:cNvSpPr txBox="1">
            <a:spLocks noChangeArrowheads="1"/>
          </p:cNvSpPr>
          <p:nvPr/>
        </p:nvSpPr>
        <p:spPr bwMode="auto">
          <a:xfrm>
            <a:off x="514511" y="1598811"/>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BLOOM Study</a:t>
            </a:r>
          </a:p>
        </p:txBody>
      </p:sp>
    </p:spTree>
    <p:extLst>
      <p:ext uri="{BB962C8B-B14F-4D97-AF65-F5344CB8AC3E}">
        <p14:creationId xmlns:p14="http://schemas.microsoft.com/office/powerpoint/2010/main" val="27008459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Lorcaserin on Hypertension</a:t>
            </a:r>
          </a:p>
        </p:txBody>
      </p:sp>
      <p:sp>
        <p:nvSpPr>
          <p:cNvPr id="3" name="Slide Number Placeholder 2"/>
          <p:cNvSpPr>
            <a:spLocks noGrp="1"/>
          </p:cNvSpPr>
          <p:nvPr>
            <p:ph type="sldNum" sz="quarter" idx="4"/>
          </p:nvPr>
        </p:nvSpPr>
        <p:spPr/>
        <p:txBody>
          <a:bodyPr/>
          <a:lstStyle/>
          <a:p>
            <a:fld id="{2462ECC2-A415-4E86-873D-B602882CC3EA}" type="slidenum">
              <a:rPr lang="en-US" smtClean="0"/>
              <a:pPr/>
              <a:t>17</a:t>
            </a:fld>
            <a:endParaRPr lang="en-US" dirty="0"/>
          </a:p>
        </p:txBody>
      </p:sp>
      <p:sp>
        <p:nvSpPr>
          <p:cNvPr id="25" name="Text Placeholder 13"/>
          <p:cNvSpPr txBox="1">
            <a:spLocks/>
          </p:cNvSpPr>
          <p:nvPr/>
        </p:nvSpPr>
        <p:spPr>
          <a:xfrm>
            <a:off x="878774" y="1996844"/>
            <a:ext cx="3671131" cy="369332"/>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a:buNone/>
            </a:pPr>
            <a:r>
              <a:rPr lang="en-US" sz="1800" b="1" dirty="0">
                <a:solidFill>
                  <a:schemeClr val="accent2"/>
                </a:solidFill>
                <a:ea typeface="ＭＳ Ｐゴシック" pitchFamily="34" charset="-128"/>
              </a:rPr>
              <a:t>Blood Pressure</a:t>
            </a:r>
          </a:p>
        </p:txBody>
      </p:sp>
      <p:grpSp>
        <p:nvGrpSpPr>
          <p:cNvPr id="34" name="Group 33"/>
          <p:cNvGrpSpPr/>
          <p:nvPr/>
        </p:nvGrpSpPr>
        <p:grpSpPr>
          <a:xfrm>
            <a:off x="2867112" y="5696075"/>
            <a:ext cx="3428826" cy="307777"/>
            <a:chOff x="974725" y="5834063"/>
            <a:chExt cx="3428826" cy="307777"/>
          </a:xfrm>
        </p:grpSpPr>
        <p:sp>
          <p:nvSpPr>
            <p:cNvPr id="35" name="TextBox 34"/>
            <p:cNvSpPr txBox="1"/>
            <p:nvPr/>
          </p:nvSpPr>
          <p:spPr>
            <a:xfrm>
              <a:off x="1122745" y="5834063"/>
              <a:ext cx="3280806" cy="307777"/>
            </a:xfrm>
            <a:prstGeom prst="rect">
              <a:avLst/>
            </a:prstGeom>
            <a:noFill/>
          </p:spPr>
          <p:txBody>
            <a:bodyPr wrap="square" rtlCol="0">
              <a:spAutoFit/>
            </a:bodyPr>
            <a:lstStyle/>
            <a:p>
              <a:pPr>
                <a:tabLst>
                  <a:tab pos="1262063" algn="l"/>
                  <a:tab pos="3830638" algn="l"/>
                </a:tabLst>
              </a:pPr>
              <a:r>
                <a:rPr lang="en-US" sz="1400" dirty="0"/>
                <a:t>Placebo	Lorcaserin 10 mg BID</a:t>
              </a:r>
            </a:p>
          </p:txBody>
        </p:sp>
        <p:sp>
          <p:nvSpPr>
            <p:cNvPr id="36" name="Rectangle 35"/>
            <p:cNvSpPr/>
            <p:nvPr/>
          </p:nvSpPr>
          <p:spPr>
            <a:xfrm>
              <a:off x="974725" y="5891938"/>
              <a:ext cx="182880" cy="182880"/>
            </a:xfrm>
            <a:prstGeom prst="rect">
              <a:avLst/>
            </a:prstGeom>
            <a:solidFill>
              <a:schemeClr val="bg1">
                <a:lumMod val="6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7" name="Rectangle 36"/>
            <p:cNvSpPr/>
            <p:nvPr/>
          </p:nvSpPr>
          <p:spPr>
            <a:xfrm>
              <a:off x="2213850" y="5891938"/>
              <a:ext cx="182880" cy="182880"/>
            </a:xfrm>
            <a:prstGeom prst="rect">
              <a:avLst/>
            </a:prstGeom>
            <a:solidFill>
              <a:schemeClr val="accent6"/>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graphicFrame>
        <p:nvGraphicFramePr>
          <p:cNvPr id="40" name="Content Placeholder 5"/>
          <p:cNvGraphicFramePr>
            <a:graphicFrameLocks/>
          </p:cNvGraphicFramePr>
          <p:nvPr>
            <p:extLst/>
          </p:nvPr>
        </p:nvGraphicFramePr>
        <p:xfrm>
          <a:off x="4606923" y="2445011"/>
          <a:ext cx="4013200" cy="323207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p:cNvSpPr txBox="1"/>
          <p:nvPr/>
        </p:nvSpPr>
        <p:spPr>
          <a:xfrm>
            <a:off x="5111975" y="1996844"/>
            <a:ext cx="3519838" cy="369332"/>
          </a:xfrm>
          <a:prstGeom prst="rect">
            <a:avLst/>
          </a:prstGeom>
          <a:noFill/>
        </p:spPr>
        <p:txBody>
          <a:bodyPr wrap="square" rtlCol="0">
            <a:spAutoFit/>
          </a:bodyPr>
          <a:lstStyle/>
          <a:p>
            <a:pPr algn="ctr"/>
            <a:r>
              <a:rPr lang="en-US" b="1" dirty="0">
                <a:solidFill>
                  <a:schemeClr val="accent2"/>
                </a:solidFill>
                <a:latin typeface="+mn-lt"/>
              </a:rPr>
              <a:t>Antihypertensive Use</a:t>
            </a:r>
          </a:p>
        </p:txBody>
      </p:sp>
      <p:sp>
        <p:nvSpPr>
          <p:cNvPr id="15" name="Footer Placeholder 7"/>
          <p:cNvSpPr txBox="1">
            <a:spLocks/>
          </p:cNvSpPr>
          <p:nvPr/>
        </p:nvSpPr>
        <p:spPr>
          <a:xfrm>
            <a:off x="33338" y="6314271"/>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BID, twice daily; LS, least squares.</a:t>
            </a:r>
          </a:p>
          <a:p>
            <a:pPr fontAlgn="auto">
              <a:spcBef>
                <a:spcPts val="600"/>
              </a:spcBef>
              <a:spcAft>
                <a:spcPts val="0"/>
              </a:spcAft>
            </a:pPr>
            <a:r>
              <a:rPr lang="da-DK" sz="1000" dirty="0">
                <a:solidFill>
                  <a:schemeClr val="tx1"/>
                </a:solidFill>
              </a:rPr>
              <a:t>Fidler MC, et al. </a:t>
            </a:r>
            <a:r>
              <a:rPr lang="it-IT" sz="1000" i="1" dirty="0">
                <a:solidFill>
                  <a:schemeClr val="tx1"/>
                </a:solidFill>
              </a:rPr>
              <a:t>J Clin Endocrinol Metab.</a:t>
            </a:r>
            <a:r>
              <a:rPr lang="it-IT" sz="1000" dirty="0">
                <a:solidFill>
                  <a:schemeClr val="tx1"/>
                </a:solidFill>
              </a:rPr>
              <a:t> 2011;96:3067-3077.</a:t>
            </a:r>
            <a:endParaRPr lang="da-DK" sz="1000" dirty="0">
              <a:solidFill>
                <a:schemeClr val="tx1"/>
              </a:solidFill>
            </a:endParaRPr>
          </a:p>
        </p:txBody>
      </p:sp>
      <p:sp>
        <p:nvSpPr>
          <p:cNvPr id="16" name="TextBox 9"/>
          <p:cNvSpPr txBox="1">
            <a:spLocks noChangeArrowheads="1"/>
          </p:cNvSpPr>
          <p:nvPr/>
        </p:nvSpPr>
        <p:spPr bwMode="auto">
          <a:xfrm>
            <a:off x="514511" y="1576233"/>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BLOSSOM Study</a:t>
            </a:r>
          </a:p>
        </p:txBody>
      </p:sp>
      <p:graphicFrame>
        <p:nvGraphicFramePr>
          <p:cNvPr id="17" name="Content Placeholder 2"/>
          <p:cNvGraphicFramePr>
            <a:graphicFrameLocks/>
          </p:cNvGraphicFramePr>
          <p:nvPr>
            <p:extLst/>
          </p:nvPr>
        </p:nvGraphicFramePr>
        <p:xfrm>
          <a:off x="509717" y="2445011"/>
          <a:ext cx="4040188" cy="3152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07397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t>Effect of Lorcaserin on Dyslipidemia</a:t>
            </a:r>
          </a:p>
        </p:txBody>
      </p:sp>
      <p:sp>
        <p:nvSpPr>
          <p:cNvPr id="3" name="Slide Number Placeholder 2"/>
          <p:cNvSpPr>
            <a:spLocks noGrp="1"/>
          </p:cNvSpPr>
          <p:nvPr>
            <p:ph type="sldNum" sz="quarter" idx="4"/>
          </p:nvPr>
        </p:nvSpPr>
        <p:spPr/>
        <p:txBody>
          <a:bodyPr/>
          <a:lstStyle/>
          <a:p>
            <a:fld id="{2462ECC2-A415-4E86-873D-B602882CC3EA}" type="slidenum">
              <a:rPr lang="en-US" smtClean="0"/>
              <a:pPr/>
              <a:t>18</a:t>
            </a:fld>
            <a:endParaRPr lang="en-US" dirty="0"/>
          </a:p>
        </p:txBody>
      </p:sp>
      <p:sp>
        <p:nvSpPr>
          <p:cNvPr id="15" name="Footer Placeholder 7"/>
          <p:cNvSpPr txBox="1">
            <a:spLocks/>
          </p:cNvSpPr>
          <p:nvPr/>
        </p:nvSpPr>
        <p:spPr>
          <a:xfrm>
            <a:off x="33338" y="6334619"/>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BID, twice daily; LS, least squares.</a:t>
            </a:r>
          </a:p>
          <a:p>
            <a:pPr fontAlgn="auto">
              <a:spcBef>
                <a:spcPts val="600"/>
              </a:spcBef>
              <a:spcAft>
                <a:spcPts val="0"/>
              </a:spcAft>
            </a:pPr>
            <a:r>
              <a:rPr lang="da-DK" sz="1000" dirty="0">
                <a:solidFill>
                  <a:schemeClr val="tx1"/>
                </a:solidFill>
              </a:rPr>
              <a:t>Fidler MC, et al. </a:t>
            </a:r>
            <a:r>
              <a:rPr lang="it-IT" sz="1000" i="1" dirty="0">
                <a:solidFill>
                  <a:schemeClr val="tx1"/>
                </a:solidFill>
              </a:rPr>
              <a:t>J Clin Endocrinol Metab.</a:t>
            </a:r>
            <a:r>
              <a:rPr lang="it-IT" sz="1000" dirty="0">
                <a:solidFill>
                  <a:schemeClr val="tx1"/>
                </a:solidFill>
              </a:rPr>
              <a:t> 2011;96:3067-3077.</a:t>
            </a:r>
            <a:endParaRPr lang="da-DK" sz="1000" dirty="0">
              <a:solidFill>
                <a:schemeClr val="tx1"/>
              </a:solidFill>
            </a:endParaRPr>
          </a:p>
        </p:txBody>
      </p:sp>
      <p:sp>
        <p:nvSpPr>
          <p:cNvPr id="16" name="TextBox 9"/>
          <p:cNvSpPr txBox="1">
            <a:spLocks noChangeArrowheads="1"/>
          </p:cNvSpPr>
          <p:nvPr/>
        </p:nvSpPr>
        <p:spPr bwMode="auto">
          <a:xfrm>
            <a:off x="514511" y="1544654"/>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BLOSSOM Study</a:t>
            </a:r>
          </a:p>
        </p:txBody>
      </p:sp>
      <p:graphicFrame>
        <p:nvGraphicFramePr>
          <p:cNvPr id="21" name="Content Placeholder 2"/>
          <p:cNvGraphicFramePr>
            <a:graphicFrameLocks/>
          </p:cNvGraphicFramePr>
          <p:nvPr>
            <p:extLst/>
          </p:nvPr>
        </p:nvGraphicFramePr>
        <p:xfrm>
          <a:off x="208355" y="2386090"/>
          <a:ext cx="5140917" cy="3336968"/>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13"/>
          <p:cNvSpPr txBox="1">
            <a:spLocks/>
          </p:cNvSpPr>
          <p:nvPr/>
        </p:nvSpPr>
        <p:spPr>
          <a:xfrm>
            <a:off x="1194812" y="1949618"/>
            <a:ext cx="3671131" cy="369332"/>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a:buNone/>
            </a:pPr>
            <a:r>
              <a:rPr lang="en-US" sz="1800" b="1" dirty="0">
                <a:solidFill>
                  <a:schemeClr val="accent2"/>
                </a:solidFill>
                <a:ea typeface="ＭＳ Ｐゴシック" pitchFamily="34" charset="-128"/>
              </a:rPr>
              <a:t>Lipids</a:t>
            </a:r>
          </a:p>
        </p:txBody>
      </p:sp>
      <p:graphicFrame>
        <p:nvGraphicFramePr>
          <p:cNvPr id="25" name="Content Placeholder 5"/>
          <p:cNvGraphicFramePr>
            <a:graphicFrameLocks/>
          </p:cNvGraphicFramePr>
          <p:nvPr>
            <p:extLst/>
          </p:nvPr>
        </p:nvGraphicFramePr>
        <p:xfrm>
          <a:off x="5218644" y="2460019"/>
          <a:ext cx="3499749" cy="323207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5808481" y="1949618"/>
            <a:ext cx="2986711" cy="369332"/>
          </a:xfrm>
          <a:prstGeom prst="rect">
            <a:avLst/>
          </a:prstGeom>
          <a:noFill/>
        </p:spPr>
        <p:txBody>
          <a:bodyPr wrap="square" rtlCol="0">
            <a:spAutoFit/>
          </a:bodyPr>
          <a:lstStyle/>
          <a:p>
            <a:pPr algn="ctr"/>
            <a:r>
              <a:rPr lang="en-US" b="1" dirty="0">
                <a:solidFill>
                  <a:schemeClr val="accent2"/>
                </a:solidFill>
                <a:latin typeface="+mn-lt"/>
              </a:rPr>
              <a:t>Lipid Medication Use</a:t>
            </a:r>
          </a:p>
        </p:txBody>
      </p:sp>
      <p:grpSp>
        <p:nvGrpSpPr>
          <p:cNvPr id="27" name="Group 26"/>
          <p:cNvGrpSpPr/>
          <p:nvPr/>
        </p:nvGrpSpPr>
        <p:grpSpPr>
          <a:xfrm>
            <a:off x="2753736" y="5766477"/>
            <a:ext cx="3428826" cy="307777"/>
            <a:chOff x="974725" y="5834063"/>
            <a:chExt cx="3428826" cy="307777"/>
          </a:xfrm>
        </p:grpSpPr>
        <p:sp>
          <p:nvSpPr>
            <p:cNvPr id="28" name="TextBox 27"/>
            <p:cNvSpPr txBox="1"/>
            <p:nvPr/>
          </p:nvSpPr>
          <p:spPr>
            <a:xfrm>
              <a:off x="1122745" y="5834063"/>
              <a:ext cx="3280806" cy="307777"/>
            </a:xfrm>
            <a:prstGeom prst="rect">
              <a:avLst/>
            </a:prstGeom>
            <a:noFill/>
          </p:spPr>
          <p:txBody>
            <a:bodyPr wrap="square" rtlCol="0">
              <a:spAutoFit/>
            </a:bodyPr>
            <a:lstStyle/>
            <a:p>
              <a:pPr>
                <a:tabLst>
                  <a:tab pos="1262063" algn="l"/>
                  <a:tab pos="3830638" algn="l"/>
                </a:tabLst>
              </a:pPr>
              <a:r>
                <a:rPr lang="en-US" sz="1400" dirty="0"/>
                <a:t>Placebo	Lorcaserin 10 mg BID</a:t>
              </a:r>
            </a:p>
          </p:txBody>
        </p:sp>
        <p:sp>
          <p:nvSpPr>
            <p:cNvPr id="29" name="Rectangle 28"/>
            <p:cNvSpPr/>
            <p:nvPr/>
          </p:nvSpPr>
          <p:spPr>
            <a:xfrm>
              <a:off x="974725" y="5891938"/>
              <a:ext cx="182880" cy="182880"/>
            </a:xfrm>
            <a:prstGeom prst="rect">
              <a:avLst/>
            </a:prstGeom>
            <a:solidFill>
              <a:schemeClr val="bg1">
                <a:lumMod val="6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0" name="Rectangle 29"/>
            <p:cNvSpPr/>
            <p:nvPr/>
          </p:nvSpPr>
          <p:spPr>
            <a:xfrm>
              <a:off x="2213850" y="5891938"/>
              <a:ext cx="182880" cy="182880"/>
            </a:xfrm>
            <a:prstGeom prst="rect">
              <a:avLst/>
            </a:prstGeom>
            <a:solidFill>
              <a:schemeClr val="accent6"/>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sp>
        <p:nvSpPr>
          <p:cNvPr id="35" name="TextBox 34"/>
          <p:cNvSpPr txBox="1"/>
          <p:nvPr/>
        </p:nvSpPr>
        <p:spPr>
          <a:xfrm>
            <a:off x="1323536" y="5275662"/>
            <a:ext cx="736271" cy="276999"/>
          </a:xfrm>
          <a:prstGeom prst="rect">
            <a:avLst/>
          </a:prstGeom>
          <a:noFill/>
        </p:spPr>
        <p:txBody>
          <a:bodyPr wrap="square" rtlCol="0">
            <a:spAutoFit/>
          </a:bodyPr>
          <a:lstStyle/>
          <a:p>
            <a:pPr algn="ctr"/>
            <a:r>
              <a:rPr lang="en-US" sz="1200" i="1" dirty="0"/>
              <a:t>P</a:t>
            </a:r>
            <a:r>
              <a:rPr lang="en-US" sz="1200" dirty="0"/>
              <a:t>=0.02</a:t>
            </a:r>
          </a:p>
        </p:txBody>
      </p:sp>
      <p:sp>
        <p:nvSpPr>
          <p:cNvPr id="36" name="TextBox 35"/>
          <p:cNvSpPr txBox="1"/>
          <p:nvPr/>
        </p:nvSpPr>
        <p:spPr>
          <a:xfrm>
            <a:off x="4419014" y="4954800"/>
            <a:ext cx="893858" cy="276999"/>
          </a:xfrm>
          <a:prstGeom prst="rect">
            <a:avLst/>
          </a:prstGeom>
          <a:noFill/>
        </p:spPr>
        <p:txBody>
          <a:bodyPr wrap="square" rtlCol="0">
            <a:spAutoFit/>
          </a:bodyPr>
          <a:lstStyle/>
          <a:p>
            <a:pPr algn="ctr"/>
            <a:r>
              <a:rPr lang="en-US" sz="1200" i="1" dirty="0"/>
              <a:t>P</a:t>
            </a:r>
            <a:r>
              <a:rPr lang="en-US" sz="1200" dirty="0"/>
              <a:t>&lt;0.001</a:t>
            </a:r>
          </a:p>
        </p:txBody>
      </p:sp>
      <p:sp>
        <p:nvSpPr>
          <p:cNvPr id="37" name="TextBox 36"/>
          <p:cNvSpPr txBox="1"/>
          <p:nvPr/>
        </p:nvSpPr>
        <p:spPr>
          <a:xfrm>
            <a:off x="2283057" y="2692509"/>
            <a:ext cx="893858" cy="276999"/>
          </a:xfrm>
          <a:prstGeom prst="rect">
            <a:avLst/>
          </a:prstGeom>
          <a:noFill/>
        </p:spPr>
        <p:txBody>
          <a:bodyPr wrap="square" rtlCol="0">
            <a:spAutoFit/>
          </a:bodyPr>
          <a:lstStyle/>
          <a:p>
            <a:pPr algn="ctr"/>
            <a:r>
              <a:rPr lang="en-US" sz="1200" i="1" dirty="0"/>
              <a:t>P</a:t>
            </a:r>
            <a:r>
              <a:rPr lang="en-US" sz="1200" dirty="0"/>
              <a:t>&lt;0.001</a:t>
            </a:r>
          </a:p>
        </p:txBody>
      </p:sp>
    </p:spTree>
    <p:extLst>
      <p:ext uri="{BB962C8B-B14F-4D97-AF65-F5344CB8AC3E}">
        <p14:creationId xmlns:p14="http://schemas.microsoft.com/office/powerpoint/2010/main" val="207509531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Lorcaserin Adverse Events</a:t>
            </a:r>
          </a:p>
        </p:txBody>
      </p:sp>
      <p:graphicFrame>
        <p:nvGraphicFramePr>
          <p:cNvPr id="10" name="Content Placeholder 9"/>
          <p:cNvGraphicFramePr>
            <a:graphicFrameLocks noGrp="1"/>
          </p:cNvGraphicFramePr>
          <p:nvPr>
            <p:ph idx="1"/>
            <p:extLst/>
          </p:nvPr>
        </p:nvGraphicFramePr>
        <p:xfrm>
          <a:off x="685800" y="1749425"/>
          <a:ext cx="8021782" cy="4294863"/>
        </p:xfrm>
        <a:graphic>
          <a:graphicData uri="http://schemas.openxmlformats.org/drawingml/2006/table">
            <a:tbl>
              <a:tblPr firstRow="1" bandRow="1">
                <a:tableStyleId>{93296810-A885-4BE3-A3E7-6D5BEEA58F35}</a:tableStyleId>
              </a:tblPr>
              <a:tblGrid>
                <a:gridCol w="3885894">
                  <a:extLst>
                    <a:ext uri="{9D8B030D-6E8A-4147-A177-3AD203B41FA5}">
                      <a16:colId xmlns:a16="http://schemas.microsoft.com/office/drawing/2014/main" val="20000"/>
                    </a:ext>
                  </a:extLst>
                </a:gridCol>
                <a:gridCol w="2067944">
                  <a:extLst>
                    <a:ext uri="{9D8B030D-6E8A-4147-A177-3AD203B41FA5}">
                      <a16:colId xmlns:a16="http://schemas.microsoft.com/office/drawing/2014/main" val="20001"/>
                    </a:ext>
                  </a:extLst>
                </a:gridCol>
                <a:gridCol w="2067944">
                  <a:extLst>
                    <a:ext uri="{9D8B030D-6E8A-4147-A177-3AD203B41FA5}">
                      <a16:colId xmlns:a16="http://schemas.microsoft.com/office/drawing/2014/main" val="20002"/>
                    </a:ext>
                  </a:extLst>
                </a:gridCol>
              </a:tblGrid>
              <a:tr h="751909">
                <a:tc>
                  <a:txBody>
                    <a:bodyPr/>
                    <a:lstStyle/>
                    <a:p>
                      <a:pPr marL="0" marR="0">
                        <a:lnSpc>
                          <a:spcPct val="115000"/>
                        </a:lnSpc>
                        <a:spcBef>
                          <a:spcPts val="0"/>
                        </a:spcBef>
                        <a:spcAft>
                          <a:spcPts val="0"/>
                        </a:spcAft>
                      </a:pPr>
                      <a:r>
                        <a:rPr lang="en-US" sz="1600" dirty="0">
                          <a:effectLst/>
                        </a:rPr>
                        <a:t>Event occurring in ≥5% of patients</a:t>
                      </a:r>
                      <a:r>
                        <a:rPr lang="en-US" sz="1600" baseline="0" dirty="0">
                          <a:effectLst/>
                        </a:rPr>
                        <a:t> and more frequently than with placebo</a:t>
                      </a:r>
                      <a:r>
                        <a:rPr lang="en-US" sz="1600" dirty="0">
                          <a:effectLst/>
                        </a:rPr>
                        <a:t>, %</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Lorcaserin 10 mg BID</a:t>
                      </a:r>
                      <a:br>
                        <a:rPr lang="en-US" sz="1600" dirty="0">
                          <a:effectLst/>
                        </a:rPr>
                      </a:br>
                      <a:r>
                        <a:rPr lang="en-US" sz="1600" dirty="0">
                          <a:effectLst/>
                        </a:rPr>
                        <a:t>(N=3195)</a:t>
                      </a:r>
                      <a:endParaRPr lang="en-US" sz="1600" b="1" dirty="0">
                        <a:solidFill>
                          <a:schemeClr val="bg1"/>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Placebo</a:t>
                      </a:r>
                      <a:br>
                        <a:rPr lang="en-US" sz="1600" dirty="0">
                          <a:effectLst/>
                        </a:rPr>
                      </a:br>
                      <a:r>
                        <a:rPr lang="en-US" sz="1600" dirty="0">
                          <a:effectLst/>
                        </a:rPr>
                        <a:t>(N=3185)</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0"/>
                  </a:ext>
                </a:extLst>
              </a:tr>
              <a:tr h="313965">
                <a:tc>
                  <a:txBody>
                    <a:bodyPr/>
                    <a:lstStyle/>
                    <a:p>
                      <a:pPr marL="0" marR="0">
                        <a:lnSpc>
                          <a:spcPct val="115000"/>
                        </a:lnSpc>
                        <a:spcBef>
                          <a:spcPts val="0"/>
                        </a:spcBef>
                        <a:spcAft>
                          <a:spcPts val="0"/>
                        </a:spcAft>
                      </a:pPr>
                      <a:r>
                        <a:rPr lang="en-US" sz="1600" dirty="0">
                          <a:effectLst/>
                        </a:rPr>
                        <a:t>Headache</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16.8</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10.1</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1"/>
                  </a:ext>
                </a:extLst>
              </a:tr>
              <a:tr h="313965">
                <a:tc>
                  <a:txBody>
                    <a:bodyPr/>
                    <a:lstStyle/>
                    <a:p>
                      <a:pPr marL="0" marR="0">
                        <a:lnSpc>
                          <a:spcPct val="115000"/>
                        </a:lnSpc>
                        <a:spcBef>
                          <a:spcPts val="0"/>
                        </a:spcBef>
                        <a:spcAft>
                          <a:spcPts val="0"/>
                        </a:spcAft>
                      </a:pPr>
                      <a:r>
                        <a:rPr lang="en-US" sz="1400" dirty="0">
                          <a:effectLst/>
                        </a:rPr>
                        <a:t>Upper</a:t>
                      </a:r>
                      <a:r>
                        <a:rPr lang="en-US" sz="1400" baseline="0" dirty="0">
                          <a:effectLst/>
                        </a:rPr>
                        <a:t> respiratory tract infection</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13.7</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12.3</a:t>
                      </a:r>
                      <a:endParaRPr lang="en-US" sz="14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2"/>
                  </a:ext>
                </a:extLst>
              </a:tr>
              <a:tr h="313965">
                <a:tc>
                  <a:txBody>
                    <a:bodyPr/>
                    <a:lstStyle/>
                    <a:p>
                      <a:pPr marL="0" marR="0">
                        <a:lnSpc>
                          <a:spcPct val="115000"/>
                        </a:lnSpc>
                        <a:spcBef>
                          <a:spcPts val="0"/>
                        </a:spcBef>
                        <a:spcAft>
                          <a:spcPts val="0"/>
                        </a:spcAft>
                      </a:pPr>
                      <a:r>
                        <a:rPr lang="en-US" sz="1400" dirty="0">
                          <a:effectLst/>
                        </a:rPr>
                        <a:t>Nasopharyngitis</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13.0</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12.0</a:t>
                      </a:r>
                      <a:endParaRPr lang="en-US" sz="14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3"/>
                  </a:ext>
                </a:extLst>
              </a:tr>
              <a:tr h="313965">
                <a:tc>
                  <a:txBody>
                    <a:bodyPr/>
                    <a:lstStyle/>
                    <a:p>
                      <a:pPr marL="0" marR="0">
                        <a:lnSpc>
                          <a:spcPct val="115000"/>
                        </a:lnSpc>
                        <a:spcBef>
                          <a:spcPts val="0"/>
                        </a:spcBef>
                        <a:spcAft>
                          <a:spcPts val="0"/>
                        </a:spcAft>
                      </a:pPr>
                      <a:r>
                        <a:rPr lang="en-US" sz="1600" dirty="0">
                          <a:effectLst/>
                        </a:rPr>
                        <a:t>Dizziness</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8.5</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3.8</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4"/>
                  </a:ext>
                </a:extLst>
              </a:tr>
              <a:tr h="313965">
                <a:tc>
                  <a:txBody>
                    <a:bodyPr/>
                    <a:lstStyle/>
                    <a:p>
                      <a:pPr marL="0" marR="0">
                        <a:lnSpc>
                          <a:spcPct val="115000"/>
                        </a:lnSpc>
                        <a:spcBef>
                          <a:spcPts val="0"/>
                        </a:spcBef>
                        <a:spcAft>
                          <a:spcPts val="0"/>
                        </a:spcAft>
                      </a:pPr>
                      <a:r>
                        <a:rPr lang="en-US" sz="1600" dirty="0">
                          <a:effectLst/>
                        </a:rPr>
                        <a:t>Nausea</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8.3</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5.3</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5"/>
                  </a:ext>
                </a:extLst>
              </a:tr>
              <a:tr h="313965">
                <a:tc>
                  <a:txBody>
                    <a:bodyPr/>
                    <a:lstStyle/>
                    <a:p>
                      <a:pPr marL="0" marR="0">
                        <a:lnSpc>
                          <a:spcPct val="115000"/>
                        </a:lnSpc>
                        <a:spcBef>
                          <a:spcPts val="0"/>
                        </a:spcBef>
                        <a:spcAft>
                          <a:spcPts val="0"/>
                        </a:spcAft>
                      </a:pPr>
                      <a:r>
                        <a:rPr lang="en-US" sz="1600" dirty="0">
                          <a:effectLst/>
                        </a:rPr>
                        <a:t>Fatigue</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7.2</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3.6</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6"/>
                  </a:ext>
                </a:extLst>
              </a:tr>
              <a:tr h="313965">
                <a:tc>
                  <a:txBody>
                    <a:bodyPr/>
                    <a:lstStyle/>
                    <a:p>
                      <a:pPr marL="0" marR="0">
                        <a:lnSpc>
                          <a:spcPct val="115000"/>
                        </a:lnSpc>
                        <a:spcBef>
                          <a:spcPts val="0"/>
                        </a:spcBef>
                        <a:spcAft>
                          <a:spcPts val="0"/>
                        </a:spcAft>
                      </a:pPr>
                      <a:r>
                        <a:rPr lang="en-US" sz="1400" dirty="0">
                          <a:effectLst/>
                        </a:rPr>
                        <a:t>Urinary tract</a:t>
                      </a:r>
                      <a:r>
                        <a:rPr lang="en-US" sz="1400" baseline="0" dirty="0">
                          <a:effectLst/>
                        </a:rPr>
                        <a:t> infection</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6.5</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5.4</a:t>
                      </a:r>
                      <a:endParaRPr lang="en-US" sz="14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7"/>
                  </a:ext>
                </a:extLst>
              </a:tr>
              <a:tr h="313965">
                <a:tc>
                  <a:txBody>
                    <a:bodyPr/>
                    <a:lstStyle/>
                    <a:p>
                      <a:pPr marL="0" marR="0">
                        <a:lnSpc>
                          <a:spcPct val="115000"/>
                        </a:lnSpc>
                        <a:spcBef>
                          <a:spcPts val="0"/>
                        </a:spcBef>
                        <a:spcAft>
                          <a:spcPts val="0"/>
                        </a:spcAft>
                      </a:pPr>
                      <a:r>
                        <a:rPr lang="en-US" sz="1400" dirty="0">
                          <a:effectLst/>
                        </a:rPr>
                        <a:t>Diarrhea</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6.5</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5.6</a:t>
                      </a:r>
                      <a:endParaRPr lang="en-US" sz="14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8"/>
                  </a:ext>
                </a:extLst>
              </a:tr>
              <a:tr h="313965">
                <a:tc>
                  <a:txBody>
                    <a:bodyPr/>
                    <a:lstStyle/>
                    <a:p>
                      <a:pPr marL="0" marR="0">
                        <a:lnSpc>
                          <a:spcPct val="115000"/>
                        </a:lnSpc>
                        <a:spcBef>
                          <a:spcPts val="0"/>
                        </a:spcBef>
                        <a:spcAft>
                          <a:spcPts val="0"/>
                        </a:spcAft>
                      </a:pPr>
                      <a:r>
                        <a:rPr lang="en-US" sz="1400" dirty="0">
                          <a:effectLst/>
                        </a:rPr>
                        <a:t>Back pain</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6.3</a:t>
                      </a: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5.6</a:t>
                      </a:r>
                      <a:endParaRPr lang="en-US" sz="14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9"/>
                  </a:ext>
                </a:extLst>
              </a:tr>
              <a:tr h="313965">
                <a:tc>
                  <a:txBody>
                    <a:bodyPr/>
                    <a:lstStyle/>
                    <a:p>
                      <a:pPr marL="0" marR="0">
                        <a:lnSpc>
                          <a:spcPct val="115000"/>
                        </a:lnSpc>
                        <a:spcBef>
                          <a:spcPts val="0"/>
                        </a:spcBef>
                        <a:spcAft>
                          <a:spcPts val="0"/>
                        </a:spcAft>
                      </a:pPr>
                      <a:r>
                        <a:rPr lang="en-US" sz="1600" dirty="0">
                          <a:effectLst/>
                        </a:rPr>
                        <a:t>Constipation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5.8</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3.9</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0"/>
                  </a:ext>
                </a:extLst>
              </a:tr>
              <a:tr h="313965">
                <a:tc>
                  <a:txBody>
                    <a:bodyPr/>
                    <a:lstStyle/>
                    <a:p>
                      <a:pPr marL="0" marR="0">
                        <a:lnSpc>
                          <a:spcPct val="115000"/>
                        </a:lnSpc>
                        <a:spcBef>
                          <a:spcPts val="0"/>
                        </a:spcBef>
                        <a:spcAft>
                          <a:spcPts val="0"/>
                        </a:spcAft>
                      </a:pPr>
                      <a:r>
                        <a:rPr lang="en-US" sz="1600" dirty="0">
                          <a:effectLst/>
                        </a:rPr>
                        <a:t>Dry mouth</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5.3</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2.3</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4"/>
          </p:nvPr>
        </p:nvSpPr>
        <p:spPr/>
        <p:txBody>
          <a:bodyPr/>
          <a:lstStyle/>
          <a:p>
            <a:fld id="{2462ECC2-A415-4E86-873D-B602882CC3EA}" type="slidenum">
              <a:rPr lang="en-US" smtClean="0"/>
              <a:pPr/>
              <a:t>19</a:t>
            </a:fld>
            <a:endParaRPr lang="en-US" dirty="0"/>
          </a:p>
        </p:txBody>
      </p:sp>
      <p:sp>
        <p:nvSpPr>
          <p:cNvPr id="5" name="Footer Placeholder 7"/>
          <p:cNvSpPr txBox="1">
            <a:spLocks/>
          </p:cNvSpPr>
          <p:nvPr/>
        </p:nvSpPr>
        <p:spPr>
          <a:xfrm>
            <a:off x="33338" y="6566567"/>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Belviq (lorcaserin HCl) prescribing information. Woodcliff Lake, NJ: Eisai Inc.; 2012.</a:t>
            </a:r>
          </a:p>
        </p:txBody>
      </p:sp>
    </p:spTree>
    <p:extLst>
      <p:ext uri="{BB962C8B-B14F-4D97-AF65-F5344CB8AC3E}">
        <p14:creationId xmlns:p14="http://schemas.microsoft.com/office/powerpoint/2010/main" val="118384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half" idx="1"/>
          </p:nvPr>
        </p:nvSpPr>
        <p:spPr/>
        <p:txBody>
          <a:bodyPr/>
          <a:lstStyle/>
          <a:p>
            <a:r>
              <a:rPr lang="en-US" sz="2400" dirty="0"/>
              <a:t>Obesity</a:t>
            </a:r>
          </a:p>
          <a:p>
            <a:r>
              <a:rPr lang="en-US" sz="2400" dirty="0"/>
              <a:t>CVD</a:t>
            </a:r>
          </a:p>
          <a:p>
            <a:r>
              <a:rPr lang="en-US" sz="2400" dirty="0"/>
              <a:t>Dyslipidemia</a:t>
            </a:r>
          </a:p>
          <a:p>
            <a:r>
              <a:rPr lang="en-US" sz="2400" dirty="0"/>
              <a:t>Hypertension</a:t>
            </a:r>
          </a:p>
        </p:txBody>
      </p:sp>
      <p:sp>
        <p:nvSpPr>
          <p:cNvPr id="17412" name="Content Placeholder 3"/>
          <p:cNvSpPr>
            <a:spLocks noGrp="1"/>
          </p:cNvSpPr>
          <p:nvPr>
            <p:ph sz="half" idx="2"/>
          </p:nvPr>
        </p:nvSpPr>
        <p:spPr/>
        <p:txBody>
          <a:bodyPr/>
          <a:lstStyle/>
          <a:p>
            <a:r>
              <a:rPr lang="en-US" sz="2400" dirty="0"/>
              <a:t>Renal failure</a:t>
            </a:r>
          </a:p>
          <a:p>
            <a:r>
              <a:rPr lang="en-US" sz="2400" dirty="0"/>
              <a:t>Cancer</a:t>
            </a:r>
          </a:p>
          <a:p>
            <a:r>
              <a:rPr lang="en-US" sz="2400" dirty="0"/>
              <a:t>Sleep disorders</a:t>
            </a:r>
          </a:p>
        </p:txBody>
      </p:sp>
      <p:sp>
        <p:nvSpPr>
          <p:cNvPr id="17410" name="Title 1"/>
          <p:cNvSpPr>
            <a:spLocks noGrp="1"/>
          </p:cNvSpPr>
          <p:nvPr>
            <p:ph type="title"/>
          </p:nvPr>
        </p:nvSpPr>
        <p:spPr/>
        <p:txBody>
          <a:bodyPr/>
          <a:lstStyle/>
          <a:p>
            <a:r>
              <a:rPr lang="en-US" dirty="0"/>
              <a:t>Common Comorbidities </a:t>
            </a:r>
            <a:br>
              <a:rPr lang="en-US" dirty="0"/>
            </a:br>
            <a:r>
              <a:rPr lang="en-US" dirty="0"/>
              <a:t>of Prediabetes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2</a:t>
            </a:fld>
            <a:endParaRPr lang="en-US" dirty="0"/>
          </a:p>
        </p:txBody>
      </p:sp>
      <p:sp>
        <p:nvSpPr>
          <p:cNvPr id="17413" name="Rectangle 4"/>
          <p:cNvSpPr>
            <a:spLocks noChangeArrowheads="1"/>
          </p:cNvSpPr>
          <p:nvPr/>
        </p:nvSpPr>
        <p:spPr bwMode="auto">
          <a:xfrm>
            <a:off x="33338" y="6566494"/>
            <a:ext cx="6845300" cy="246221"/>
          </a:xfrm>
          <a:prstGeom prst="rect">
            <a:avLst/>
          </a:prstGeom>
          <a:noFill/>
          <a:ln w="9525">
            <a:noFill/>
            <a:miter lim="800000"/>
            <a:headEnd/>
            <a:tailEnd/>
          </a:ln>
        </p:spPr>
        <p:txBody>
          <a:bodyPr anchor="b">
            <a:spAutoFit/>
          </a:bodyPr>
          <a:lstStyle/>
          <a:p>
            <a:pPr>
              <a:spcBef>
                <a:spcPts val="600"/>
              </a:spcBef>
            </a:pPr>
            <a:r>
              <a:rPr lang="en-US" sz="1000" dirty="0"/>
              <a:t>Handelsman YH, et al. </a:t>
            </a:r>
            <a:r>
              <a:rPr lang="en-US" sz="1000" i="1" dirty="0" err="1"/>
              <a:t>Endocr</a:t>
            </a:r>
            <a:r>
              <a:rPr lang="en-US" sz="1000" i="1" dirty="0"/>
              <a:t> </a:t>
            </a:r>
            <a:r>
              <a:rPr lang="en-US" sz="1000" i="1" dirty="0" err="1"/>
              <a:t>Pract</a:t>
            </a:r>
            <a:r>
              <a:rPr lang="en-US" sz="1000" dirty="0"/>
              <a:t>. 2015;21(</a:t>
            </a:r>
            <a:r>
              <a:rPr lang="en-US" sz="1000" dirty="0" err="1"/>
              <a:t>suppl</a:t>
            </a:r>
            <a:r>
              <a:rPr lang="en-US" sz="1000" dirty="0"/>
              <a:t> 1):1-87.</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Phentermine/Topiramate ER </a:t>
            </a:r>
          </a:p>
        </p:txBody>
      </p:sp>
      <p:sp>
        <p:nvSpPr>
          <p:cNvPr id="3" name="Slide Number Placeholder 2"/>
          <p:cNvSpPr>
            <a:spLocks noGrp="1"/>
          </p:cNvSpPr>
          <p:nvPr>
            <p:ph type="sldNum" sz="quarter" idx="4"/>
          </p:nvPr>
        </p:nvSpPr>
        <p:spPr/>
        <p:txBody>
          <a:bodyPr/>
          <a:lstStyle/>
          <a:p>
            <a:fld id="{2462ECC2-A415-4E86-873D-B602882CC3EA}" type="slidenum">
              <a:rPr lang="en-US" smtClean="0"/>
              <a:pPr/>
              <a:t>20</a:t>
            </a:fld>
            <a:endParaRPr lang="en-US" dirty="0"/>
          </a:p>
        </p:txBody>
      </p:sp>
      <p:sp>
        <p:nvSpPr>
          <p:cNvPr id="8" name="Footer Placeholder 7"/>
          <p:cNvSpPr txBox="1">
            <a:spLocks/>
          </p:cNvSpPr>
          <p:nvPr/>
        </p:nvSpPr>
        <p:spPr>
          <a:xfrm>
            <a:off x="33338" y="6341488"/>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T2D, type 2 diabetes.</a:t>
            </a:r>
          </a:p>
          <a:p>
            <a:pPr fontAlgn="auto">
              <a:spcBef>
                <a:spcPts val="600"/>
              </a:spcBef>
              <a:spcAft>
                <a:spcPts val="0"/>
              </a:spcAft>
            </a:pPr>
            <a:r>
              <a:rPr lang="da-DK" sz="1000" dirty="0">
                <a:solidFill>
                  <a:schemeClr val="tx1"/>
                </a:solidFill>
              </a:rPr>
              <a:t>Qsymia prescribing information. Mountain View, CA: Vivus, Inc.; 2012.</a:t>
            </a:r>
          </a:p>
        </p:txBody>
      </p:sp>
      <p:sp>
        <p:nvSpPr>
          <p:cNvPr id="13" name="Rectangle 12"/>
          <p:cNvSpPr/>
          <p:nvPr/>
        </p:nvSpPr>
        <p:spPr>
          <a:xfrm>
            <a:off x="472894" y="5979699"/>
            <a:ext cx="7926208" cy="338554"/>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600" dirty="0"/>
              <a:t>See prescribing information for specific titration and discontinuation instructions</a:t>
            </a:r>
          </a:p>
        </p:txBody>
      </p:sp>
      <p:sp>
        <p:nvSpPr>
          <p:cNvPr id="14" name="Text Placeholder 3"/>
          <p:cNvSpPr txBox="1">
            <a:spLocks/>
          </p:cNvSpPr>
          <p:nvPr/>
        </p:nvSpPr>
        <p:spPr bwMode="auto">
          <a:xfrm>
            <a:off x="381444" y="2984669"/>
            <a:ext cx="4040188" cy="6397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Indications</a:t>
            </a:r>
          </a:p>
        </p:txBody>
      </p:sp>
      <p:sp>
        <p:nvSpPr>
          <p:cNvPr id="15" name="Content Placeholder 4"/>
          <p:cNvSpPr txBox="1">
            <a:spLocks/>
          </p:cNvSpPr>
          <p:nvPr/>
        </p:nvSpPr>
        <p:spPr bwMode="auto">
          <a:xfrm>
            <a:off x="381444" y="3529181"/>
            <a:ext cx="4111625" cy="217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defTabSz="914400"/>
            <a:r>
              <a:rPr lang="en-US" sz="1700" kern="0" dirty="0"/>
              <a:t>Adjunct to diet and exercise in patients with</a:t>
            </a:r>
          </a:p>
          <a:p>
            <a:pPr lvl="1" defTabSz="914400"/>
            <a:r>
              <a:rPr lang="en-US" sz="1500" kern="0" dirty="0"/>
              <a:t>BMI ≥30 kg/m</a:t>
            </a:r>
            <a:r>
              <a:rPr lang="en-US" sz="1500" kern="0" baseline="30000" dirty="0"/>
              <a:t>2</a:t>
            </a:r>
          </a:p>
          <a:p>
            <a:pPr lvl="1" defTabSz="914400"/>
            <a:r>
              <a:rPr lang="en-US" sz="1500" kern="0" dirty="0"/>
              <a:t>BMI ≥27 kg/m</a:t>
            </a:r>
            <a:r>
              <a:rPr lang="en-US" sz="1500" kern="0" baseline="30000" dirty="0"/>
              <a:t>2</a:t>
            </a:r>
            <a:r>
              <a:rPr lang="en-US" sz="1500" kern="0" dirty="0"/>
              <a:t> with ≥1 weight-related comorbidity</a:t>
            </a:r>
          </a:p>
          <a:p>
            <a:pPr lvl="2" defTabSz="914400">
              <a:spcBef>
                <a:spcPts val="0"/>
              </a:spcBef>
            </a:pPr>
            <a:r>
              <a:rPr lang="en-US" sz="1400" kern="0" dirty="0"/>
              <a:t>Hypertension</a:t>
            </a:r>
          </a:p>
          <a:p>
            <a:pPr lvl="2" defTabSz="914400">
              <a:spcBef>
                <a:spcPts val="0"/>
              </a:spcBef>
            </a:pPr>
            <a:r>
              <a:rPr lang="en-US" sz="1400" kern="0" dirty="0"/>
              <a:t>T2D</a:t>
            </a:r>
          </a:p>
          <a:p>
            <a:pPr lvl="2" defTabSz="914400">
              <a:spcBef>
                <a:spcPts val="0"/>
              </a:spcBef>
            </a:pPr>
            <a:r>
              <a:rPr lang="en-US" sz="1400" kern="0" dirty="0"/>
              <a:t>Dyslipidemia</a:t>
            </a:r>
          </a:p>
        </p:txBody>
      </p:sp>
      <p:sp>
        <p:nvSpPr>
          <p:cNvPr id="16" name="Text Placeholder 5"/>
          <p:cNvSpPr txBox="1">
            <a:spLocks/>
          </p:cNvSpPr>
          <p:nvPr/>
        </p:nvSpPr>
        <p:spPr bwMode="auto">
          <a:xfrm>
            <a:off x="4854294" y="1217781"/>
            <a:ext cx="4041775" cy="6397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Dosing</a:t>
            </a:r>
          </a:p>
        </p:txBody>
      </p:sp>
      <p:sp>
        <p:nvSpPr>
          <p:cNvPr id="17" name="Content Placeholder 6"/>
          <p:cNvSpPr txBox="1">
            <a:spLocks/>
          </p:cNvSpPr>
          <p:nvPr/>
        </p:nvSpPr>
        <p:spPr bwMode="auto">
          <a:xfrm>
            <a:off x="4961169" y="1840081"/>
            <a:ext cx="4041775"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defTabSz="914400"/>
            <a:r>
              <a:rPr lang="en-US" sz="1800" kern="0" dirty="0"/>
              <a:t>Once daily in morning</a:t>
            </a:r>
          </a:p>
          <a:p>
            <a:pPr lvl="1" defTabSz="914400"/>
            <a:r>
              <a:rPr lang="en-US" sz="1600" kern="0" dirty="0"/>
              <a:t>Starting dose: phentermine 3.75/topiramate ER 23 mg for 14 days</a:t>
            </a:r>
          </a:p>
          <a:p>
            <a:pPr lvl="1" defTabSz="914400"/>
            <a:r>
              <a:rPr lang="en-US" sz="1600" kern="0" dirty="0"/>
              <a:t>Usual dose:  7.5/46 mg</a:t>
            </a:r>
          </a:p>
          <a:p>
            <a:pPr lvl="1" defTabSz="914400"/>
            <a:r>
              <a:rPr lang="en-US" sz="1600" kern="0" dirty="0"/>
              <a:t>Maximum dose: 15/92 mg</a:t>
            </a:r>
          </a:p>
          <a:p>
            <a:pPr defTabSz="914400"/>
            <a:r>
              <a:rPr lang="en-US" sz="1800" kern="0" dirty="0"/>
              <a:t>If &lt;3% weight loss after 12 weeks on usual dose, either discontinue medication or advance to maximum dose (transition dose  phentermine 11.25 mg/topiramate ER 69 mg for 2 weeks)</a:t>
            </a:r>
          </a:p>
          <a:p>
            <a:pPr defTabSz="914400"/>
            <a:r>
              <a:rPr lang="en-US" sz="1800" kern="0" dirty="0"/>
              <a:t>If &lt;5% weight loss after 12 weeks on maximum dose, then discontinue the medication (to discontinue take every other day for one week)</a:t>
            </a:r>
          </a:p>
        </p:txBody>
      </p:sp>
      <p:sp>
        <p:nvSpPr>
          <p:cNvPr id="18" name="Text Placeholder 3"/>
          <p:cNvSpPr txBox="1">
            <a:spLocks/>
          </p:cNvSpPr>
          <p:nvPr/>
        </p:nvSpPr>
        <p:spPr>
          <a:xfrm>
            <a:off x="260863" y="1228541"/>
            <a:ext cx="4040188" cy="6397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000" b="1" dirty="0">
                <a:solidFill>
                  <a:schemeClr val="accent3"/>
                </a:solidFill>
              </a:rPr>
              <a:t>Mechanism of Action</a:t>
            </a:r>
          </a:p>
        </p:txBody>
      </p:sp>
      <p:sp>
        <p:nvSpPr>
          <p:cNvPr id="19" name="Content Placeholder 4"/>
          <p:cNvSpPr txBox="1">
            <a:spLocks/>
          </p:cNvSpPr>
          <p:nvPr/>
        </p:nvSpPr>
        <p:spPr>
          <a:xfrm>
            <a:off x="331838" y="1824519"/>
            <a:ext cx="4111988" cy="134531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700" dirty="0"/>
              <a:t>Central noradrenergic effects</a:t>
            </a:r>
          </a:p>
          <a:p>
            <a:pPr lvl="1" fontAlgn="auto">
              <a:spcAft>
                <a:spcPts val="0"/>
              </a:spcAft>
            </a:pPr>
            <a:r>
              <a:rPr lang="en-US" sz="1600" dirty="0"/>
              <a:t>Phentermine: immediate-release sympathomimetic—affects appetite</a:t>
            </a:r>
          </a:p>
          <a:p>
            <a:pPr lvl="1" fontAlgn="auto">
              <a:spcAft>
                <a:spcPts val="0"/>
              </a:spcAft>
            </a:pPr>
            <a:r>
              <a:rPr lang="en-US" sz="1600" dirty="0"/>
              <a:t>Topiramate ER: delayed-release gabanergic—affects satiety</a:t>
            </a:r>
          </a:p>
        </p:txBody>
      </p:sp>
    </p:spTree>
    <p:extLst>
      <p:ext uri="{BB962C8B-B14F-4D97-AF65-F5344CB8AC3E}">
        <p14:creationId xmlns:p14="http://schemas.microsoft.com/office/powerpoint/2010/main" val="3676142366"/>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Phentermine/Topiramate ER: Summary of Warnings and Contraindications</a:t>
            </a:r>
          </a:p>
        </p:txBody>
      </p:sp>
      <p:sp>
        <p:nvSpPr>
          <p:cNvPr id="4" name="Text Placeholder 3"/>
          <p:cNvSpPr>
            <a:spLocks noGrp="1"/>
          </p:cNvSpPr>
          <p:nvPr>
            <p:ph type="body" idx="1"/>
          </p:nvPr>
        </p:nvSpPr>
        <p:spPr>
          <a:xfrm>
            <a:off x="457200" y="1500484"/>
            <a:ext cx="4040188" cy="639762"/>
          </a:xfrm>
        </p:spPr>
        <p:txBody>
          <a:bodyPr/>
          <a:lstStyle/>
          <a:p>
            <a:r>
              <a:rPr lang="en-US" sz="2000" dirty="0"/>
              <a:t>Contraindications</a:t>
            </a:r>
          </a:p>
        </p:txBody>
      </p:sp>
      <p:sp>
        <p:nvSpPr>
          <p:cNvPr id="5" name="Content Placeholder 4"/>
          <p:cNvSpPr>
            <a:spLocks noGrp="1"/>
          </p:cNvSpPr>
          <p:nvPr>
            <p:ph sz="half" idx="2"/>
          </p:nvPr>
        </p:nvSpPr>
        <p:spPr>
          <a:xfrm>
            <a:off x="457200" y="2164282"/>
            <a:ext cx="4040188" cy="3807506"/>
          </a:xfrm>
        </p:spPr>
        <p:txBody>
          <a:bodyPr>
            <a:normAutofit/>
          </a:bodyPr>
          <a:lstStyle/>
          <a:p>
            <a:r>
              <a:rPr lang="en-US" sz="2000" dirty="0"/>
              <a:t>Pregnancy</a:t>
            </a:r>
          </a:p>
          <a:p>
            <a:r>
              <a:rPr lang="en-US" sz="2000" dirty="0"/>
              <a:t>Glaucoma</a:t>
            </a:r>
          </a:p>
          <a:p>
            <a:r>
              <a:rPr lang="en-US" sz="2000" dirty="0"/>
              <a:t>Hyperthyroidism</a:t>
            </a:r>
          </a:p>
          <a:p>
            <a:r>
              <a:rPr lang="en-US" sz="2000" dirty="0"/>
              <a:t>Treatment with monoamine oxidase inhibitors (MAOIs)</a:t>
            </a:r>
          </a:p>
        </p:txBody>
      </p:sp>
      <p:sp>
        <p:nvSpPr>
          <p:cNvPr id="6" name="Text Placeholder 5"/>
          <p:cNvSpPr>
            <a:spLocks noGrp="1"/>
          </p:cNvSpPr>
          <p:nvPr>
            <p:ph type="body" sz="quarter" idx="3"/>
          </p:nvPr>
        </p:nvSpPr>
        <p:spPr>
          <a:xfrm>
            <a:off x="4645025" y="1500484"/>
            <a:ext cx="4041775" cy="639762"/>
          </a:xfrm>
        </p:spPr>
        <p:txBody>
          <a:bodyPr/>
          <a:lstStyle/>
          <a:p>
            <a:r>
              <a:rPr lang="en-US" sz="2000" dirty="0"/>
              <a:t>Warnings</a:t>
            </a:r>
          </a:p>
        </p:txBody>
      </p:sp>
      <p:sp>
        <p:nvSpPr>
          <p:cNvPr id="7" name="Content Placeholder 6"/>
          <p:cNvSpPr>
            <a:spLocks noGrp="1"/>
          </p:cNvSpPr>
          <p:nvPr>
            <p:ph sz="quarter" idx="4"/>
          </p:nvPr>
        </p:nvSpPr>
        <p:spPr>
          <a:xfrm>
            <a:off x="4645025" y="2164282"/>
            <a:ext cx="4041775" cy="3807506"/>
          </a:xfrm>
        </p:spPr>
        <p:txBody>
          <a:bodyPr>
            <a:normAutofit/>
          </a:bodyPr>
          <a:lstStyle/>
          <a:p>
            <a:r>
              <a:rPr lang="en-US" sz="2000" dirty="0"/>
              <a:t>Fetal toxicity</a:t>
            </a:r>
          </a:p>
          <a:p>
            <a:r>
              <a:rPr lang="en-US" sz="2000" dirty="0"/>
              <a:t>Increased heart rate</a:t>
            </a:r>
          </a:p>
          <a:p>
            <a:r>
              <a:rPr lang="en-US" sz="2000" dirty="0"/>
              <a:t>Suicide and mood and sleep disorders</a:t>
            </a:r>
          </a:p>
          <a:p>
            <a:r>
              <a:rPr lang="en-US" sz="2000" dirty="0"/>
              <a:t>Acute myopia and glaucoma</a:t>
            </a:r>
          </a:p>
          <a:p>
            <a:r>
              <a:rPr lang="en-US" sz="2000" dirty="0"/>
              <a:t>Metabolic acidosis</a:t>
            </a:r>
          </a:p>
          <a:p>
            <a:r>
              <a:rPr lang="en-US" sz="2000" dirty="0"/>
              <a:t>Creatinine elevations</a:t>
            </a:r>
          </a:p>
          <a:p>
            <a:r>
              <a:rPr lang="en-US" sz="2000" dirty="0"/>
              <a:t>Hypoglycemia with concomitant antidiabetic therapy</a:t>
            </a:r>
          </a:p>
        </p:txBody>
      </p:sp>
      <p:sp>
        <p:nvSpPr>
          <p:cNvPr id="10" name="Slide Number Placeholder 9"/>
          <p:cNvSpPr>
            <a:spLocks noGrp="1"/>
          </p:cNvSpPr>
          <p:nvPr>
            <p:ph type="sldNum" sz="quarter" idx="12"/>
          </p:nvPr>
        </p:nvSpPr>
        <p:spPr/>
        <p:txBody>
          <a:bodyPr/>
          <a:lstStyle/>
          <a:p>
            <a:fld id="{C2D6052C-4BC4-1142-8D6D-5456C29F3E90}" type="slidenum">
              <a:rPr lang="en-US" smtClean="0"/>
              <a:pPr/>
              <a:t>21</a:t>
            </a:fld>
            <a:endParaRPr lang="en-US" dirty="0"/>
          </a:p>
        </p:txBody>
      </p:sp>
      <p:sp>
        <p:nvSpPr>
          <p:cNvPr id="8" name="Footer Placeholder 7"/>
          <p:cNvSpPr txBox="1">
            <a:spLocks/>
          </p:cNvSpPr>
          <p:nvPr/>
        </p:nvSpPr>
        <p:spPr>
          <a:xfrm>
            <a:off x="33338" y="6578442"/>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Qsymia prescribing information. Mountain View, CA: Vivus, Inc.; 2012.</a:t>
            </a:r>
          </a:p>
        </p:txBody>
      </p:sp>
      <p:sp>
        <p:nvSpPr>
          <p:cNvPr id="3" name="Rectangle 2"/>
          <p:cNvSpPr/>
          <p:nvPr/>
        </p:nvSpPr>
        <p:spPr>
          <a:xfrm>
            <a:off x="475369" y="4311646"/>
            <a:ext cx="4098219" cy="1877437"/>
          </a:xfrm>
          <a:prstGeom prst="rect">
            <a:avLst/>
          </a:prstGeom>
        </p:spPr>
        <p:txBody>
          <a:bodyPr vert="horz" lIns="91440" tIns="45720" rIns="91440" bIns="45720" rtlCol="0">
            <a:normAutofit/>
          </a:bodyPr>
          <a:lstStyle/>
          <a:p>
            <a:pPr marL="342900" indent="-342900" defTabSz="457200">
              <a:spcBef>
                <a:spcPct val="20000"/>
              </a:spcBef>
              <a:buClr>
                <a:srgbClr val="800000"/>
              </a:buClr>
              <a:buFont typeface="Arial"/>
              <a:buChar char="•"/>
            </a:pPr>
            <a:r>
              <a:rPr lang="en-US" sz="2000" dirty="0">
                <a:latin typeface="+mn-lt"/>
                <a:ea typeface="+mn-ea"/>
              </a:rPr>
              <a:t>Dry mouth</a:t>
            </a:r>
          </a:p>
          <a:p>
            <a:pPr marL="342900" indent="-342900" defTabSz="457200">
              <a:spcBef>
                <a:spcPct val="20000"/>
              </a:spcBef>
              <a:buClr>
                <a:srgbClr val="800000"/>
              </a:buClr>
              <a:buFont typeface="Arial"/>
              <a:buChar char="•"/>
            </a:pPr>
            <a:r>
              <a:rPr lang="en-US" sz="2000" dirty="0">
                <a:latin typeface="+mn-lt"/>
                <a:ea typeface="+mn-ea"/>
              </a:rPr>
              <a:t>Tingling</a:t>
            </a:r>
          </a:p>
          <a:p>
            <a:pPr marL="342900" indent="-342900" defTabSz="457200">
              <a:spcBef>
                <a:spcPct val="20000"/>
              </a:spcBef>
              <a:buClr>
                <a:srgbClr val="800000"/>
              </a:buClr>
              <a:buFont typeface="Arial"/>
              <a:buChar char="•"/>
            </a:pPr>
            <a:r>
              <a:rPr lang="en-US" sz="2000" dirty="0">
                <a:latin typeface="+mn-lt"/>
                <a:ea typeface="+mn-ea"/>
              </a:rPr>
              <a:t>Constipation</a:t>
            </a:r>
          </a:p>
          <a:p>
            <a:pPr marL="342900" indent="-342900" defTabSz="457200">
              <a:spcBef>
                <a:spcPct val="20000"/>
              </a:spcBef>
              <a:buClr>
                <a:srgbClr val="800000"/>
              </a:buClr>
              <a:buFont typeface="Arial"/>
              <a:buChar char="•"/>
            </a:pPr>
            <a:r>
              <a:rPr lang="en-US" sz="2000" dirty="0">
                <a:latin typeface="+mn-lt"/>
                <a:ea typeface="+mn-ea"/>
              </a:rPr>
              <a:t>Altered taste sensation</a:t>
            </a:r>
          </a:p>
          <a:p>
            <a:pPr marL="342900" indent="-342900" defTabSz="457200">
              <a:spcBef>
                <a:spcPct val="20000"/>
              </a:spcBef>
              <a:buClr>
                <a:srgbClr val="800000"/>
              </a:buClr>
              <a:buFont typeface="Arial"/>
              <a:buChar char="•"/>
            </a:pPr>
            <a:r>
              <a:rPr lang="en-US" sz="2000" dirty="0">
                <a:latin typeface="+mn-lt"/>
                <a:ea typeface="+mn-ea"/>
              </a:rPr>
              <a:t>Upper respiratory infection</a:t>
            </a:r>
          </a:p>
        </p:txBody>
      </p:sp>
      <p:sp>
        <p:nvSpPr>
          <p:cNvPr id="9" name="Text Placeholder 3"/>
          <p:cNvSpPr txBox="1">
            <a:spLocks/>
          </p:cNvSpPr>
          <p:nvPr/>
        </p:nvSpPr>
        <p:spPr>
          <a:xfrm>
            <a:off x="609600" y="3779483"/>
            <a:ext cx="4040188" cy="639762"/>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fontAlgn="auto">
              <a:spcAft>
                <a:spcPts val="0"/>
              </a:spcAft>
            </a:pPr>
            <a:r>
              <a:rPr lang="en-US" sz="2000" dirty="0">
                <a:solidFill>
                  <a:schemeClr val="accent3"/>
                </a:solidFill>
              </a:rPr>
              <a:t>Adverse Effects</a:t>
            </a:r>
          </a:p>
        </p:txBody>
      </p:sp>
    </p:spTree>
    <p:extLst>
      <p:ext uri="{BB962C8B-B14F-4D97-AF65-F5344CB8AC3E}">
        <p14:creationId xmlns:p14="http://schemas.microsoft.com/office/powerpoint/2010/main" val="328520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0"/>
          <p:cNvSpPr txBox="1">
            <a:spLocks noChangeArrowheads="1"/>
          </p:cNvSpPr>
          <p:nvPr/>
        </p:nvSpPr>
        <p:spPr bwMode="auto">
          <a:xfrm>
            <a:off x="44489" y="6114500"/>
            <a:ext cx="7524750" cy="707886"/>
          </a:xfrm>
          <a:prstGeom prst="rect">
            <a:avLst/>
          </a:prstGeom>
          <a:noFill/>
          <a:extLst/>
        </p:spPr>
        <p:txBody>
          <a:bodyPr wrap="square" rtlCol="0" anchor="b">
            <a:spAutoFit/>
          </a:bodyPr>
          <a:lstStyle>
            <a:defPPr>
              <a:defRPr lang="en-US"/>
            </a:defPPr>
            <a:lvl1pPr marL="0" defTabSz="914400" eaLnBrk="1" fontAlgn="auto" latinLnBrk="0" hangingPunct="1">
              <a:spcBef>
                <a:spcPts val="0"/>
              </a:spcBef>
              <a:spcAft>
                <a:spcPts val="0"/>
              </a:spcAft>
              <a:defRPr sz="1000">
                <a:ea typeface="+mn-ea"/>
                <a:cs typeface="Arial" pitchFamily="34" charset="0"/>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spcBef>
                <a:spcPts val="600"/>
              </a:spcBef>
            </a:pPr>
            <a:r>
              <a:rPr lang="en-US" dirty="0"/>
              <a:t>*</a:t>
            </a:r>
            <a:r>
              <a:rPr lang="en-US" i="1" dirty="0"/>
              <a:t>P</a:t>
            </a:r>
            <a:r>
              <a:rPr lang="en-US" dirty="0"/>
              <a:t>&lt;0.0001 vs placebo.</a:t>
            </a:r>
          </a:p>
          <a:p>
            <a:pPr>
              <a:spcBef>
                <a:spcPts val="600"/>
              </a:spcBef>
            </a:pPr>
            <a:r>
              <a:rPr lang="en-US" dirty="0"/>
              <a:t>ITT = intent to treat; LOCF = last observation carried forward; </a:t>
            </a:r>
            <a:r>
              <a:rPr lang="da-DK" dirty="0"/>
              <a:t>Phen/TPM ER = phentermine/topiramate extended release</a:t>
            </a:r>
            <a:r>
              <a:rPr lang="en-US" dirty="0"/>
              <a:t>.</a:t>
            </a:r>
          </a:p>
          <a:p>
            <a:pPr>
              <a:spcBef>
                <a:spcPts val="600"/>
              </a:spcBef>
            </a:pPr>
            <a:r>
              <a:rPr lang="en-US" dirty="0"/>
              <a:t>Allison DB, et al. </a:t>
            </a:r>
            <a:r>
              <a:rPr lang="en-US" i="1" dirty="0"/>
              <a:t>Obesity (Silver Spring).</a:t>
            </a:r>
            <a:r>
              <a:rPr lang="en-US" dirty="0"/>
              <a:t> 2012;20:330-342.</a:t>
            </a:r>
          </a:p>
        </p:txBody>
      </p:sp>
      <p:sp>
        <p:nvSpPr>
          <p:cNvPr id="4" name="Title 3"/>
          <p:cNvSpPr>
            <a:spLocks noGrp="1"/>
          </p:cNvSpPr>
          <p:nvPr>
            <p:ph type="title"/>
          </p:nvPr>
        </p:nvSpPr>
        <p:spPr/>
        <p:txBody>
          <a:bodyPr>
            <a:normAutofit fontScale="90000"/>
          </a:bodyPr>
          <a:lstStyle/>
          <a:p>
            <a:r>
              <a:rPr lang="en-US" dirty="0"/>
              <a:t>Effect of Phentermine/Topiramate ER on Weight Loss in Obese Adults Over 1 Year</a:t>
            </a:r>
          </a:p>
        </p:txBody>
      </p:sp>
      <p:sp>
        <p:nvSpPr>
          <p:cNvPr id="2" name="Slide Number Placeholder 1"/>
          <p:cNvSpPr>
            <a:spLocks noGrp="1"/>
          </p:cNvSpPr>
          <p:nvPr>
            <p:ph type="sldNum" sz="quarter" idx="4"/>
          </p:nvPr>
        </p:nvSpPr>
        <p:spPr>
          <a:xfrm>
            <a:off x="7137400" y="6313488"/>
            <a:ext cx="1905000" cy="457200"/>
          </a:xfrm>
        </p:spPr>
        <p:txBody>
          <a:bodyPr/>
          <a:lstStyle/>
          <a:p>
            <a:fld id="{C2D6052C-4BC4-1142-8D6D-5456C29F3E90}" type="slidenum">
              <a:rPr lang="en-US" smtClean="0"/>
              <a:pPr/>
              <a:t>22</a:t>
            </a:fld>
            <a:endParaRPr lang="en-US" dirty="0"/>
          </a:p>
        </p:txBody>
      </p:sp>
      <p:sp>
        <p:nvSpPr>
          <p:cNvPr id="80" name="Rectangle 79"/>
          <p:cNvSpPr/>
          <p:nvPr/>
        </p:nvSpPr>
        <p:spPr>
          <a:xfrm rot="16200000">
            <a:off x="367037" y="4104448"/>
            <a:ext cx="1266629" cy="307777"/>
          </a:xfrm>
          <a:prstGeom prst="rect">
            <a:avLst/>
          </a:prstGeom>
          <a:noFill/>
        </p:spPr>
        <p:txBody>
          <a:bodyPr wrap="none" rtlCol="0" anchor="ctr" anchorCtr="0">
            <a:spAutoFit/>
          </a:bodyPr>
          <a:lstStyle/>
          <a:p>
            <a:pPr algn="ctr" defTabSz="457200" fontAlgn="auto">
              <a:spcBef>
                <a:spcPts val="0"/>
              </a:spcBef>
              <a:spcAft>
                <a:spcPts val="0"/>
              </a:spcAft>
            </a:pPr>
            <a:r>
              <a:rPr lang="en-US" sz="1400" b="1" dirty="0">
                <a:solidFill>
                  <a:prstClr val="black"/>
                </a:solidFill>
                <a:latin typeface="Arial"/>
                <a:ea typeface="ＭＳ Ｐゴシック" charset="-128"/>
                <a:sym typeface="Symbol"/>
              </a:rPr>
              <a:t></a:t>
            </a:r>
            <a:r>
              <a:rPr lang="en-US" sz="1400" b="1" dirty="0">
                <a:solidFill>
                  <a:prstClr val="black"/>
                </a:solidFill>
                <a:latin typeface="Arial"/>
                <a:ea typeface="ＭＳ Ｐゴシック" charset="-128"/>
              </a:rPr>
              <a:t> Weight (%)</a:t>
            </a:r>
          </a:p>
        </p:txBody>
      </p:sp>
      <p:sp>
        <p:nvSpPr>
          <p:cNvPr id="86" name="TextBox 9"/>
          <p:cNvSpPr txBox="1">
            <a:spLocks noChangeArrowheads="1"/>
          </p:cNvSpPr>
          <p:nvPr/>
        </p:nvSpPr>
        <p:spPr bwMode="auto">
          <a:xfrm>
            <a:off x="1710602" y="1896607"/>
            <a:ext cx="5726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mn-lt"/>
                <a:ea typeface="Verdana" panose="020B0604030504040204" pitchFamily="34" charset="0"/>
                <a:cs typeface="Verdana" panose="020B0604030504040204" pitchFamily="34" charset="0"/>
              </a:rPr>
              <a:t>EQUIP Study: </a:t>
            </a:r>
            <a:r>
              <a:rPr lang="en-US" sz="1800" b="1" dirty="0">
                <a:solidFill>
                  <a:schemeClr val="accent3"/>
                </a:solidFill>
                <a:latin typeface="+mn-lt"/>
                <a:ea typeface="Verdana" panose="020B0604030504040204" pitchFamily="34" charset="0"/>
                <a:cs typeface="Verdana" panose="020B0604030504040204" pitchFamily="34" charset="0"/>
              </a:rPr>
              <a:t>ITT-LOCF Analysis</a:t>
            </a:r>
          </a:p>
        </p:txBody>
      </p:sp>
      <p:graphicFrame>
        <p:nvGraphicFramePr>
          <p:cNvPr id="3" name="Chart 2"/>
          <p:cNvGraphicFramePr/>
          <p:nvPr>
            <p:extLst/>
          </p:nvPr>
        </p:nvGraphicFramePr>
        <p:xfrm>
          <a:off x="1116102" y="2986268"/>
          <a:ext cx="7645933" cy="26390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23033" y="2623013"/>
            <a:ext cx="1915872" cy="523220"/>
          </a:xfrm>
          <a:prstGeom prst="rect">
            <a:avLst/>
          </a:prstGeom>
          <a:noFill/>
        </p:spPr>
        <p:txBody>
          <a:bodyPr wrap="square" rtlCol="0">
            <a:spAutoFit/>
          </a:bodyPr>
          <a:lstStyle/>
          <a:p>
            <a:pPr algn="ctr"/>
            <a:r>
              <a:rPr lang="en-US" sz="1400" b="1" dirty="0" err="1"/>
              <a:t>Phen</a:t>
            </a:r>
            <a:r>
              <a:rPr lang="en-US" sz="1400" b="1" dirty="0"/>
              <a:t>/TPM ER 15/92</a:t>
            </a:r>
          </a:p>
          <a:p>
            <a:pPr algn="ctr"/>
            <a:r>
              <a:rPr lang="en-US" sz="1400" b="1" dirty="0"/>
              <a:t>(n=498)</a:t>
            </a:r>
          </a:p>
        </p:txBody>
      </p:sp>
      <p:sp>
        <p:nvSpPr>
          <p:cNvPr id="32" name="TextBox 31"/>
          <p:cNvSpPr txBox="1"/>
          <p:nvPr/>
        </p:nvSpPr>
        <p:spPr>
          <a:xfrm>
            <a:off x="3915286" y="2623013"/>
            <a:ext cx="2392914" cy="523220"/>
          </a:xfrm>
          <a:prstGeom prst="rect">
            <a:avLst/>
          </a:prstGeom>
          <a:noFill/>
        </p:spPr>
        <p:txBody>
          <a:bodyPr wrap="square" rtlCol="0">
            <a:spAutoFit/>
          </a:bodyPr>
          <a:lstStyle/>
          <a:p>
            <a:pPr algn="ctr"/>
            <a:r>
              <a:rPr lang="en-US" sz="1400" b="1" dirty="0" err="1"/>
              <a:t>Phen</a:t>
            </a:r>
            <a:r>
              <a:rPr lang="en-US" sz="1400" b="1" dirty="0"/>
              <a:t>/TPM ER 3.75/23</a:t>
            </a:r>
          </a:p>
          <a:p>
            <a:pPr algn="ctr"/>
            <a:r>
              <a:rPr lang="en-US" sz="1400" b="1" dirty="0"/>
              <a:t>(n=234)</a:t>
            </a:r>
          </a:p>
        </p:txBody>
      </p:sp>
      <p:sp>
        <p:nvSpPr>
          <p:cNvPr id="33" name="TextBox 32"/>
          <p:cNvSpPr txBox="1"/>
          <p:nvPr/>
        </p:nvSpPr>
        <p:spPr>
          <a:xfrm>
            <a:off x="6512713" y="2623013"/>
            <a:ext cx="1915872" cy="523220"/>
          </a:xfrm>
          <a:prstGeom prst="rect">
            <a:avLst/>
          </a:prstGeom>
          <a:noFill/>
        </p:spPr>
        <p:txBody>
          <a:bodyPr wrap="square" rtlCol="0">
            <a:spAutoFit/>
          </a:bodyPr>
          <a:lstStyle/>
          <a:p>
            <a:pPr algn="ctr"/>
            <a:r>
              <a:rPr lang="en-US" sz="1400" b="1" dirty="0"/>
              <a:t>Placebo</a:t>
            </a:r>
          </a:p>
          <a:p>
            <a:pPr algn="ctr"/>
            <a:r>
              <a:rPr lang="en-US" sz="1400" b="1" dirty="0"/>
              <a:t>(n=498)</a:t>
            </a:r>
          </a:p>
        </p:txBody>
      </p:sp>
      <p:sp>
        <p:nvSpPr>
          <p:cNvPr id="6" name="TextBox 5"/>
          <p:cNvSpPr txBox="1"/>
          <p:nvPr/>
        </p:nvSpPr>
        <p:spPr>
          <a:xfrm>
            <a:off x="2533636" y="5472413"/>
            <a:ext cx="494666" cy="400110"/>
          </a:xfrm>
          <a:prstGeom prst="rect">
            <a:avLst/>
          </a:prstGeom>
          <a:noFill/>
        </p:spPr>
        <p:txBody>
          <a:bodyPr wrap="square" rtlCol="0">
            <a:spAutoFit/>
          </a:bodyPr>
          <a:lstStyle/>
          <a:p>
            <a:pPr algn="ctr"/>
            <a:r>
              <a:rPr lang="en-US" sz="2000" dirty="0"/>
              <a:t>*</a:t>
            </a:r>
          </a:p>
        </p:txBody>
      </p:sp>
      <p:sp>
        <p:nvSpPr>
          <p:cNvPr id="35" name="TextBox 34"/>
          <p:cNvSpPr txBox="1"/>
          <p:nvPr/>
        </p:nvSpPr>
        <p:spPr>
          <a:xfrm>
            <a:off x="4864410" y="4363173"/>
            <a:ext cx="494666" cy="400110"/>
          </a:xfrm>
          <a:prstGeom prst="rect">
            <a:avLst/>
          </a:prstGeom>
          <a:noFill/>
        </p:spPr>
        <p:txBody>
          <a:bodyPr wrap="square" rtlCol="0">
            <a:spAutoFit/>
          </a:bodyPr>
          <a:lstStyle/>
          <a:p>
            <a:pPr algn="ctr"/>
            <a:r>
              <a:rPr lang="en-US" sz="2000" dirty="0"/>
              <a:t>*</a:t>
            </a:r>
          </a:p>
        </p:txBody>
      </p:sp>
    </p:spTree>
    <p:extLst>
      <p:ext uri="{BB962C8B-B14F-4D97-AF65-F5344CB8AC3E}">
        <p14:creationId xmlns:p14="http://schemas.microsoft.com/office/powerpoint/2010/main" val="279818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Rectangle 684"/>
          <p:cNvSpPr/>
          <p:nvPr/>
        </p:nvSpPr>
        <p:spPr>
          <a:xfrm>
            <a:off x="4534272" y="2622345"/>
            <a:ext cx="3475409" cy="2381447"/>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a:solidFill>
                  <a:schemeClr val="tx1"/>
                </a:solidFill>
                <a:latin typeface="Arial" pitchFamily="34" charset="0"/>
                <a:cs typeface="Arial" pitchFamily="34" charset="0"/>
              </a:rPr>
              <a:t>SEQUEL Extension</a:t>
            </a:r>
          </a:p>
        </p:txBody>
      </p:sp>
      <p:sp>
        <p:nvSpPr>
          <p:cNvPr id="4107" name="Rectangle 4106"/>
          <p:cNvSpPr/>
          <p:nvPr/>
        </p:nvSpPr>
        <p:spPr>
          <a:xfrm>
            <a:off x="1627295" y="2610746"/>
            <a:ext cx="2895620" cy="2381447"/>
          </a:xfrm>
          <a:prstGeom prst="rect">
            <a:avLst/>
          </a:prstGeom>
          <a:solidFill>
            <a:schemeClr val="bg2">
              <a:lumMod val="90000"/>
            </a:schemeClr>
          </a:solidFill>
          <a:ln>
            <a:noFill/>
          </a:ln>
        </p:spPr>
        <p:style>
          <a:lnRef idx="1">
            <a:schemeClr val="accent3"/>
          </a:lnRef>
          <a:fillRef idx="2">
            <a:schemeClr val="accent3"/>
          </a:fillRef>
          <a:effectRef idx="1">
            <a:schemeClr val="accent3"/>
          </a:effectRef>
          <a:fontRef idx="minor">
            <a:schemeClr val="dk1"/>
          </a:fontRef>
        </p:style>
        <p:txBody>
          <a:bodyPr rtlCol="0" anchor="b"/>
          <a:lstStyle/>
          <a:p>
            <a:pPr algn="ctr"/>
            <a:r>
              <a:rPr lang="en-US" sz="1400" b="1" dirty="0">
                <a:solidFill>
                  <a:schemeClr val="tx1"/>
                </a:solidFill>
                <a:latin typeface="Arial" pitchFamily="34" charset="0"/>
                <a:cs typeface="Arial" pitchFamily="34" charset="0"/>
              </a:rPr>
              <a:t>CONQUER Trial</a:t>
            </a:r>
          </a:p>
        </p:txBody>
      </p:sp>
      <p:sp>
        <p:nvSpPr>
          <p:cNvPr id="7" name="Title 6"/>
          <p:cNvSpPr>
            <a:spLocks noGrp="1"/>
          </p:cNvSpPr>
          <p:nvPr>
            <p:ph type="title"/>
          </p:nvPr>
        </p:nvSpPr>
        <p:spPr/>
        <p:txBody>
          <a:bodyPr>
            <a:normAutofit fontScale="90000"/>
          </a:bodyPr>
          <a:lstStyle/>
          <a:p>
            <a:r>
              <a:rPr lang="en-US" dirty="0"/>
              <a:t>Effect of Phentermine/Topiramate ER on Weight Loss Over 2 Years</a:t>
            </a:r>
          </a:p>
        </p:txBody>
      </p:sp>
      <p:sp>
        <p:nvSpPr>
          <p:cNvPr id="2" name="Slide Number Placeholder 1"/>
          <p:cNvSpPr>
            <a:spLocks noGrp="1"/>
          </p:cNvSpPr>
          <p:nvPr>
            <p:ph type="sldNum" sz="quarter" idx="4"/>
          </p:nvPr>
        </p:nvSpPr>
        <p:spPr/>
        <p:txBody>
          <a:bodyPr/>
          <a:lstStyle/>
          <a:p>
            <a:fld id="{2462ECC2-A415-4E86-873D-B602882CC3EA}" type="slidenum">
              <a:rPr lang="en-US" smtClean="0"/>
              <a:pPr/>
              <a:t>23</a:t>
            </a:fld>
            <a:endParaRPr lang="en-US" dirty="0"/>
          </a:p>
        </p:txBody>
      </p:sp>
      <p:sp>
        <p:nvSpPr>
          <p:cNvPr id="11" name="Footer Placeholder 7"/>
          <p:cNvSpPr txBox="1">
            <a:spLocks/>
          </p:cNvSpPr>
          <p:nvPr/>
        </p:nvSpPr>
        <p:spPr>
          <a:xfrm>
            <a:off x="21273" y="6109971"/>
            <a:ext cx="7848600" cy="707886"/>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Data are shown with mean (95% CI).</a:t>
            </a:r>
          </a:p>
          <a:p>
            <a:pPr fontAlgn="auto">
              <a:spcBef>
                <a:spcPts val="600"/>
              </a:spcBef>
              <a:spcAft>
                <a:spcPts val="0"/>
              </a:spcAft>
            </a:pPr>
            <a:r>
              <a:rPr lang="da-DK" sz="1000" dirty="0">
                <a:solidFill>
                  <a:schemeClr val="tx1"/>
                </a:solidFill>
              </a:rPr>
              <a:t>Phen/TPM ER, phentermine/topiramate extended release.</a:t>
            </a:r>
          </a:p>
          <a:p>
            <a:pPr fontAlgn="auto">
              <a:spcBef>
                <a:spcPts val="600"/>
              </a:spcBef>
              <a:spcAft>
                <a:spcPts val="0"/>
              </a:spcAft>
            </a:pPr>
            <a:r>
              <a:rPr lang="da-DK" sz="1000" dirty="0">
                <a:solidFill>
                  <a:schemeClr val="tx1"/>
                </a:solidFill>
              </a:rPr>
              <a:t>Garvey WT, et al. </a:t>
            </a:r>
            <a:r>
              <a:rPr lang="da-DK" sz="1000" i="1" dirty="0">
                <a:solidFill>
                  <a:schemeClr val="tx1"/>
                </a:solidFill>
              </a:rPr>
              <a:t>Am J Clin Nutr</a:t>
            </a:r>
            <a:r>
              <a:rPr lang="da-DK" sz="1000" dirty="0">
                <a:solidFill>
                  <a:schemeClr val="tx1"/>
                </a:solidFill>
              </a:rPr>
              <a:t>. 2012;95(2):297-308.</a:t>
            </a:r>
          </a:p>
        </p:txBody>
      </p:sp>
      <p:sp>
        <p:nvSpPr>
          <p:cNvPr id="9" name="TextBox 9"/>
          <p:cNvSpPr txBox="1">
            <a:spLocks noChangeArrowheads="1"/>
          </p:cNvSpPr>
          <p:nvPr/>
        </p:nvSpPr>
        <p:spPr bwMode="auto">
          <a:xfrm>
            <a:off x="1721977" y="1559615"/>
            <a:ext cx="57265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SEQUEL Study</a:t>
            </a:r>
            <a:endParaRPr lang="en-US" sz="1800" b="1" dirty="0">
              <a:solidFill>
                <a:schemeClr val="accent3"/>
              </a:solidFill>
              <a:latin typeface="Arial"/>
              <a:cs typeface="Arial"/>
            </a:endParaRPr>
          </a:p>
          <a:p>
            <a:pPr algn="ctr" defTabSz="457200" eaLnBrk="1" hangingPunct="1"/>
            <a:r>
              <a:rPr lang="en-US" sz="1600" b="1" dirty="0">
                <a:solidFill>
                  <a:schemeClr val="accent3"/>
                </a:solidFill>
                <a:latin typeface="Arial"/>
                <a:cs typeface="Arial"/>
              </a:rPr>
              <a:t>(Completer Analysis)</a:t>
            </a:r>
          </a:p>
        </p:txBody>
      </p:sp>
      <p:grpSp>
        <p:nvGrpSpPr>
          <p:cNvPr id="4106" name="Group 4105"/>
          <p:cNvGrpSpPr/>
          <p:nvPr/>
        </p:nvGrpSpPr>
        <p:grpSpPr>
          <a:xfrm>
            <a:off x="1963757" y="2360013"/>
            <a:ext cx="5793742" cy="307777"/>
            <a:chOff x="1832704" y="2203500"/>
            <a:chExt cx="5793742" cy="307777"/>
          </a:xfrm>
        </p:grpSpPr>
        <p:sp>
          <p:nvSpPr>
            <p:cNvPr id="35" name="TextBox 34"/>
            <p:cNvSpPr txBox="1"/>
            <p:nvPr/>
          </p:nvSpPr>
          <p:spPr>
            <a:xfrm>
              <a:off x="2114636" y="2203500"/>
              <a:ext cx="5511810" cy="307777"/>
            </a:xfrm>
            <a:prstGeom prst="rect">
              <a:avLst/>
            </a:prstGeom>
            <a:noFill/>
          </p:spPr>
          <p:txBody>
            <a:bodyPr wrap="square" rtlCol="0">
              <a:spAutoFit/>
            </a:bodyPr>
            <a:lstStyle/>
            <a:p>
              <a:pPr>
                <a:tabLst>
                  <a:tab pos="1262063" algn="l"/>
                  <a:tab pos="3600450" algn="l"/>
                </a:tabLst>
              </a:pPr>
              <a:r>
                <a:rPr lang="en-US" sz="1400" dirty="0"/>
                <a:t>Placebo	Phen/TPM ER 7.5/46	Phen/TPM ER 15/92</a:t>
              </a:r>
            </a:p>
          </p:txBody>
        </p:sp>
        <p:grpSp>
          <p:nvGrpSpPr>
            <p:cNvPr id="4105" name="Group 4104"/>
            <p:cNvGrpSpPr/>
            <p:nvPr/>
          </p:nvGrpSpPr>
          <p:grpSpPr>
            <a:xfrm>
              <a:off x="1832704" y="2295124"/>
              <a:ext cx="331334" cy="126361"/>
              <a:chOff x="8071251" y="1728642"/>
              <a:chExt cx="331334" cy="126361"/>
            </a:xfrm>
          </p:grpSpPr>
          <p:sp>
            <p:nvSpPr>
              <p:cNvPr id="36" name="Diamond 35"/>
              <p:cNvSpPr>
                <a:spLocks noChangeAspect="1"/>
              </p:cNvSpPr>
              <p:nvPr/>
            </p:nvSpPr>
            <p:spPr>
              <a:xfrm>
                <a:off x="8173557" y="1728642"/>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a:off x="8071251" y="1789018"/>
                <a:ext cx="33133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104" name="Group 4103"/>
            <p:cNvGrpSpPr/>
            <p:nvPr/>
          </p:nvGrpSpPr>
          <p:grpSpPr>
            <a:xfrm>
              <a:off x="3052519" y="2294430"/>
              <a:ext cx="331334" cy="100731"/>
              <a:chOff x="8064452" y="1936546"/>
              <a:chExt cx="331334" cy="100731"/>
            </a:xfrm>
          </p:grpSpPr>
          <p:sp>
            <p:nvSpPr>
              <p:cNvPr id="38" name="Rectangle 37"/>
              <p:cNvSpPr/>
              <p:nvPr/>
            </p:nvSpPr>
            <p:spPr>
              <a:xfrm>
                <a:off x="8186968" y="1936546"/>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8064452" y="1986911"/>
                <a:ext cx="331334"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103" name="Group 4102"/>
            <p:cNvGrpSpPr/>
            <p:nvPr/>
          </p:nvGrpSpPr>
          <p:grpSpPr>
            <a:xfrm>
              <a:off x="5433415" y="2304918"/>
              <a:ext cx="331334" cy="106775"/>
              <a:chOff x="8071268" y="2142712"/>
              <a:chExt cx="331334" cy="106775"/>
            </a:xfrm>
          </p:grpSpPr>
          <p:sp>
            <p:nvSpPr>
              <p:cNvPr id="39" name="Isosceles Triangle 38"/>
              <p:cNvSpPr>
                <a:spLocks noChangeAspect="1"/>
              </p:cNvSpPr>
              <p:nvPr/>
            </p:nvSpPr>
            <p:spPr>
              <a:xfrm>
                <a:off x="8183381" y="2142712"/>
                <a:ext cx="107108" cy="106775"/>
              </a:xfrm>
              <a:prstGeom prst="triangl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a:off x="8071268" y="2207497"/>
                <a:ext cx="33133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grpSp>
        <p:nvGrpSpPr>
          <p:cNvPr id="4101" name="Group 4100"/>
          <p:cNvGrpSpPr/>
          <p:nvPr/>
        </p:nvGrpSpPr>
        <p:grpSpPr>
          <a:xfrm>
            <a:off x="943591" y="2540659"/>
            <a:ext cx="7345726" cy="2969490"/>
            <a:chOff x="613866" y="2387249"/>
            <a:chExt cx="7127617" cy="3332779"/>
          </a:xfrm>
        </p:grpSpPr>
        <p:grpSp>
          <p:nvGrpSpPr>
            <p:cNvPr id="4099" name="Group 4098"/>
            <p:cNvGrpSpPr/>
            <p:nvPr/>
          </p:nvGrpSpPr>
          <p:grpSpPr>
            <a:xfrm>
              <a:off x="1217991" y="2501601"/>
              <a:ext cx="6147732" cy="1941334"/>
              <a:chOff x="1449491" y="2883576"/>
              <a:chExt cx="6147732" cy="1941334"/>
            </a:xfrm>
          </p:grpSpPr>
          <p:sp>
            <p:nvSpPr>
              <p:cNvPr id="344" name="Freeform 343"/>
              <p:cNvSpPr/>
              <p:nvPr/>
            </p:nvSpPr>
            <p:spPr>
              <a:xfrm>
                <a:off x="1500580" y="2939263"/>
                <a:ext cx="5626840" cy="1680079"/>
              </a:xfrm>
              <a:custGeom>
                <a:avLst/>
                <a:gdLst>
                  <a:gd name="connsiteX0" fmla="*/ 0 w 4337983"/>
                  <a:gd name="connsiteY0" fmla="*/ 0 h 2231829"/>
                  <a:gd name="connsiteX1" fmla="*/ 4337983 w 4337983"/>
                  <a:gd name="connsiteY1" fmla="*/ 2231829 h 2231829"/>
                  <a:gd name="connsiteX2" fmla="*/ 4337983 w 4337983"/>
                  <a:gd name="connsiteY2"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46021"/>
                  <a:gd name="connsiteX1" fmla="*/ 242684 w 4337983"/>
                  <a:gd name="connsiteY1" fmla="*/ 563374 h 2246021"/>
                  <a:gd name="connsiteX2" fmla="*/ 485369 w 4337983"/>
                  <a:gd name="connsiteY2" fmla="*/ 1031408 h 2246021"/>
                  <a:gd name="connsiteX3" fmla="*/ 845062 w 4337983"/>
                  <a:gd name="connsiteY3" fmla="*/ 1581782 h 2246021"/>
                  <a:gd name="connsiteX4" fmla="*/ 1499443 w 4337983"/>
                  <a:gd name="connsiteY4" fmla="*/ 2184159 h 2246021"/>
                  <a:gd name="connsiteX5" fmla="*/ 4337983 w 4337983"/>
                  <a:gd name="connsiteY5" fmla="*/ 2231829 h 2246021"/>
                  <a:gd name="connsiteX6" fmla="*/ 4337983 w 4337983"/>
                  <a:gd name="connsiteY6" fmla="*/ 2231829 h 2246021"/>
                  <a:gd name="connsiteX0" fmla="*/ 0 w 4337983"/>
                  <a:gd name="connsiteY0" fmla="*/ 0 h 2246021"/>
                  <a:gd name="connsiteX1" fmla="*/ 242684 w 4337983"/>
                  <a:gd name="connsiteY1" fmla="*/ 563374 h 2246021"/>
                  <a:gd name="connsiteX2" fmla="*/ 485369 w 4337983"/>
                  <a:gd name="connsiteY2" fmla="*/ 1031408 h 2246021"/>
                  <a:gd name="connsiteX3" fmla="*/ 845062 w 4337983"/>
                  <a:gd name="connsiteY3" fmla="*/ 1581782 h 2246021"/>
                  <a:gd name="connsiteX4" fmla="*/ 1499443 w 4337983"/>
                  <a:gd name="connsiteY4" fmla="*/ 2184159 h 2246021"/>
                  <a:gd name="connsiteX5" fmla="*/ 4337983 w 4337983"/>
                  <a:gd name="connsiteY5" fmla="*/ 2231829 h 2246021"/>
                  <a:gd name="connsiteX6" fmla="*/ 4337983 w 4337983"/>
                  <a:gd name="connsiteY6" fmla="*/ 2231829 h 2246021"/>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509"/>
                  <a:gd name="connsiteX1" fmla="*/ 242684 w 4337983"/>
                  <a:gd name="connsiteY1" fmla="*/ 563374 h 2409509"/>
                  <a:gd name="connsiteX2" fmla="*/ 485369 w 4337983"/>
                  <a:gd name="connsiteY2" fmla="*/ 1031408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42684 w 4337983"/>
                  <a:gd name="connsiteY1" fmla="*/ 563374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4353 w 4337983"/>
                  <a:gd name="connsiteY1" fmla="*/ 485369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81782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81782 h 2231829"/>
                  <a:gd name="connsiteX6" fmla="*/ 4337983 w 4337983"/>
                  <a:gd name="connsiteY6" fmla="*/ 2231829 h 2231829"/>
                  <a:gd name="connsiteX7" fmla="*/ 4337983 w 4337983"/>
                  <a:gd name="connsiteY7" fmla="*/ 2231829 h 2231829"/>
                  <a:gd name="connsiteX0" fmla="*/ 0 w 4412948"/>
                  <a:gd name="connsiteY0" fmla="*/ 0 h 2236528"/>
                  <a:gd name="connsiteX1" fmla="*/ 260019 w 4412948"/>
                  <a:gd name="connsiteY1" fmla="*/ 498370 h 2236528"/>
                  <a:gd name="connsiteX2" fmla="*/ 494036 w 4412948"/>
                  <a:gd name="connsiteY2" fmla="*/ 832060 h 2236528"/>
                  <a:gd name="connsiteX3" fmla="*/ 836395 w 4412948"/>
                  <a:gd name="connsiteY3" fmla="*/ 1243757 h 2236528"/>
                  <a:gd name="connsiteX4" fmla="*/ 1499443 w 4412948"/>
                  <a:gd name="connsiteY4" fmla="*/ 1555779 h 2236528"/>
                  <a:gd name="connsiteX5" fmla="*/ 3341244 w 4412948"/>
                  <a:gd name="connsiteY5" fmla="*/ 1581782 h 2236528"/>
                  <a:gd name="connsiteX6" fmla="*/ 4337983 w 4412948"/>
                  <a:gd name="connsiteY6" fmla="*/ 2231829 h 2236528"/>
                  <a:gd name="connsiteX7" fmla="*/ 4342317 w 4412948"/>
                  <a:gd name="connsiteY7" fmla="*/ 1854802 h 2236528"/>
                  <a:gd name="connsiteX0" fmla="*/ 0 w 4342317"/>
                  <a:gd name="connsiteY0" fmla="*/ 0 h 1854802"/>
                  <a:gd name="connsiteX1" fmla="*/ 260019 w 4342317"/>
                  <a:gd name="connsiteY1" fmla="*/ 498370 h 1854802"/>
                  <a:gd name="connsiteX2" fmla="*/ 494036 w 4342317"/>
                  <a:gd name="connsiteY2" fmla="*/ 832060 h 1854802"/>
                  <a:gd name="connsiteX3" fmla="*/ 836395 w 4342317"/>
                  <a:gd name="connsiteY3" fmla="*/ 1243757 h 1854802"/>
                  <a:gd name="connsiteX4" fmla="*/ 1499443 w 4342317"/>
                  <a:gd name="connsiteY4" fmla="*/ 1555779 h 1854802"/>
                  <a:gd name="connsiteX5" fmla="*/ 3341244 w 4342317"/>
                  <a:gd name="connsiteY5" fmla="*/ 1581782 h 1854802"/>
                  <a:gd name="connsiteX6" fmla="*/ 4342317 w 4342317"/>
                  <a:gd name="connsiteY6" fmla="*/ 1854802 h 1854802"/>
                  <a:gd name="connsiteX0" fmla="*/ 0 w 4346651"/>
                  <a:gd name="connsiteY0" fmla="*/ 0 h 1587592"/>
                  <a:gd name="connsiteX1" fmla="*/ 260019 w 4346651"/>
                  <a:gd name="connsiteY1" fmla="*/ 498370 h 1587592"/>
                  <a:gd name="connsiteX2" fmla="*/ 494036 w 4346651"/>
                  <a:gd name="connsiteY2" fmla="*/ 832060 h 1587592"/>
                  <a:gd name="connsiteX3" fmla="*/ 836395 w 4346651"/>
                  <a:gd name="connsiteY3" fmla="*/ 1243757 h 1587592"/>
                  <a:gd name="connsiteX4" fmla="*/ 1499443 w 4346651"/>
                  <a:gd name="connsiteY4" fmla="*/ 1555779 h 1587592"/>
                  <a:gd name="connsiteX5" fmla="*/ 3341244 w 4346651"/>
                  <a:gd name="connsiteY5" fmla="*/ 1581782 h 1587592"/>
                  <a:gd name="connsiteX6" fmla="*/ 4346651 w 4346651"/>
                  <a:gd name="connsiteY6" fmla="*/ 1399769 h 1587592"/>
                  <a:gd name="connsiteX0" fmla="*/ 0 w 4346651"/>
                  <a:gd name="connsiteY0" fmla="*/ 0 h 1581782"/>
                  <a:gd name="connsiteX1" fmla="*/ 260019 w 4346651"/>
                  <a:gd name="connsiteY1" fmla="*/ 498370 h 1581782"/>
                  <a:gd name="connsiteX2" fmla="*/ 494036 w 4346651"/>
                  <a:gd name="connsiteY2" fmla="*/ 832060 h 1581782"/>
                  <a:gd name="connsiteX3" fmla="*/ 836395 w 4346651"/>
                  <a:gd name="connsiteY3" fmla="*/ 1243757 h 1581782"/>
                  <a:gd name="connsiteX4" fmla="*/ 1499443 w 4346651"/>
                  <a:gd name="connsiteY4" fmla="*/ 1555779 h 1581782"/>
                  <a:gd name="connsiteX5" fmla="*/ 3341244 w 4346651"/>
                  <a:gd name="connsiteY5" fmla="*/ 1581782 h 1581782"/>
                  <a:gd name="connsiteX6" fmla="*/ 4346651 w 4346651"/>
                  <a:gd name="connsiteY6" fmla="*/ 1399769 h 1581782"/>
                  <a:gd name="connsiteX0" fmla="*/ 0 w 4346651"/>
                  <a:gd name="connsiteY0" fmla="*/ 0 h 1581782"/>
                  <a:gd name="connsiteX1" fmla="*/ 260019 w 4346651"/>
                  <a:gd name="connsiteY1" fmla="*/ 498370 h 1581782"/>
                  <a:gd name="connsiteX2" fmla="*/ 494036 w 4346651"/>
                  <a:gd name="connsiteY2" fmla="*/ 832060 h 1581782"/>
                  <a:gd name="connsiteX3" fmla="*/ 836395 w 4346651"/>
                  <a:gd name="connsiteY3" fmla="*/ 1243757 h 1581782"/>
                  <a:gd name="connsiteX4" fmla="*/ 1499443 w 4346651"/>
                  <a:gd name="connsiteY4" fmla="*/ 1555779 h 1581782"/>
                  <a:gd name="connsiteX5" fmla="*/ 3341244 w 4346651"/>
                  <a:gd name="connsiteY5" fmla="*/ 1581782 h 1581782"/>
                  <a:gd name="connsiteX6" fmla="*/ 4346651 w 4346651"/>
                  <a:gd name="connsiteY6" fmla="*/ 1399769 h 1581782"/>
                  <a:gd name="connsiteX0" fmla="*/ 0 w 4342317"/>
                  <a:gd name="connsiteY0" fmla="*/ 0 h 1581782"/>
                  <a:gd name="connsiteX1" fmla="*/ 260019 w 4342317"/>
                  <a:gd name="connsiteY1" fmla="*/ 498370 h 1581782"/>
                  <a:gd name="connsiteX2" fmla="*/ 494036 w 4342317"/>
                  <a:gd name="connsiteY2" fmla="*/ 832060 h 1581782"/>
                  <a:gd name="connsiteX3" fmla="*/ 836395 w 4342317"/>
                  <a:gd name="connsiteY3" fmla="*/ 1243757 h 1581782"/>
                  <a:gd name="connsiteX4" fmla="*/ 1499443 w 4342317"/>
                  <a:gd name="connsiteY4" fmla="*/ 1555779 h 1581782"/>
                  <a:gd name="connsiteX5" fmla="*/ 3341244 w 4342317"/>
                  <a:gd name="connsiteY5" fmla="*/ 1581782 h 1581782"/>
                  <a:gd name="connsiteX6" fmla="*/ 4342317 w 4342317"/>
                  <a:gd name="connsiteY6" fmla="*/ 1386768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4321779 w 4321779"/>
                  <a:gd name="connsiteY6" fmla="*/ 1388929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3988604 w 4321779"/>
                  <a:gd name="connsiteY6" fmla="*/ 1443278 h 1581782"/>
                  <a:gd name="connsiteX7" fmla="*/ 4321779 w 4321779"/>
                  <a:gd name="connsiteY7" fmla="*/ 1388929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3988604 w 4321779"/>
                  <a:gd name="connsiteY6" fmla="*/ 1443278 h 1581782"/>
                  <a:gd name="connsiteX7" fmla="*/ 4321779 w 4321779"/>
                  <a:gd name="connsiteY7" fmla="*/ 1388929 h 1581782"/>
                  <a:gd name="connsiteX0" fmla="*/ 0 w 4321779"/>
                  <a:gd name="connsiteY0" fmla="*/ 0 h 1596913"/>
                  <a:gd name="connsiteX1" fmla="*/ 260019 w 4321779"/>
                  <a:gd name="connsiteY1" fmla="*/ 498370 h 1596913"/>
                  <a:gd name="connsiteX2" fmla="*/ 494036 w 4321779"/>
                  <a:gd name="connsiteY2" fmla="*/ 832060 h 1596913"/>
                  <a:gd name="connsiteX3" fmla="*/ 836395 w 4321779"/>
                  <a:gd name="connsiteY3" fmla="*/ 1243757 h 1596913"/>
                  <a:gd name="connsiteX4" fmla="*/ 1499443 w 4321779"/>
                  <a:gd name="connsiteY4" fmla="*/ 1555779 h 1596913"/>
                  <a:gd name="connsiteX5" fmla="*/ 3313237 w 4321779"/>
                  <a:gd name="connsiteY5" fmla="*/ 1596913 h 1596913"/>
                  <a:gd name="connsiteX6" fmla="*/ 3988604 w 4321779"/>
                  <a:gd name="connsiteY6" fmla="*/ 1443278 h 1596913"/>
                  <a:gd name="connsiteX7" fmla="*/ 4321779 w 4321779"/>
                  <a:gd name="connsiteY7" fmla="*/ 1388929 h 1596913"/>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13237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46470"/>
                  <a:gd name="connsiteX1" fmla="*/ 260019 w 4321779"/>
                  <a:gd name="connsiteY1" fmla="*/ 498370 h 1646470"/>
                  <a:gd name="connsiteX2" fmla="*/ 494036 w 4321779"/>
                  <a:gd name="connsiteY2" fmla="*/ 832060 h 1646470"/>
                  <a:gd name="connsiteX3" fmla="*/ 836395 w 4321779"/>
                  <a:gd name="connsiteY3" fmla="*/ 1243757 h 1646470"/>
                  <a:gd name="connsiteX4" fmla="*/ 1499443 w 4321779"/>
                  <a:gd name="connsiteY4" fmla="*/ 1555779 h 1646470"/>
                  <a:gd name="connsiteX5" fmla="*/ 2799256 w 4321779"/>
                  <a:gd name="connsiteY5" fmla="*/ 1646470 h 1646470"/>
                  <a:gd name="connsiteX6" fmla="*/ 3142804 w 4321779"/>
                  <a:gd name="connsiteY6" fmla="*/ 1629177 h 1646470"/>
                  <a:gd name="connsiteX7" fmla="*/ 3302034 w 4321779"/>
                  <a:gd name="connsiteY7" fmla="*/ 1596913 h 1646470"/>
                  <a:gd name="connsiteX8" fmla="*/ 3822431 w 4321779"/>
                  <a:gd name="connsiteY8" fmla="*/ 1469218 h 1646470"/>
                  <a:gd name="connsiteX9" fmla="*/ 3988604 w 4321779"/>
                  <a:gd name="connsiteY9" fmla="*/ 1443278 h 1646470"/>
                  <a:gd name="connsiteX10" fmla="*/ 4321779 w 4321779"/>
                  <a:gd name="connsiteY10" fmla="*/ 1388929 h 1646470"/>
                  <a:gd name="connsiteX0" fmla="*/ 0 w 4321779"/>
                  <a:gd name="connsiteY0" fmla="*/ 0 h 1646500"/>
                  <a:gd name="connsiteX1" fmla="*/ 260019 w 4321779"/>
                  <a:gd name="connsiteY1" fmla="*/ 498370 h 1646500"/>
                  <a:gd name="connsiteX2" fmla="*/ 494036 w 4321779"/>
                  <a:gd name="connsiteY2" fmla="*/ 832060 h 1646500"/>
                  <a:gd name="connsiteX3" fmla="*/ 836395 w 4321779"/>
                  <a:gd name="connsiteY3" fmla="*/ 1243757 h 1646500"/>
                  <a:gd name="connsiteX4" fmla="*/ 1499443 w 4321779"/>
                  <a:gd name="connsiteY4" fmla="*/ 1555779 h 1646500"/>
                  <a:gd name="connsiteX5" fmla="*/ 2799256 w 4321779"/>
                  <a:gd name="connsiteY5" fmla="*/ 1646470 h 1646500"/>
                  <a:gd name="connsiteX6" fmla="*/ 3142804 w 4321779"/>
                  <a:gd name="connsiteY6" fmla="*/ 1629177 h 1646500"/>
                  <a:gd name="connsiteX7" fmla="*/ 3302034 w 4321779"/>
                  <a:gd name="connsiteY7" fmla="*/ 1596913 h 1646500"/>
                  <a:gd name="connsiteX8" fmla="*/ 3822431 w 4321779"/>
                  <a:gd name="connsiteY8" fmla="*/ 1469218 h 1646500"/>
                  <a:gd name="connsiteX9" fmla="*/ 3988604 w 4321779"/>
                  <a:gd name="connsiteY9" fmla="*/ 1443278 h 1646500"/>
                  <a:gd name="connsiteX10" fmla="*/ 4321779 w 4321779"/>
                  <a:gd name="connsiteY10" fmla="*/ 1388929 h 1646500"/>
                  <a:gd name="connsiteX0" fmla="*/ 0 w 4321779"/>
                  <a:gd name="connsiteY0" fmla="*/ 0 h 1649686"/>
                  <a:gd name="connsiteX1" fmla="*/ 260019 w 4321779"/>
                  <a:gd name="connsiteY1" fmla="*/ 498370 h 1649686"/>
                  <a:gd name="connsiteX2" fmla="*/ 494036 w 4321779"/>
                  <a:gd name="connsiteY2" fmla="*/ 832060 h 1649686"/>
                  <a:gd name="connsiteX3" fmla="*/ 836395 w 4321779"/>
                  <a:gd name="connsiteY3" fmla="*/ 1243757 h 1649686"/>
                  <a:gd name="connsiteX4" fmla="*/ 1499443 w 4321779"/>
                  <a:gd name="connsiteY4" fmla="*/ 1555779 h 1649686"/>
                  <a:gd name="connsiteX5" fmla="*/ 2799256 w 4321779"/>
                  <a:gd name="connsiteY5" fmla="*/ 1646470 h 1649686"/>
                  <a:gd name="connsiteX6" fmla="*/ 3142804 w 4321779"/>
                  <a:gd name="connsiteY6" fmla="*/ 1629177 h 1649686"/>
                  <a:gd name="connsiteX7" fmla="*/ 3302034 w 4321779"/>
                  <a:gd name="connsiteY7" fmla="*/ 1596913 h 1649686"/>
                  <a:gd name="connsiteX8" fmla="*/ 3822431 w 4321779"/>
                  <a:gd name="connsiteY8" fmla="*/ 1469218 h 1649686"/>
                  <a:gd name="connsiteX9" fmla="*/ 3988604 w 4321779"/>
                  <a:gd name="connsiteY9" fmla="*/ 1443278 h 1649686"/>
                  <a:gd name="connsiteX10" fmla="*/ 4321779 w 4321779"/>
                  <a:gd name="connsiteY10" fmla="*/ 1388929 h 1649686"/>
                  <a:gd name="connsiteX0" fmla="*/ 0 w 4321779"/>
                  <a:gd name="connsiteY0" fmla="*/ 0 h 1683982"/>
                  <a:gd name="connsiteX1" fmla="*/ 260019 w 4321779"/>
                  <a:gd name="connsiteY1" fmla="*/ 498370 h 1683982"/>
                  <a:gd name="connsiteX2" fmla="*/ 494036 w 4321779"/>
                  <a:gd name="connsiteY2" fmla="*/ 832060 h 1683982"/>
                  <a:gd name="connsiteX3" fmla="*/ 836395 w 4321779"/>
                  <a:gd name="connsiteY3" fmla="*/ 1243757 h 1683982"/>
                  <a:gd name="connsiteX4" fmla="*/ 1499443 w 4321779"/>
                  <a:gd name="connsiteY4" fmla="*/ 1555779 h 1683982"/>
                  <a:gd name="connsiteX5" fmla="*/ 2461309 w 4321779"/>
                  <a:gd name="connsiteY5" fmla="*/ 1681055 h 1683982"/>
                  <a:gd name="connsiteX6" fmla="*/ 2799256 w 4321779"/>
                  <a:gd name="connsiteY6" fmla="*/ 1646470 h 1683982"/>
                  <a:gd name="connsiteX7" fmla="*/ 3142804 w 4321779"/>
                  <a:gd name="connsiteY7" fmla="*/ 1629177 h 1683982"/>
                  <a:gd name="connsiteX8" fmla="*/ 3302034 w 4321779"/>
                  <a:gd name="connsiteY8" fmla="*/ 1596913 h 1683982"/>
                  <a:gd name="connsiteX9" fmla="*/ 3822431 w 4321779"/>
                  <a:gd name="connsiteY9" fmla="*/ 1469218 h 1683982"/>
                  <a:gd name="connsiteX10" fmla="*/ 3988604 w 4321779"/>
                  <a:gd name="connsiteY10" fmla="*/ 1443278 h 1683982"/>
                  <a:gd name="connsiteX11" fmla="*/ 4321779 w 4321779"/>
                  <a:gd name="connsiteY11" fmla="*/ 1388929 h 1683982"/>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9516"/>
                  <a:gd name="connsiteX1" fmla="*/ 260019 w 4321779"/>
                  <a:gd name="connsiteY1" fmla="*/ 498370 h 1689516"/>
                  <a:gd name="connsiteX2" fmla="*/ 494036 w 4321779"/>
                  <a:gd name="connsiteY2" fmla="*/ 832060 h 1689516"/>
                  <a:gd name="connsiteX3" fmla="*/ 836395 w 4321779"/>
                  <a:gd name="connsiteY3" fmla="*/ 1243757 h 1689516"/>
                  <a:gd name="connsiteX4" fmla="*/ 1499443 w 4321779"/>
                  <a:gd name="connsiteY4" fmla="*/ 1555779 h 1689516"/>
                  <a:gd name="connsiteX5" fmla="*/ 2293270 w 4321779"/>
                  <a:gd name="connsiteY5" fmla="*/ 1678893 h 1689516"/>
                  <a:gd name="connsiteX6" fmla="*/ 2461309 w 4321779"/>
                  <a:gd name="connsiteY6" fmla="*/ 1681055 h 1689516"/>
                  <a:gd name="connsiteX7" fmla="*/ 2799256 w 4321779"/>
                  <a:gd name="connsiteY7" fmla="*/ 1646470 h 1689516"/>
                  <a:gd name="connsiteX8" fmla="*/ 3142804 w 4321779"/>
                  <a:gd name="connsiteY8" fmla="*/ 1629177 h 1689516"/>
                  <a:gd name="connsiteX9" fmla="*/ 3302034 w 4321779"/>
                  <a:gd name="connsiteY9" fmla="*/ 1596913 h 1689516"/>
                  <a:gd name="connsiteX10" fmla="*/ 3822431 w 4321779"/>
                  <a:gd name="connsiteY10" fmla="*/ 1469218 h 1689516"/>
                  <a:gd name="connsiteX11" fmla="*/ 3988604 w 4321779"/>
                  <a:gd name="connsiteY11" fmla="*/ 1443278 h 1689516"/>
                  <a:gd name="connsiteX12" fmla="*/ 4321779 w 4321779"/>
                  <a:gd name="connsiteY12" fmla="*/ 1388929 h 1689516"/>
                  <a:gd name="connsiteX0" fmla="*/ 0 w 4321779"/>
                  <a:gd name="connsiteY0" fmla="*/ 0 h 1682583"/>
                  <a:gd name="connsiteX1" fmla="*/ 260019 w 4321779"/>
                  <a:gd name="connsiteY1" fmla="*/ 498370 h 1682583"/>
                  <a:gd name="connsiteX2" fmla="*/ 494036 w 4321779"/>
                  <a:gd name="connsiteY2" fmla="*/ 832060 h 1682583"/>
                  <a:gd name="connsiteX3" fmla="*/ 836395 w 4321779"/>
                  <a:gd name="connsiteY3" fmla="*/ 1243757 h 1682583"/>
                  <a:gd name="connsiteX4" fmla="*/ 1499443 w 4321779"/>
                  <a:gd name="connsiteY4" fmla="*/ 1555779 h 1682583"/>
                  <a:gd name="connsiteX5" fmla="*/ 2293270 w 4321779"/>
                  <a:gd name="connsiteY5" fmla="*/ 1678893 h 1682583"/>
                  <a:gd name="connsiteX6" fmla="*/ 2461309 w 4321779"/>
                  <a:gd name="connsiteY6" fmla="*/ 1681055 h 1682583"/>
                  <a:gd name="connsiteX7" fmla="*/ 2799256 w 4321779"/>
                  <a:gd name="connsiteY7" fmla="*/ 1646470 h 1682583"/>
                  <a:gd name="connsiteX8" fmla="*/ 3142804 w 4321779"/>
                  <a:gd name="connsiteY8" fmla="*/ 1629177 h 1682583"/>
                  <a:gd name="connsiteX9" fmla="*/ 3302034 w 4321779"/>
                  <a:gd name="connsiteY9" fmla="*/ 1596913 h 1682583"/>
                  <a:gd name="connsiteX10" fmla="*/ 3822431 w 4321779"/>
                  <a:gd name="connsiteY10" fmla="*/ 1469218 h 1682583"/>
                  <a:gd name="connsiteX11" fmla="*/ 3988604 w 4321779"/>
                  <a:gd name="connsiteY11" fmla="*/ 1443278 h 1682583"/>
                  <a:gd name="connsiteX12" fmla="*/ 4321779 w 4321779"/>
                  <a:gd name="connsiteY12" fmla="*/ 1388929 h 1682583"/>
                  <a:gd name="connsiteX0" fmla="*/ 0 w 4321779"/>
                  <a:gd name="connsiteY0" fmla="*/ 0 h 1681638"/>
                  <a:gd name="connsiteX1" fmla="*/ 260019 w 4321779"/>
                  <a:gd name="connsiteY1" fmla="*/ 498370 h 1681638"/>
                  <a:gd name="connsiteX2" fmla="*/ 494036 w 4321779"/>
                  <a:gd name="connsiteY2" fmla="*/ 832060 h 1681638"/>
                  <a:gd name="connsiteX3" fmla="*/ 836395 w 4321779"/>
                  <a:gd name="connsiteY3" fmla="*/ 1243757 h 1681638"/>
                  <a:gd name="connsiteX4" fmla="*/ 1499443 w 4321779"/>
                  <a:gd name="connsiteY4" fmla="*/ 1555779 h 1681638"/>
                  <a:gd name="connsiteX5" fmla="*/ 2293270 w 4321779"/>
                  <a:gd name="connsiteY5" fmla="*/ 1678893 h 1681638"/>
                  <a:gd name="connsiteX6" fmla="*/ 2461309 w 4321779"/>
                  <a:gd name="connsiteY6" fmla="*/ 1681055 h 1681638"/>
                  <a:gd name="connsiteX7" fmla="*/ 2799256 w 4321779"/>
                  <a:gd name="connsiteY7" fmla="*/ 1646470 h 1681638"/>
                  <a:gd name="connsiteX8" fmla="*/ 3142804 w 4321779"/>
                  <a:gd name="connsiteY8" fmla="*/ 1629177 h 1681638"/>
                  <a:gd name="connsiteX9" fmla="*/ 3302034 w 4321779"/>
                  <a:gd name="connsiteY9" fmla="*/ 1596913 h 1681638"/>
                  <a:gd name="connsiteX10" fmla="*/ 3822431 w 4321779"/>
                  <a:gd name="connsiteY10" fmla="*/ 1469218 h 1681638"/>
                  <a:gd name="connsiteX11" fmla="*/ 3988604 w 4321779"/>
                  <a:gd name="connsiteY11" fmla="*/ 1443278 h 1681638"/>
                  <a:gd name="connsiteX12" fmla="*/ 4321779 w 4321779"/>
                  <a:gd name="connsiteY12" fmla="*/ 1388929 h 1681638"/>
                  <a:gd name="connsiteX0" fmla="*/ 0 w 4321779"/>
                  <a:gd name="connsiteY0" fmla="*/ 0 h 1688843"/>
                  <a:gd name="connsiteX1" fmla="*/ 260019 w 4321779"/>
                  <a:gd name="connsiteY1" fmla="*/ 498370 h 1688843"/>
                  <a:gd name="connsiteX2" fmla="*/ 494036 w 4321779"/>
                  <a:gd name="connsiteY2" fmla="*/ 832060 h 1688843"/>
                  <a:gd name="connsiteX3" fmla="*/ 836395 w 4321779"/>
                  <a:gd name="connsiteY3" fmla="*/ 1243757 h 1688843"/>
                  <a:gd name="connsiteX4" fmla="*/ 1499443 w 4321779"/>
                  <a:gd name="connsiteY4" fmla="*/ 1555779 h 1688843"/>
                  <a:gd name="connsiteX5" fmla="*/ 2121496 w 4321779"/>
                  <a:gd name="connsiteY5" fmla="*/ 1681053 h 1688843"/>
                  <a:gd name="connsiteX6" fmla="*/ 2293270 w 4321779"/>
                  <a:gd name="connsiteY6" fmla="*/ 1678893 h 1688843"/>
                  <a:gd name="connsiteX7" fmla="*/ 2461309 w 4321779"/>
                  <a:gd name="connsiteY7" fmla="*/ 1681055 h 1688843"/>
                  <a:gd name="connsiteX8" fmla="*/ 2799256 w 4321779"/>
                  <a:gd name="connsiteY8" fmla="*/ 1646470 h 1688843"/>
                  <a:gd name="connsiteX9" fmla="*/ 3142804 w 4321779"/>
                  <a:gd name="connsiteY9" fmla="*/ 1629177 h 1688843"/>
                  <a:gd name="connsiteX10" fmla="*/ 3302034 w 4321779"/>
                  <a:gd name="connsiteY10" fmla="*/ 1596913 h 1688843"/>
                  <a:gd name="connsiteX11" fmla="*/ 3822431 w 4321779"/>
                  <a:gd name="connsiteY11" fmla="*/ 1469218 h 1688843"/>
                  <a:gd name="connsiteX12" fmla="*/ 3988604 w 4321779"/>
                  <a:gd name="connsiteY12" fmla="*/ 1443278 h 1688843"/>
                  <a:gd name="connsiteX13" fmla="*/ 4321779 w 4321779"/>
                  <a:gd name="connsiteY13" fmla="*/ 1388929 h 1688843"/>
                  <a:gd name="connsiteX0" fmla="*/ 0 w 4321779"/>
                  <a:gd name="connsiteY0" fmla="*/ 0 h 1681638"/>
                  <a:gd name="connsiteX1" fmla="*/ 260019 w 4321779"/>
                  <a:gd name="connsiteY1" fmla="*/ 498370 h 1681638"/>
                  <a:gd name="connsiteX2" fmla="*/ 494036 w 4321779"/>
                  <a:gd name="connsiteY2" fmla="*/ 832060 h 1681638"/>
                  <a:gd name="connsiteX3" fmla="*/ 836395 w 4321779"/>
                  <a:gd name="connsiteY3" fmla="*/ 1243757 h 1681638"/>
                  <a:gd name="connsiteX4" fmla="*/ 1499443 w 4321779"/>
                  <a:gd name="connsiteY4" fmla="*/ 1555779 h 1681638"/>
                  <a:gd name="connsiteX5" fmla="*/ 2121496 w 4321779"/>
                  <a:gd name="connsiteY5" fmla="*/ 1681053 h 1681638"/>
                  <a:gd name="connsiteX6" fmla="*/ 2293270 w 4321779"/>
                  <a:gd name="connsiteY6" fmla="*/ 1678893 h 1681638"/>
                  <a:gd name="connsiteX7" fmla="*/ 2461309 w 4321779"/>
                  <a:gd name="connsiteY7" fmla="*/ 1681055 h 1681638"/>
                  <a:gd name="connsiteX8" fmla="*/ 2799256 w 4321779"/>
                  <a:gd name="connsiteY8" fmla="*/ 1646470 h 1681638"/>
                  <a:gd name="connsiteX9" fmla="*/ 3142804 w 4321779"/>
                  <a:gd name="connsiteY9" fmla="*/ 1629177 h 1681638"/>
                  <a:gd name="connsiteX10" fmla="*/ 3302034 w 4321779"/>
                  <a:gd name="connsiteY10" fmla="*/ 1596913 h 1681638"/>
                  <a:gd name="connsiteX11" fmla="*/ 3822431 w 4321779"/>
                  <a:gd name="connsiteY11" fmla="*/ 1469218 h 1681638"/>
                  <a:gd name="connsiteX12" fmla="*/ 3988604 w 4321779"/>
                  <a:gd name="connsiteY12" fmla="*/ 1443278 h 1681638"/>
                  <a:gd name="connsiteX13" fmla="*/ 4321779 w 4321779"/>
                  <a:gd name="connsiteY13" fmla="*/ 1388929 h 1681638"/>
                  <a:gd name="connsiteX0" fmla="*/ 0 w 4321779"/>
                  <a:gd name="connsiteY0" fmla="*/ 0 h 1682573"/>
                  <a:gd name="connsiteX1" fmla="*/ 260019 w 4321779"/>
                  <a:gd name="connsiteY1" fmla="*/ 498370 h 1682573"/>
                  <a:gd name="connsiteX2" fmla="*/ 494036 w 4321779"/>
                  <a:gd name="connsiteY2" fmla="*/ 832060 h 1682573"/>
                  <a:gd name="connsiteX3" fmla="*/ 836395 w 4321779"/>
                  <a:gd name="connsiteY3" fmla="*/ 1243757 h 1682573"/>
                  <a:gd name="connsiteX4" fmla="*/ 1499443 w 4321779"/>
                  <a:gd name="connsiteY4" fmla="*/ 1555779 h 1682573"/>
                  <a:gd name="connsiteX5" fmla="*/ 2121496 w 4321779"/>
                  <a:gd name="connsiteY5" fmla="*/ 1681053 h 1682573"/>
                  <a:gd name="connsiteX6" fmla="*/ 2293270 w 4321779"/>
                  <a:gd name="connsiteY6" fmla="*/ 1678893 h 1682573"/>
                  <a:gd name="connsiteX7" fmla="*/ 2461309 w 4321779"/>
                  <a:gd name="connsiteY7" fmla="*/ 1681055 h 1682573"/>
                  <a:gd name="connsiteX8" fmla="*/ 2799256 w 4321779"/>
                  <a:gd name="connsiteY8" fmla="*/ 1646470 h 1682573"/>
                  <a:gd name="connsiteX9" fmla="*/ 3142804 w 4321779"/>
                  <a:gd name="connsiteY9" fmla="*/ 1629177 h 1682573"/>
                  <a:gd name="connsiteX10" fmla="*/ 3302034 w 4321779"/>
                  <a:gd name="connsiteY10" fmla="*/ 1596913 h 1682573"/>
                  <a:gd name="connsiteX11" fmla="*/ 3822431 w 4321779"/>
                  <a:gd name="connsiteY11" fmla="*/ 1469218 h 1682573"/>
                  <a:gd name="connsiteX12" fmla="*/ 3988604 w 4321779"/>
                  <a:gd name="connsiteY12" fmla="*/ 1443278 h 1682573"/>
                  <a:gd name="connsiteX13" fmla="*/ 4321779 w 4321779"/>
                  <a:gd name="connsiteY13" fmla="*/ 1388929 h 1682573"/>
                  <a:gd name="connsiteX0" fmla="*/ 0 w 4321779"/>
                  <a:gd name="connsiteY0" fmla="*/ 0 h 1694777"/>
                  <a:gd name="connsiteX1" fmla="*/ 260019 w 4321779"/>
                  <a:gd name="connsiteY1" fmla="*/ 498370 h 1694777"/>
                  <a:gd name="connsiteX2" fmla="*/ 494036 w 4321779"/>
                  <a:gd name="connsiteY2" fmla="*/ 832060 h 1694777"/>
                  <a:gd name="connsiteX3" fmla="*/ 836395 w 4321779"/>
                  <a:gd name="connsiteY3" fmla="*/ 1243757 h 1694777"/>
                  <a:gd name="connsiteX4" fmla="*/ 1499443 w 4321779"/>
                  <a:gd name="connsiteY4" fmla="*/ 1555779 h 1694777"/>
                  <a:gd name="connsiteX5" fmla="*/ 1949722 w 4321779"/>
                  <a:gd name="connsiteY5" fmla="*/ 1687538 h 1694777"/>
                  <a:gd name="connsiteX6" fmla="*/ 2121496 w 4321779"/>
                  <a:gd name="connsiteY6" fmla="*/ 1681053 h 1694777"/>
                  <a:gd name="connsiteX7" fmla="*/ 2293270 w 4321779"/>
                  <a:gd name="connsiteY7" fmla="*/ 1678893 h 1694777"/>
                  <a:gd name="connsiteX8" fmla="*/ 2461309 w 4321779"/>
                  <a:gd name="connsiteY8" fmla="*/ 1681055 h 1694777"/>
                  <a:gd name="connsiteX9" fmla="*/ 2799256 w 4321779"/>
                  <a:gd name="connsiteY9" fmla="*/ 1646470 h 1694777"/>
                  <a:gd name="connsiteX10" fmla="*/ 3142804 w 4321779"/>
                  <a:gd name="connsiteY10" fmla="*/ 1629177 h 1694777"/>
                  <a:gd name="connsiteX11" fmla="*/ 3302034 w 4321779"/>
                  <a:gd name="connsiteY11" fmla="*/ 1596913 h 1694777"/>
                  <a:gd name="connsiteX12" fmla="*/ 3822431 w 4321779"/>
                  <a:gd name="connsiteY12" fmla="*/ 1469218 h 1694777"/>
                  <a:gd name="connsiteX13" fmla="*/ 3988604 w 4321779"/>
                  <a:gd name="connsiteY13" fmla="*/ 1443278 h 1694777"/>
                  <a:gd name="connsiteX14" fmla="*/ 4321779 w 4321779"/>
                  <a:gd name="connsiteY14" fmla="*/ 1388929 h 1694777"/>
                  <a:gd name="connsiteX0" fmla="*/ 0 w 4321779"/>
                  <a:gd name="connsiteY0" fmla="*/ 0 h 1687538"/>
                  <a:gd name="connsiteX1" fmla="*/ 260019 w 4321779"/>
                  <a:gd name="connsiteY1" fmla="*/ 498370 h 1687538"/>
                  <a:gd name="connsiteX2" fmla="*/ 494036 w 4321779"/>
                  <a:gd name="connsiteY2" fmla="*/ 832060 h 1687538"/>
                  <a:gd name="connsiteX3" fmla="*/ 836395 w 4321779"/>
                  <a:gd name="connsiteY3" fmla="*/ 1243757 h 1687538"/>
                  <a:gd name="connsiteX4" fmla="*/ 1499443 w 4321779"/>
                  <a:gd name="connsiteY4" fmla="*/ 1555779 h 1687538"/>
                  <a:gd name="connsiteX5" fmla="*/ 1949722 w 4321779"/>
                  <a:gd name="connsiteY5" fmla="*/ 1687538 h 1687538"/>
                  <a:gd name="connsiteX6" fmla="*/ 2121496 w 4321779"/>
                  <a:gd name="connsiteY6" fmla="*/ 1681053 h 1687538"/>
                  <a:gd name="connsiteX7" fmla="*/ 2293270 w 4321779"/>
                  <a:gd name="connsiteY7" fmla="*/ 1678893 h 1687538"/>
                  <a:gd name="connsiteX8" fmla="*/ 2461309 w 4321779"/>
                  <a:gd name="connsiteY8" fmla="*/ 1681055 h 1687538"/>
                  <a:gd name="connsiteX9" fmla="*/ 2799256 w 4321779"/>
                  <a:gd name="connsiteY9" fmla="*/ 1646470 h 1687538"/>
                  <a:gd name="connsiteX10" fmla="*/ 3142804 w 4321779"/>
                  <a:gd name="connsiteY10" fmla="*/ 1629177 h 1687538"/>
                  <a:gd name="connsiteX11" fmla="*/ 3302034 w 4321779"/>
                  <a:gd name="connsiteY11" fmla="*/ 1596913 h 1687538"/>
                  <a:gd name="connsiteX12" fmla="*/ 3822431 w 4321779"/>
                  <a:gd name="connsiteY12" fmla="*/ 1469218 h 1687538"/>
                  <a:gd name="connsiteX13" fmla="*/ 3988604 w 4321779"/>
                  <a:gd name="connsiteY13" fmla="*/ 1443278 h 1687538"/>
                  <a:gd name="connsiteX14" fmla="*/ 4321779 w 4321779"/>
                  <a:gd name="connsiteY14" fmla="*/ 1388929 h 1687538"/>
                  <a:gd name="connsiteX0" fmla="*/ 0 w 4321779"/>
                  <a:gd name="connsiteY0" fmla="*/ 0 h 1712925"/>
                  <a:gd name="connsiteX1" fmla="*/ 260019 w 4321779"/>
                  <a:gd name="connsiteY1" fmla="*/ 498370 h 1712925"/>
                  <a:gd name="connsiteX2" fmla="*/ 494036 w 4321779"/>
                  <a:gd name="connsiteY2" fmla="*/ 832060 h 1712925"/>
                  <a:gd name="connsiteX3" fmla="*/ 836395 w 4321779"/>
                  <a:gd name="connsiteY3" fmla="*/ 1243757 h 1712925"/>
                  <a:gd name="connsiteX4" fmla="*/ 1499443 w 4321779"/>
                  <a:gd name="connsiteY4" fmla="*/ 1555779 h 1712925"/>
                  <a:gd name="connsiteX5" fmla="*/ 1785416 w 4321779"/>
                  <a:gd name="connsiteY5" fmla="*/ 1706994 h 1712925"/>
                  <a:gd name="connsiteX6" fmla="*/ 1949722 w 4321779"/>
                  <a:gd name="connsiteY6" fmla="*/ 1687538 h 1712925"/>
                  <a:gd name="connsiteX7" fmla="*/ 2121496 w 4321779"/>
                  <a:gd name="connsiteY7" fmla="*/ 1681053 h 1712925"/>
                  <a:gd name="connsiteX8" fmla="*/ 2293270 w 4321779"/>
                  <a:gd name="connsiteY8" fmla="*/ 1678893 h 1712925"/>
                  <a:gd name="connsiteX9" fmla="*/ 2461309 w 4321779"/>
                  <a:gd name="connsiteY9" fmla="*/ 1681055 h 1712925"/>
                  <a:gd name="connsiteX10" fmla="*/ 2799256 w 4321779"/>
                  <a:gd name="connsiteY10" fmla="*/ 1646470 h 1712925"/>
                  <a:gd name="connsiteX11" fmla="*/ 3142804 w 4321779"/>
                  <a:gd name="connsiteY11" fmla="*/ 1629177 h 1712925"/>
                  <a:gd name="connsiteX12" fmla="*/ 3302034 w 4321779"/>
                  <a:gd name="connsiteY12" fmla="*/ 1596913 h 1712925"/>
                  <a:gd name="connsiteX13" fmla="*/ 3822431 w 4321779"/>
                  <a:gd name="connsiteY13" fmla="*/ 1469218 h 1712925"/>
                  <a:gd name="connsiteX14" fmla="*/ 3988604 w 4321779"/>
                  <a:gd name="connsiteY14" fmla="*/ 1443278 h 1712925"/>
                  <a:gd name="connsiteX15" fmla="*/ 4321779 w 4321779"/>
                  <a:gd name="connsiteY15" fmla="*/ 1388929 h 1712925"/>
                  <a:gd name="connsiteX0" fmla="*/ 0 w 4321779"/>
                  <a:gd name="connsiteY0" fmla="*/ 0 h 1706994"/>
                  <a:gd name="connsiteX1" fmla="*/ 260019 w 4321779"/>
                  <a:gd name="connsiteY1" fmla="*/ 498370 h 1706994"/>
                  <a:gd name="connsiteX2" fmla="*/ 494036 w 4321779"/>
                  <a:gd name="connsiteY2" fmla="*/ 832060 h 1706994"/>
                  <a:gd name="connsiteX3" fmla="*/ 836395 w 4321779"/>
                  <a:gd name="connsiteY3" fmla="*/ 1243757 h 1706994"/>
                  <a:gd name="connsiteX4" fmla="*/ 1499443 w 4321779"/>
                  <a:gd name="connsiteY4" fmla="*/ 1555779 h 1706994"/>
                  <a:gd name="connsiteX5" fmla="*/ 1785416 w 4321779"/>
                  <a:gd name="connsiteY5" fmla="*/ 1706994 h 1706994"/>
                  <a:gd name="connsiteX6" fmla="*/ 1949722 w 4321779"/>
                  <a:gd name="connsiteY6" fmla="*/ 1687538 h 1706994"/>
                  <a:gd name="connsiteX7" fmla="*/ 2121496 w 4321779"/>
                  <a:gd name="connsiteY7" fmla="*/ 1681053 h 1706994"/>
                  <a:gd name="connsiteX8" fmla="*/ 2293270 w 4321779"/>
                  <a:gd name="connsiteY8" fmla="*/ 1678893 h 1706994"/>
                  <a:gd name="connsiteX9" fmla="*/ 2461309 w 4321779"/>
                  <a:gd name="connsiteY9" fmla="*/ 1681055 h 1706994"/>
                  <a:gd name="connsiteX10" fmla="*/ 2799256 w 4321779"/>
                  <a:gd name="connsiteY10" fmla="*/ 1646470 h 1706994"/>
                  <a:gd name="connsiteX11" fmla="*/ 3142804 w 4321779"/>
                  <a:gd name="connsiteY11" fmla="*/ 1629177 h 1706994"/>
                  <a:gd name="connsiteX12" fmla="*/ 3302034 w 4321779"/>
                  <a:gd name="connsiteY12" fmla="*/ 1596913 h 1706994"/>
                  <a:gd name="connsiteX13" fmla="*/ 3822431 w 4321779"/>
                  <a:gd name="connsiteY13" fmla="*/ 1469218 h 1706994"/>
                  <a:gd name="connsiteX14" fmla="*/ 3988604 w 4321779"/>
                  <a:gd name="connsiteY14" fmla="*/ 1443278 h 1706994"/>
                  <a:gd name="connsiteX15" fmla="*/ 4321779 w 4321779"/>
                  <a:gd name="connsiteY15" fmla="*/ 1388929 h 1706994"/>
                  <a:gd name="connsiteX0" fmla="*/ 0 w 4321779"/>
                  <a:gd name="connsiteY0" fmla="*/ 0 h 1707520"/>
                  <a:gd name="connsiteX1" fmla="*/ 260019 w 4321779"/>
                  <a:gd name="connsiteY1" fmla="*/ 498370 h 1707520"/>
                  <a:gd name="connsiteX2" fmla="*/ 494036 w 4321779"/>
                  <a:gd name="connsiteY2" fmla="*/ 832060 h 1707520"/>
                  <a:gd name="connsiteX3" fmla="*/ 836395 w 4321779"/>
                  <a:gd name="connsiteY3" fmla="*/ 1243757 h 1707520"/>
                  <a:gd name="connsiteX4" fmla="*/ 1499443 w 4321779"/>
                  <a:gd name="connsiteY4" fmla="*/ 1555779 h 1707520"/>
                  <a:gd name="connsiteX5" fmla="*/ 1785416 w 4321779"/>
                  <a:gd name="connsiteY5" fmla="*/ 1706994 h 1707520"/>
                  <a:gd name="connsiteX6" fmla="*/ 1949722 w 4321779"/>
                  <a:gd name="connsiteY6" fmla="*/ 1687538 h 1707520"/>
                  <a:gd name="connsiteX7" fmla="*/ 2121496 w 4321779"/>
                  <a:gd name="connsiteY7" fmla="*/ 1681053 h 1707520"/>
                  <a:gd name="connsiteX8" fmla="*/ 2293270 w 4321779"/>
                  <a:gd name="connsiteY8" fmla="*/ 1678893 h 1707520"/>
                  <a:gd name="connsiteX9" fmla="*/ 2461309 w 4321779"/>
                  <a:gd name="connsiteY9" fmla="*/ 1681055 h 1707520"/>
                  <a:gd name="connsiteX10" fmla="*/ 2799256 w 4321779"/>
                  <a:gd name="connsiteY10" fmla="*/ 1646470 h 1707520"/>
                  <a:gd name="connsiteX11" fmla="*/ 3142804 w 4321779"/>
                  <a:gd name="connsiteY11" fmla="*/ 1629177 h 1707520"/>
                  <a:gd name="connsiteX12" fmla="*/ 3302034 w 4321779"/>
                  <a:gd name="connsiteY12" fmla="*/ 1596913 h 1707520"/>
                  <a:gd name="connsiteX13" fmla="*/ 3822431 w 4321779"/>
                  <a:gd name="connsiteY13" fmla="*/ 1469218 h 1707520"/>
                  <a:gd name="connsiteX14" fmla="*/ 3988604 w 4321779"/>
                  <a:gd name="connsiteY14" fmla="*/ 1443278 h 1707520"/>
                  <a:gd name="connsiteX15" fmla="*/ 4321779 w 4321779"/>
                  <a:gd name="connsiteY15" fmla="*/ 1388929 h 1707520"/>
                  <a:gd name="connsiteX0" fmla="*/ 0 w 4321779"/>
                  <a:gd name="connsiteY0" fmla="*/ 0 h 1748763"/>
                  <a:gd name="connsiteX1" fmla="*/ 260019 w 4321779"/>
                  <a:gd name="connsiteY1" fmla="*/ 498370 h 1748763"/>
                  <a:gd name="connsiteX2" fmla="*/ 494036 w 4321779"/>
                  <a:gd name="connsiteY2" fmla="*/ 832060 h 1748763"/>
                  <a:gd name="connsiteX3" fmla="*/ 836395 w 4321779"/>
                  <a:gd name="connsiteY3" fmla="*/ 1243757 h 1748763"/>
                  <a:gd name="connsiteX4" fmla="*/ 1620805 w 4321779"/>
                  <a:gd name="connsiteY4" fmla="*/ 1720062 h 1748763"/>
                  <a:gd name="connsiteX5" fmla="*/ 1785416 w 4321779"/>
                  <a:gd name="connsiteY5" fmla="*/ 1706994 h 1748763"/>
                  <a:gd name="connsiteX6" fmla="*/ 1949722 w 4321779"/>
                  <a:gd name="connsiteY6" fmla="*/ 1687538 h 1748763"/>
                  <a:gd name="connsiteX7" fmla="*/ 2121496 w 4321779"/>
                  <a:gd name="connsiteY7" fmla="*/ 1681053 h 1748763"/>
                  <a:gd name="connsiteX8" fmla="*/ 2293270 w 4321779"/>
                  <a:gd name="connsiteY8" fmla="*/ 1678893 h 1748763"/>
                  <a:gd name="connsiteX9" fmla="*/ 2461309 w 4321779"/>
                  <a:gd name="connsiteY9" fmla="*/ 1681055 h 1748763"/>
                  <a:gd name="connsiteX10" fmla="*/ 2799256 w 4321779"/>
                  <a:gd name="connsiteY10" fmla="*/ 1646470 h 1748763"/>
                  <a:gd name="connsiteX11" fmla="*/ 3142804 w 4321779"/>
                  <a:gd name="connsiteY11" fmla="*/ 1629177 h 1748763"/>
                  <a:gd name="connsiteX12" fmla="*/ 3302034 w 4321779"/>
                  <a:gd name="connsiteY12" fmla="*/ 1596913 h 1748763"/>
                  <a:gd name="connsiteX13" fmla="*/ 3822431 w 4321779"/>
                  <a:gd name="connsiteY13" fmla="*/ 1469218 h 1748763"/>
                  <a:gd name="connsiteX14" fmla="*/ 3988604 w 4321779"/>
                  <a:gd name="connsiteY14" fmla="*/ 1443278 h 1748763"/>
                  <a:gd name="connsiteX15" fmla="*/ 4321779 w 4321779"/>
                  <a:gd name="connsiteY15" fmla="*/ 1388929 h 1748763"/>
                  <a:gd name="connsiteX0" fmla="*/ 0 w 4321779"/>
                  <a:gd name="connsiteY0" fmla="*/ 0 h 1720062"/>
                  <a:gd name="connsiteX1" fmla="*/ 260019 w 4321779"/>
                  <a:gd name="connsiteY1" fmla="*/ 498370 h 1720062"/>
                  <a:gd name="connsiteX2" fmla="*/ 494036 w 4321779"/>
                  <a:gd name="connsiteY2" fmla="*/ 832060 h 1720062"/>
                  <a:gd name="connsiteX3" fmla="*/ 836395 w 4321779"/>
                  <a:gd name="connsiteY3" fmla="*/ 1243757 h 1720062"/>
                  <a:gd name="connsiteX4" fmla="*/ 1620805 w 4321779"/>
                  <a:gd name="connsiteY4" fmla="*/ 1720062 h 1720062"/>
                  <a:gd name="connsiteX5" fmla="*/ 1785416 w 4321779"/>
                  <a:gd name="connsiteY5" fmla="*/ 1706994 h 1720062"/>
                  <a:gd name="connsiteX6" fmla="*/ 1949722 w 4321779"/>
                  <a:gd name="connsiteY6" fmla="*/ 1687538 h 1720062"/>
                  <a:gd name="connsiteX7" fmla="*/ 2121496 w 4321779"/>
                  <a:gd name="connsiteY7" fmla="*/ 1681053 h 1720062"/>
                  <a:gd name="connsiteX8" fmla="*/ 2293270 w 4321779"/>
                  <a:gd name="connsiteY8" fmla="*/ 1678893 h 1720062"/>
                  <a:gd name="connsiteX9" fmla="*/ 2461309 w 4321779"/>
                  <a:gd name="connsiteY9" fmla="*/ 1681055 h 1720062"/>
                  <a:gd name="connsiteX10" fmla="*/ 2799256 w 4321779"/>
                  <a:gd name="connsiteY10" fmla="*/ 1646470 h 1720062"/>
                  <a:gd name="connsiteX11" fmla="*/ 3142804 w 4321779"/>
                  <a:gd name="connsiteY11" fmla="*/ 1629177 h 1720062"/>
                  <a:gd name="connsiteX12" fmla="*/ 3302034 w 4321779"/>
                  <a:gd name="connsiteY12" fmla="*/ 1596913 h 1720062"/>
                  <a:gd name="connsiteX13" fmla="*/ 3822431 w 4321779"/>
                  <a:gd name="connsiteY13" fmla="*/ 1469218 h 1720062"/>
                  <a:gd name="connsiteX14" fmla="*/ 3988604 w 4321779"/>
                  <a:gd name="connsiteY14" fmla="*/ 1443278 h 1720062"/>
                  <a:gd name="connsiteX15" fmla="*/ 4321779 w 4321779"/>
                  <a:gd name="connsiteY15" fmla="*/ 1388929 h 1720062"/>
                  <a:gd name="connsiteX0" fmla="*/ 0 w 4321779"/>
                  <a:gd name="connsiteY0" fmla="*/ 0 h 1720062"/>
                  <a:gd name="connsiteX1" fmla="*/ 260019 w 4321779"/>
                  <a:gd name="connsiteY1" fmla="*/ 498370 h 1720062"/>
                  <a:gd name="connsiteX2" fmla="*/ 494036 w 4321779"/>
                  <a:gd name="connsiteY2" fmla="*/ 832060 h 1720062"/>
                  <a:gd name="connsiteX3" fmla="*/ 836395 w 4321779"/>
                  <a:gd name="connsiteY3" fmla="*/ 1243757 h 1720062"/>
                  <a:gd name="connsiteX4" fmla="*/ 1611470 w 4321779"/>
                  <a:gd name="connsiteY4" fmla="*/ 1720062 h 1720062"/>
                  <a:gd name="connsiteX5" fmla="*/ 1785416 w 4321779"/>
                  <a:gd name="connsiteY5" fmla="*/ 1706994 h 1720062"/>
                  <a:gd name="connsiteX6" fmla="*/ 1949722 w 4321779"/>
                  <a:gd name="connsiteY6" fmla="*/ 1687538 h 1720062"/>
                  <a:gd name="connsiteX7" fmla="*/ 2121496 w 4321779"/>
                  <a:gd name="connsiteY7" fmla="*/ 1681053 h 1720062"/>
                  <a:gd name="connsiteX8" fmla="*/ 2293270 w 4321779"/>
                  <a:gd name="connsiteY8" fmla="*/ 1678893 h 1720062"/>
                  <a:gd name="connsiteX9" fmla="*/ 2461309 w 4321779"/>
                  <a:gd name="connsiteY9" fmla="*/ 1681055 h 1720062"/>
                  <a:gd name="connsiteX10" fmla="*/ 2799256 w 4321779"/>
                  <a:gd name="connsiteY10" fmla="*/ 1646470 h 1720062"/>
                  <a:gd name="connsiteX11" fmla="*/ 3142804 w 4321779"/>
                  <a:gd name="connsiteY11" fmla="*/ 1629177 h 1720062"/>
                  <a:gd name="connsiteX12" fmla="*/ 3302034 w 4321779"/>
                  <a:gd name="connsiteY12" fmla="*/ 1596913 h 1720062"/>
                  <a:gd name="connsiteX13" fmla="*/ 3822431 w 4321779"/>
                  <a:gd name="connsiteY13" fmla="*/ 1469218 h 1720062"/>
                  <a:gd name="connsiteX14" fmla="*/ 3988604 w 4321779"/>
                  <a:gd name="connsiteY14" fmla="*/ 1443278 h 1720062"/>
                  <a:gd name="connsiteX15" fmla="*/ 4321779 w 4321779"/>
                  <a:gd name="connsiteY15" fmla="*/ 1388929 h 1720062"/>
                  <a:gd name="connsiteX0" fmla="*/ 0 w 4321779"/>
                  <a:gd name="connsiteY0" fmla="*/ 0 h 1748164"/>
                  <a:gd name="connsiteX1" fmla="*/ 260019 w 4321779"/>
                  <a:gd name="connsiteY1" fmla="*/ 498370 h 1748164"/>
                  <a:gd name="connsiteX2" fmla="*/ 494036 w 4321779"/>
                  <a:gd name="connsiteY2" fmla="*/ 832060 h 1748164"/>
                  <a:gd name="connsiteX3" fmla="*/ 836395 w 4321779"/>
                  <a:gd name="connsiteY3" fmla="*/ 1243757 h 1748164"/>
                  <a:gd name="connsiteX4" fmla="*/ 1590931 w 4321779"/>
                  <a:gd name="connsiteY4" fmla="*/ 1748164 h 1748164"/>
                  <a:gd name="connsiteX5" fmla="*/ 1785416 w 4321779"/>
                  <a:gd name="connsiteY5" fmla="*/ 1706994 h 1748164"/>
                  <a:gd name="connsiteX6" fmla="*/ 1949722 w 4321779"/>
                  <a:gd name="connsiteY6" fmla="*/ 1687538 h 1748164"/>
                  <a:gd name="connsiteX7" fmla="*/ 2121496 w 4321779"/>
                  <a:gd name="connsiteY7" fmla="*/ 1681053 h 1748164"/>
                  <a:gd name="connsiteX8" fmla="*/ 2293270 w 4321779"/>
                  <a:gd name="connsiteY8" fmla="*/ 1678893 h 1748164"/>
                  <a:gd name="connsiteX9" fmla="*/ 2461309 w 4321779"/>
                  <a:gd name="connsiteY9" fmla="*/ 1681055 h 1748164"/>
                  <a:gd name="connsiteX10" fmla="*/ 2799256 w 4321779"/>
                  <a:gd name="connsiteY10" fmla="*/ 1646470 h 1748164"/>
                  <a:gd name="connsiteX11" fmla="*/ 3142804 w 4321779"/>
                  <a:gd name="connsiteY11" fmla="*/ 1629177 h 1748164"/>
                  <a:gd name="connsiteX12" fmla="*/ 3302034 w 4321779"/>
                  <a:gd name="connsiteY12" fmla="*/ 1596913 h 1748164"/>
                  <a:gd name="connsiteX13" fmla="*/ 3822431 w 4321779"/>
                  <a:gd name="connsiteY13" fmla="*/ 1469218 h 1748164"/>
                  <a:gd name="connsiteX14" fmla="*/ 3988604 w 4321779"/>
                  <a:gd name="connsiteY14" fmla="*/ 1443278 h 1748164"/>
                  <a:gd name="connsiteX15" fmla="*/ 4321779 w 4321779"/>
                  <a:gd name="connsiteY15" fmla="*/ 1388929 h 1748164"/>
                  <a:gd name="connsiteX0" fmla="*/ 0 w 4321779"/>
                  <a:gd name="connsiteY0" fmla="*/ 0 h 1748164"/>
                  <a:gd name="connsiteX1" fmla="*/ 260019 w 4321779"/>
                  <a:gd name="connsiteY1" fmla="*/ 498370 h 1748164"/>
                  <a:gd name="connsiteX2" fmla="*/ 494036 w 4321779"/>
                  <a:gd name="connsiteY2" fmla="*/ 832060 h 1748164"/>
                  <a:gd name="connsiteX3" fmla="*/ 836395 w 4321779"/>
                  <a:gd name="connsiteY3" fmla="*/ 1243757 h 1748164"/>
                  <a:gd name="connsiteX4" fmla="*/ 1590931 w 4321779"/>
                  <a:gd name="connsiteY4" fmla="*/ 1748164 h 1748164"/>
                  <a:gd name="connsiteX5" fmla="*/ 1785416 w 4321779"/>
                  <a:gd name="connsiteY5" fmla="*/ 1706994 h 1748164"/>
                  <a:gd name="connsiteX6" fmla="*/ 1949722 w 4321779"/>
                  <a:gd name="connsiteY6" fmla="*/ 1687538 h 1748164"/>
                  <a:gd name="connsiteX7" fmla="*/ 2121496 w 4321779"/>
                  <a:gd name="connsiteY7" fmla="*/ 1681053 h 1748164"/>
                  <a:gd name="connsiteX8" fmla="*/ 2293270 w 4321779"/>
                  <a:gd name="connsiteY8" fmla="*/ 1678893 h 1748164"/>
                  <a:gd name="connsiteX9" fmla="*/ 2461309 w 4321779"/>
                  <a:gd name="connsiteY9" fmla="*/ 1681055 h 1748164"/>
                  <a:gd name="connsiteX10" fmla="*/ 2799256 w 4321779"/>
                  <a:gd name="connsiteY10" fmla="*/ 1646470 h 1748164"/>
                  <a:gd name="connsiteX11" fmla="*/ 3142804 w 4321779"/>
                  <a:gd name="connsiteY11" fmla="*/ 1629177 h 1748164"/>
                  <a:gd name="connsiteX12" fmla="*/ 3302034 w 4321779"/>
                  <a:gd name="connsiteY12" fmla="*/ 1596913 h 1748164"/>
                  <a:gd name="connsiteX13" fmla="*/ 3822431 w 4321779"/>
                  <a:gd name="connsiteY13" fmla="*/ 1469218 h 1748164"/>
                  <a:gd name="connsiteX14" fmla="*/ 3988604 w 4321779"/>
                  <a:gd name="connsiteY14" fmla="*/ 1443278 h 1748164"/>
                  <a:gd name="connsiteX15" fmla="*/ 4321779 w 4321779"/>
                  <a:gd name="connsiteY15" fmla="*/ 1388929 h 1748164"/>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2 w 4321779"/>
                  <a:gd name="connsiteY6" fmla="*/ 168753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2 w 4321779"/>
                  <a:gd name="connsiteY6" fmla="*/ 168753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55191"/>
                  <a:gd name="connsiteX1" fmla="*/ 260019 w 4321779"/>
                  <a:gd name="connsiteY1" fmla="*/ 498370 h 1755191"/>
                  <a:gd name="connsiteX2" fmla="*/ 494036 w 4321779"/>
                  <a:gd name="connsiteY2" fmla="*/ 832060 h 1755191"/>
                  <a:gd name="connsiteX3" fmla="*/ 836395 w 4321779"/>
                  <a:gd name="connsiteY3" fmla="*/ 1243757 h 1755191"/>
                  <a:gd name="connsiteX4" fmla="*/ 1443735 w 4321779"/>
                  <a:gd name="connsiteY4" fmla="*/ 1724286 h 1755191"/>
                  <a:gd name="connsiteX5" fmla="*/ 1613337 w 4321779"/>
                  <a:gd name="connsiteY5" fmla="*/ 1717902 h 1755191"/>
                  <a:gd name="connsiteX6" fmla="*/ 1785416 w 4321779"/>
                  <a:gd name="connsiteY6" fmla="*/ 1706994 h 1755191"/>
                  <a:gd name="connsiteX7" fmla="*/ 1949723 w 4321779"/>
                  <a:gd name="connsiteY7" fmla="*/ 1700508 h 1755191"/>
                  <a:gd name="connsiteX8" fmla="*/ 2117762 w 4321779"/>
                  <a:gd name="connsiteY8" fmla="*/ 1689700 h 1755191"/>
                  <a:gd name="connsiteX9" fmla="*/ 2293270 w 4321779"/>
                  <a:gd name="connsiteY9" fmla="*/ 1678893 h 1755191"/>
                  <a:gd name="connsiteX10" fmla="*/ 2461309 w 4321779"/>
                  <a:gd name="connsiteY10" fmla="*/ 1681055 h 1755191"/>
                  <a:gd name="connsiteX11" fmla="*/ 2799256 w 4321779"/>
                  <a:gd name="connsiteY11" fmla="*/ 1646470 h 1755191"/>
                  <a:gd name="connsiteX12" fmla="*/ 3142804 w 4321779"/>
                  <a:gd name="connsiteY12" fmla="*/ 1629177 h 1755191"/>
                  <a:gd name="connsiteX13" fmla="*/ 3302034 w 4321779"/>
                  <a:gd name="connsiteY13" fmla="*/ 1596913 h 1755191"/>
                  <a:gd name="connsiteX14" fmla="*/ 3822431 w 4321779"/>
                  <a:gd name="connsiteY14" fmla="*/ 1469218 h 1755191"/>
                  <a:gd name="connsiteX15" fmla="*/ 3988604 w 4321779"/>
                  <a:gd name="connsiteY15" fmla="*/ 1443278 h 1755191"/>
                  <a:gd name="connsiteX16" fmla="*/ 4321779 w 4321779"/>
                  <a:gd name="connsiteY16" fmla="*/ 1388929 h 1755191"/>
                  <a:gd name="connsiteX0" fmla="*/ 0 w 4321779"/>
                  <a:gd name="connsiteY0" fmla="*/ 0 h 1724286"/>
                  <a:gd name="connsiteX1" fmla="*/ 260019 w 4321779"/>
                  <a:gd name="connsiteY1" fmla="*/ 498370 h 1724286"/>
                  <a:gd name="connsiteX2" fmla="*/ 494036 w 4321779"/>
                  <a:gd name="connsiteY2" fmla="*/ 832060 h 1724286"/>
                  <a:gd name="connsiteX3" fmla="*/ 836395 w 4321779"/>
                  <a:gd name="connsiteY3" fmla="*/ 1243757 h 1724286"/>
                  <a:gd name="connsiteX4" fmla="*/ 1443735 w 4321779"/>
                  <a:gd name="connsiteY4" fmla="*/ 1724286 h 1724286"/>
                  <a:gd name="connsiteX5" fmla="*/ 1613337 w 4321779"/>
                  <a:gd name="connsiteY5" fmla="*/ 1717902 h 1724286"/>
                  <a:gd name="connsiteX6" fmla="*/ 1785416 w 4321779"/>
                  <a:gd name="connsiteY6" fmla="*/ 1706994 h 1724286"/>
                  <a:gd name="connsiteX7" fmla="*/ 1949723 w 4321779"/>
                  <a:gd name="connsiteY7" fmla="*/ 1700508 h 1724286"/>
                  <a:gd name="connsiteX8" fmla="*/ 2117762 w 4321779"/>
                  <a:gd name="connsiteY8" fmla="*/ 1689700 h 1724286"/>
                  <a:gd name="connsiteX9" fmla="*/ 2293270 w 4321779"/>
                  <a:gd name="connsiteY9" fmla="*/ 1678893 h 1724286"/>
                  <a:gd name="connsiteX10" fmla="*/ 2461309 w 4321779"/>
                  <a:gd name="connsiteY10" fmla="*/ 1681055 h 1724286"/>
                  <a:gd name="connsiteX11" fmla="*/ 2799256 w 4321779"/>
                  <a:gd name="connsiteY11" fmla="*/ 1646470 h 1724286"/>
                  <a:gd name="connsiteX12" fmla="*/ 3142804 w 4321779"/>
                  <a:gd name="connsiteY12" fmla="*/ 1629177 h 1724286"/>
                  <a:gd name="connsiteX13" fmla="*/ 3302034 w 4321779"/>
                  <a:gd name="connsiteY13" fmla="*/ 1596913 h 1724286"/>
                  <a:gd name="connsiteX14" fmla="*/ 3822431 w 4321779"/>
                  <a:gd name="connsiteY14" fmla="*/ 1469218 h 1724286"/>
                  <a:gd name="connsiteX15" fmla="*/ 3988604 w 4321779"/>
                  <a:gd name="connsiteY15" fmla="*/ 1443278 h 1724286"/>
                  <a:gd name="connsiteX16" fmla="*/ 4321779 w 4321779"/>
                  <a:gd name="connsiteY16" fmla="*/ 1388929 h 1724286"/>
                  <a:gd name="connsiteX0" fmla="*/ 0 w 4321779"/>
                  <a:gd name="connsiteY0" fmla="*/ 0 h 1724286"/>
                  <a:gd name="connsiteX1" fmla="*/ 260019 w 4321779"/>
                  <a:gd name="connsiteY1" fmla="*/ 498370 h 1724286"/>
                  <a:gd name="connsiteX2" fmla="*/ 494036 w 4321779"/>
                  <a:gd name="connsiteY2" fmla="*/ 832060 h 1724286"/>
                  <a:gd name="connsiteX3" fmla="*/ 836395 w 4321779"/>
                  <a:gd name="connsiteY3" fmla="*/ 1243757 h 1724286"/>
                  <a:gd name="connsiteX4" fmla="*/ 1443735 w 4321779"/>
                  <a:gd name="connsiteY4" fmla="*/ 1724286 h 1724286"/>
                  <a:gd name="connsiteX5" fmla="*/ 1613337 w 4321779"/>
                  <a:gd name="connsiteY5" fmla="*/ 1717902 h 1724286"/>
                  <a:gd name="connsiteX6" fmla="*/ 1785416 w 4321779"/>
                  <a:gd name="connsiteY6" fmla="*/ 1706994 h 1724286"/>
                  <a:gd name="connsiteX7" fmla="*/ 1949723 w 4321779"/>
                  <a:gd name="connsiteY7" fmla="*/ 1700508 h 1724286"/>
                  <a:gd name="connsiteX8" fmla="*/ 2117762 w 4321779"/>
                  <a:gd name="connsiteY8" fmla="*/ 1689700 h 1724286"/>
                  <a:gd name="connsiteX9" fmla="*/ 2293270 w 4321779"/>
                  <a:gd name="connsiteY9" fmla="*/ 1678893 h 1724286"/>
                  <a:gd name="connsiteX10" fmla="*/ 2461309 w 4321779"/>
                  <a:gd name="connsiteY10" fmla="*/ 1681055 h 1724286"/>
                  <a:gd name="connsiteX11" fmla="*/ 2799256 w 4321779"/>
                  <a:gd name="connsiteY11" fmla="*/ 1646470 h 1724286"/>
                  <a:gd name="connsiteX12" fmla="*/ 3142804 w 4321779"/>
                  <a:gd name="connsiteY12" fmla="*/ 1629177 h 1724286"/>
                  <a:gd name="connsiteX13" fmla="*/ 3302034 w 4321779"/>
                  <a:gd name="connsiteY13" fmla="*/ 1596913 h 1724286"/>
                  <a:gd name="connsiteX14" fmla="*/ 3822431 w 4321779"/>
                  <a:gd name="connsiteY14" fmla="*/ 1469218 h 1724286"/>
                  <a:gd name="connsiteX15" fmla="*/ 3988604 w 4321779"/>
                  <a:gd name="connsiteY15" fmla="*/ 1443278 h 1724286"/>
                  <a:gd name="connsiteX16" fmla="*/ 4321779 w 4321779"/>
                  <a:gd name="connsiteY16" fmla="*/ 1388929 h 1724286"/>
                  <a:gd name="connsiteX0" fmla="*/ 0 w 4321779"/>
                  <a:gd name="connsiteY0" fmla="*/ 0 h 1759307"/>
                  <a:gd name="connsiteX1" fmla="*/ 260019 w 4321779"/>
                  <a:gd name="connsiteY1" fmla="*/ 498370 h 1759307"/>
                  <a:gd name="connsiteX2" fmla="*/ 494036 w 4321779"/>
                  <a:gd name="connsiteY2" fmla="*/ 832060 h 1759307"/>
                  <a:gd name="connsiteX3" fmla="*/ 836395 w 4321779"/>
                  <a:gd name="connsiteY3" fmla="*/ 1243757 h 1759307"/>
                  <a:gd name="connsiteX4" fmla="*/ 1268228 w 4321779"/>
                  <a:gd name="connsiteY4" fmla="*/ 1728610 h 1759307"/>
                  <a:gd name="connsiteX5" fmla="*/ 1443735 w 4321779"/>
                  <a:gd name="connsiteY5" fmla="*/ 1724286 h 1759307"/>
                  <a:gd name="connsiteX6" fmla="*/ 1613337 w 4321779"/>
                  <a:gd name="connsiteY6" fmla="*/ 1717902 h 1759307"/>
                  <a:gd name="connsiteX7" fmla="*/ 1785416 w 4321779"/>
                  <a:gd name="connsiteY7" fmla="*/ 1706994 h 1759307"/>
                  <a:gd name="connsiteX8" fmla="*/ 1949723 w 4321779"/>
                  <a:gd name="connsiteY8" fmla="*/ 1700508 h 1759307"/>
                  <a:gd name="connsiteX9" fmla="*/ 2117762 w 4321779"/>
                  <a:gd name="connsiteY9" fmla="*/ 1689700 h 1759307"/>
                  <a:gd name="connsiteX10" fmla="*/ 2293270 w 4321779"/>
                  <a:gd name="connsiteY10" fmla="*/ 1678893 h 1759307"/>
                  <a:gd name="connsiteX11" fmla="*/ 2461309 w 4321779"/>
                  <a:gd name="connsiteY11" fmla="*/ 1681055 h 1759307"/>
                  <a:gd name="connsiteX12" fmla="*/ 2799256 w 4321779"/>
                  <a:gd name="connsiteY12" fmla="*/ 1646470 h 1759307"/>
                  <a:gd name="connsiteX13" fmla="*/ 3142804 w 4321779"/>
                  <a:gd name="connsiteY13" fmla="*/ 1629177 h 1759307"/>
                  <a:gd name="connsiteX14" fmla="*/ 3302034 w 4321779"/>
                  <a:gd name="connsiteY14" fmla="*/ 1596913 h 1759307"/>
                  <a:gd name="connsiteX15" fmla="*/ 3822431 w 4321779"/>
                  <a:gd name="connsiteY15" fmla="*/ 1469218 h 1759307"/>
                  <a:gd name="connsiteX16" fmla="*/ 3988604 w 4321779"/>
                  <a:gd name="connsiteY16" fmla="*/ 1443278 h 1759307"/>
                  <a:gd name="connsiteX17" fmla="*/ 4321779 w 4321779"/>
                  <a:gd name="connsiteY17" fmla="*/ 1388929 h 1759307"/>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9130"/>
                  <a:gd name="connsiteX1" fmla="*/ 260019 w 4321779"/>
                  <a:gd name="connsiteY1" fmla="*/ 498370 h 1729130"/>
                  <a:gd name="connsiteX2" fmla="*/ 494036 w 4321779"/>
                  <a:gd name="connsiteY2" fmla="*/ 832060 h 1729130"/>
                  <a:gd name="connsiteX3" fmla="*/ 836395 w 4321779"/>
                  <a:gd name="connsiteY3" fmla="*/ 1243757 h 1729130"/>
                  <a:gd name="connsiteX4" fmla="*/ 1268228 w 4321779"/>
                  <a:gd name="connsiteY4" fmla="*/ 1728610 h 1729130"/>
                  <a:gd name="connsiteX5" fmla="*/ 1443735 w 4321779"/>
                  <a:gd name="connsiteY5" fmla="*/ 1724286 h 1729130"/>
                  <a:gd name="connsiteX6" fmla="*/ 1613337 w 4321779"/>
                  <a:gd name="connsiteY6" fmla="*/ 1717902 h 1729130"/>
                  <a:gd name="connsiteX7" fmla="*/ 1785416 w 4321779"/>
                  <a:gd name="connsiteY7" fmla="*/ 1706994 h 1729130"/>
                  <a:gd name="connsiteX8" fmla="*/ 1949723 w 4321779"/>
                  <a:gd name="connsiteY8" fmla="*/ 1700508 h 1729130"/>
                  <a:gd name="connsiteX9" fmla="*/ 2117762 w 4321779"/>
                  <a:gd name="connsiteY9" fmla="*/ 1689700 h 1729130"/>
                  <a:gd name="connsiteX10" fmla="*/ 2293270 w 4321779"/>
                  <a:gd name="connsiteY10" fmla="*/ 1678893 h 1729130"/>
                  <a:gd name="connsiteX11" fmla="*/ 2461309 w 4321779"/>
                  <a:gd name="connsiteY11" fmla="*/ 1681055 h 1729130"/>
                  <a:gd name="connsiteX12" fmla="*/ 2799256 w 4321779"/>
                  <a:gd name="connsiteY12" fmla="*/ 1646470 h 1729130"/>
                  <a:gd name="connsiteX13" fmla="*/ 3142804 w 4321779"/>
                  <a:gd name="connsiteY13" fmla="*/ 1629177 h 1729130"/>
                  <a:gd name="connsiteX14" fmla="*/ 3302034 w 4321779"/>
                  <a:gd name="connsiteY14" fmla="*/ 1596913 h 1729130"/>
                  <a:gd name="connsiteX15" fmla="*/ 3822431 w 4321779"/>
                  <a:gd name="connsiteY15" fmla="*/ 1469218 h 1729130"/>
                  <a:gd name="connsiteX16" fmla="*/ 3988604 w 4321779"/>
                  <a:gd name="connsiteY16" fmla="*/ 1443278 h 1729130"/>
                  <a:gd name="connsiteX17" fmla="*/ 4321779 w 4321779"/>
                  <a:gd name="connsiteY17" fmla="*/ 1388929 h 172913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9307"/>
                  <a:gd name="connsiteX1" fmla="*/ 260019 w 4321779"/>
                  <a:gd name="connsiteY1" fmla="*/ 498370 h 1729307"/>
                  <a:gd name="connsiteX2" fmla="*/ 494036 w 4321779"/>
                  <a:gd name="connsiteY2" fmla="*/ 832060 h 1729307"/>
                  <a:gd name="connsiteX3" fmla="*/ 836395 w 4321779"/>
                  <a:gd name="connsiteY3" fmla="*/ 1243757 h 1729307"/>
                  <a:gd name="connsiteX4" fmla="*/ 1109523 w 4321779"/>
                  <a:gd name="connsiteY4" fmla="*/ 1685377 h 1729307"/>
                  <a:gd name="connsiteX5" fmla="*/ 1268228 w 4321779"/>
                  <a:gd name="connsiteY5" fmla="*/ 1728610 h 1729307"/>
                  <a:gd name="connsiteX6" fmla="*/ 1443735 w 4321779"/>
                  <a:gd name="connsiteY6" fmla="*/ 1724286 h 1729307"/>
                  <a:gd name="connsiteX7" fmla="*/ 1613337 w 4321779"/>
                  <a:gd name="connsiteY7" fmla="*/ 1717902 h 1729307"/>
                  <a:gd name="connsiteX8" fmla="*/ 1785416 w 4321779"/>
                  <a:gd name="connsiteY8" fmla="*/ 1706994 h 1729307"/>
                  <a:gd name="connsiteX9" fmla="*/ 1949723 w 4321779"/>
                  <a:gd name="connsiteY9" fmla="*/ 1700508 h 1729307"/>
                  <a:gd name="connsiteX10" fmla="*/ 2117762 w 4321779"/>
                  <a:gd name="connsiteY10" fmla="*/ 1689700 h 1729307"/>
                  <a:gd name="connsiteX11" fmla="*/ 2293270 w 4321779"/>
                  <a:gd name="connsiteY11" fmla="*/ 1678893 h 1729307"/>
                  <a:gd name="connsiteX12" fmla="*/ 2461309 w 4321779"/>
                  <a:gd name="connsiteY12" fmla="*/ 1681055 h 1729307"/>
                  <a:gd name="connsiteX13" fmla="*/ 2799256 w 4321779"/>
                  <a:gd name="connsiteY13" fmla="*/ 1646470 h 1729307"/>
                  <a:gd name="connsiteX14" fmla="*/ 3142804 w 4321779"/>
                  <a:gd name="connsiteY14" fmla="*/ 1629177 h 1729307"/>
                  <a:gd name="connsiteX15" fmla="*/ 3302034 w 4321779"/>
                  <a:gd name="connsiteY15" fmla="*/ 1596913 h 1729307"/>
                  <a:gd name="connsiteX16" fmla="*/ 3822431 w 4321779"/>
                  <a:gd name="connsiteY16" fmla="*/ 1469218 h 1729307"/>
                  <a:gd name="connsiteX17" fmla="*/ 3988604 w 4321779"/>
                  <a:gd name="connsiteY17" fmla="*/ 1443278 h 1729307"/>
                  <a:gd name="connsiteX18" fmla="*/ 4321779 w 4321779"/>
                  <a:gd name="connsiteY18" fmla="*/ 1388929 h 1729307"/>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765975 w 4321779"/>
                  <a:gd name="connsiteY3" fmla="*/ 1588105 h 1728610"/>
                  <a:gd name="connsiteX4" fmla="*/ 942820 w 4321779"/>
                  <a:gd name="connsiteY4" fmla="*/ 1650139 h 1728610"/>
                  <a:gd name="connsiteX5" fmla="*/ 1100187 w 4321779"/>
                  <a:gd name="connsiteY5" fmla="*/ 1694023 h 1728610"/>
                  <a:gd name="connsiteX6" fmla="*/ 1268228 w 4321779"/>
                  <a:gd name="connsiteY6" fmla="*/ 1728610 h 1728610"/>
                  <a:gd name="connsiteX7" fmla="*/ 1443735 w 4321779"/>
                  <a:gd name="connsiteY7" fmla="*/ 1724286 h 1728610"/>
                  <a:gd name="connsiteX8" fmla="*/ 1613337 w 4321779"/>
                  <a:gd name="connsiteY8" fmla="*/ 1717902 h 1728610"/>
                  <a:gd name="connsiteX9" fmla="*/ 1785416 w 4321779"/>
                  <a:gd name="connsiteY9" fmla="*/ 1706994 h 1728610"/>
                  <a:gd name="connsiteX10" fmla="*/ 1949723 w 4321779"/>
                  <a:gd name="connsiteY10" fmla="*/ 1700508 h 1728610"/>
                  <a:gd name="connsiteX11" fmla="*/ 2117762 w 4321779"/>
                  <a:gd name="connsiteY11" fmla="*/ 1689700 h 1728610"/>
                  <a:gd name="connsiteX12" fmla="*/ 2293270 w 4321779"/>
                  <a:gd name="connsiteY12" fmla="*/ 1678893 h 1728610"/>
                  <a:gd name="connsiteX13" fmla="*/ 2461309 w 4321779"/>
                  <a:gd name="connsiteY13" fmla="*/ 1681055 h 1728610"/>
                  <a:gd name="connsiteX14" fmla="*/ 2799256 w 4321779"/>
                  <a:gd name="connsiteY14" fmla="*/ 1646470 h 1728610"/>
                  <a:gd name="connsiteX15" fmla="*/ 3142804 w 4321779"/>
                  <a:gd name="connsiteY15" fmla="*/ 1629177 h 1728610"/>
                  <a:gd name="connsiteX16" fmla="*/ 3302034 w 4321779"/>
                  <a:gd name="connsiteY16" fmla="*/ 1596913 h 1728610"/>
                  <a:gd name="connsiteX17" fmla="*/ 3822431 w 4321779"/>
                  <a:gd name="connsiteY17" fmla="*/ 1469218 h 1728610"/>
                  <a:gd name="connsiteX18" fmla="*/ 3988604 w 4321779"/>
                  <a:gd name="connsiteY18" fmla="*/ 1443278 h 1728610"/>
                  <a:gd name="connsiteX19" fmla="*/ 4321779 w 4321779"/>
                  <a:gd name="connsiteY19"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596069 w 4321779"/>
                  <a:gd name="connsiteY3" fmla="*/ 1484348 h 1728610"/>
                  <a:gd name="connsiteX4" fmla="*/ 765975 w 4321779"/>
                  <a:gd name="connsiteY4" fmla="*/ 1588105 h 1728610"/>
                  <a:gd name="connsiteX5" fmla="*/ 942820 w 4321779"/>
                  <a:gd name="connsiteY5" fmla="*/ 1650139 h 1728610"/>
                  <a:gd name="connsiteX6" fmla="*/ 1100187 w 4321779"/>
                  <a:gd name="connsiteY6" fmla="*/ 1694023 h 1728610"/>
                  <a:gd name="connsiteX7" fmla="*/ 1268228 w 4321779"/>
                  <a:gd name="connsiteY7" fmla="*/ 1728610 h 1728610"/>
                  <a:gd name="connsiteX8" fmla="*/ 1443735 w 4321779"/>
                  <a:gd name="connsiteY8" fmla="*/ 1724286 h 1728610"/>
                  <a:gd name="connsiteX9" fmla="*/ 1613337 w 4321779"/>
                  <a:gd name="connsiteY9" fmla="*/ 1717902 h 1728610"/>
                  <a:gd name="connsiteX10" fmla="*/ 1785416 w 4321779"/>
                  <a:gd name="connsiteY10" fmla="*/ 1706994 h 1728610"/>
                  <a:gd name="connsiteX11" fmla="*/ 1949723 w 4321779"/>
                  <a:gd name="connsiteY11" fmla="*/ 1700508 h 1728610"/>
                  <a:gd name="connsiteX12" fmla="*/ 2117762 w 4321779"/>
                  <a:gd name="connsiteY12" fmla="*/ 1689700 h 1728610"/>
                  <a:gd name="connsiteX13" fmla="*/ 2293270 w 4321779"/>
                  <a:gd name="connsiteY13" fmla="*/ 1678893 h 1728610"/>
                  <a:gd name="connsiteX14" fmla="*/ 2461309 w 4321779"/>
                  <a:gd name="connsiteY14" fmla="*/ 1681055 h 1728610"/>
                  <a:gd name="connsiteX15" fmla="*/ 2799256 w 4321779"/>
                  <a:gd name="connsiteY15" fmla="*/ 1646470 h 1728610"/>
                  <a:gd name="connsiteX16" fmla="*/ 3142804 w 4321779"/>
                  <a:gd name="connsiteY16" fmla="*/ 1629177 h 1728610"/>
                  <a:gd name="connsiteX17" fmla="*/ 3302034 w 4321779"/>
                  <a:gd name="connsiteY17" fmla="*/ 1596913 h 1728610"/>
                  <a:gd name="connsiteX18" fmla="*/ 3822431 w 4321779"/>
                  <a:gd name="connsiteY18" fmla="*/ 1469218 h 1728610"/>
                  <a:gd name="connsiteX19" fmla="*/ 3988604 w 4321779"/>
                  <a:gd name="connsiteY19" fmla="*/ 1443278 h 1728610"/>
                  <a:gd name="connsiteX20" fmla="*/ 4321779 w 4321779"/>
                  <a:gd name="connsiteY20"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29107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29107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29107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25905 w 4575706"/>
                  <a:gd name="connsiteY16" fmla="*/ 1639985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25905 w 4575706"/>
                  <a:gd name="connsiteY16" fmla="*/ 1639985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673333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673333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673333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685687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685687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685687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693098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693098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693098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43174"/>
                  <a:gd name="connsiteX1" fmla="*/ 168501 w 4575706"/>
                  <a:gd name="connsiteY1" fmla="*/ 922331 h 1843174"/>
                  <a:gd name="connsiteX2" fmla="*/ 338438 w 4575706"/>
                  <a:gd name="connsiteY2" fmla="*/ 1177114 h 1843174"/>
                  <a:gd name="connsiteX3" fmla="*/ 512707 w 4575706"/>
                  <a:gd name="connsiteY3" fmla="*/ 1383269 h 1843174"/>
                  <a:gd name="connsiteX4" fmla="*/ 680089 w 4575706"/>
                  <a:gd name="connsiteY4" fmla="*/ 1516773 h 1843174"/>
                  <a:gd name="connsiteX5" fmla="*/ 849996 w 4575706"/>
                  <a:gd name="connsiteY5" fmla="*/ 1633499 h 1843174"/>
                  <a:gd name="connsiteX6" fmla="*/ 1019902 w 4575706"/>
                  <a:gd name="connsiteY6" fmla="*/ 1737256 h 1843174"/>
                  <a:gd name="connsiteX7" fmla="*/ 1196747 w 4575706"/>
                  <a:gd name="connsiteY7" fmla="*/ 1799290 h 1843174"/>
                  <a:gd name="connsiteX8" fmla="*/ 1354114 w 4575706"/>
                  <a:gd name="connsiteY8" fmla="*/ 1843174 h 1843174"/>
                  <a:gd name="connsiteX9" fmla="*/ 1697662 w 4575706"/>
                  <a:gd name="connsiteY9" fmla="*/ 1693098 h 1843174"/>
                  <a:gd name="connsiteX10" fmla="*/ 2039343 w 4575706"/>
                  <a:gd name="connsiteY10" fmla="*/ 1685687 h 1843174"/>
                  <a:gd name="connsiteX11" fmla="*/ 2371689 w 4575706"/>
                  <a:gd name="connsiteY11" fmla="*/ 1673333 h 1843174"/>
                  <a:gd name="connsiteX12" fmla="*/ 2725905 w 4575706"/>
                  <a:gd name="connsiteY12" fmla="*/ 1639985 h 1843174"/>
                  <a:gd name="connsiteX13" fmla="*/ 3059585 w 4575706"/>
                  <a:gd name="connsiteY13" fmla="*/ 1632574 h 1843174"/>
                  <a:gd name="connsiteX14" fmla="*/ 3394597 w 4575706"/>
                  <a:gd name="connsiteY14" fmla="*/ 1652338 h 1843174"/>
                  <a:gd name="connsiteX15" fmla="*/ 3568765 w 4575706"/>
                  <a:gd name="connsiteY15" fmla="*/ 1602780 h 1843174"/>
                  <a:gd name="connsiteX16" fmla="*/ 3737643 w 4575706"/>
                  <a:gd name="connsiteY16" fmla="*/ 1568598 h 1843174"/>
                  <a:gd name="connsiteX17" fmla="*/ 3908349 w 4575706"/>
                  <a:gd name="connsiteY17" fmla="*/ 1590832 h 1843174"/>
                  <a:gd name="connsiteX18" fmla="*/ 4078493 w 4575706"/>
                  <a:gd name="connsiteY18" fmla="*/ 1544257 h 1843174"/>
                  <a:gd name="connsiteX19" fmla="*/ 4246799 w 4575706"/>
                  <a:gd name="connsiteY19" fmla="*/ 1535610 h 1843174"/>
                  <a:gd name="connsiteX20" fmla="*/ 4411934 w 4575706"/>
                  <a:gd name="connsiteY20" fmla="*/ 1551306 h 1843174"/>
                  <a:gd name="connsiteX21" fmla="*/ 4575706 w 4575706"/>
                  <a:gd name="connsiteY21" fmla="*/ 1538080 h 1843174"/>
                  <a:gd name="connsiteX0" fmla="*/ 0 w 4575706"/>
                  <a:gd name="connsiteY0" fmla="*/ 0 h 1804208"/>
                  <a:gd name="connsiteX1" fmla="*/ 168501 w 4575706"/>
                  <a:gd name="connsiteY1" fmla="*/ 922331 h 1804208"/>
                  <a:gd name="connsiteX2" fmla="*/ 338438 w 4575706"/>
                  <a:gd name="connsiteY2" fmla="*/ 1177114 h 1804208"/>
                  <a:gd name="connsiteX3" fmla="*/ 512707 w 4575706"/>
                  <a:gd name="connsiteY3" fmla="*/ 1383269 h 1804208"/>
                  <a:gd name="connsiteX4" fmla="*/ 680089 w 4575706"/>
                  <a:gd name="connsiteY4" fmla="*/ 1516773 h 1804208"/>
                  <a:gd name="connsiteX5" fmla="*/ 849996 w 4575706"/>
                  <a:gd name="connsiteY5" fmla="*/ 1633499 h 1804208"/>
                  <a:gd name="connsiteX6" fmla="*/ 1019902 w 4575706"/>
                  <a:gd name="connsiteY6" fmla="*/ 1737256 h 1804208"/>
                  <a:gd name="connsiteX7" fmla="*/ 1196747 w 4575706"/>
                  <a:gd name="connsiteY7" fmla="*/ 1799290 h 1804208"/>
                  <a:gd name="connsiteX8" fmla="*/ 1358382 w 4575706"/>
                  <a:gd name="connsiteY8" fmla="*/ 1655423 h 1804208"/>
                  <a:gd name="connsiteX9" fmla="*/ 1697662 w 4575706"/>
                  <a:gd name="connsiteY9" fmla="*/ 1693098 h 1804208"/>
                  <a:gd name="connsiteX10" fmla="*/ 2039343 w 4575706"/>
                  <a:gd name="connsiteY10" fmla="*/ 1685687 h 1804208"/>
                  <a:gd name="connsiteX11" fmla="*/ 2371689 w 4575706"/>
                  <a:gd name="connsiteY11" fmla="*/ 1673333 h 1804208"/>
                  <a:gd name="connsiteX12" fmla="*/ 2725905 w 4575706"/>
                  <a:gd name="connsiteY12" fmla="*/ 1639985 h 1804208"/>
                  <a:gd name="connsiteX13" fmla="*/ 3059585 w 4575706"/>
                  <a:gd name="connsiteY13" fmla="*/ 1632574 h 1804208"/>
                  <a:gd name="connsiteX14" fmla="*/ 3394597 w 4575706"/>
                  <a:gd name="connsiteY14" fmla="*/ 1652338 h 1804208"/>
                  <a:gd name="connsiteX15" fmla="*/ 3568765 w 4575706"/>
                  <a:gd name="connsiteY15" fmla="*/ 1602780 h 1804208"/>
                  <a:gd name="connsiteX16" fmla="*/ 3737643 w 4575706"/>
                  <a:gd name="connsiteY16" fmla="*/ 1568598 h 1804208"/>
                  <a:gd name="connsiteX17" fmla="*/ 3908349 w 4575706"/>
                  <a:gd name="connsiteY17" fmla="*/ 1590832 h 1804208"/>
                  <a:gd name="connsiteX18" fmla="*/ 4078493 w 4575706"/>
                  <a:gd name="connsiteY18" fmla="*/ 1544257 h 1804208"/>
                  <a:gd name="connsiteX19" fmla="*/ 4246799 w 4575706"/>
                  <a:gd name="connsiteY19" fmla="*/ 1535610 h 1804208"/>
                  <a:gd name="connsiteX20" fmla="*/ 4411934 w 4575706"/>
                  <a:gd name="connsiteY20" fmla="*/ 1551306 h 1804208"/>
                  <a:gd name="connsiteX21" fmla="*/ 4575706 w 4575706"/>
                  <a:gd name="connsiteY21" fmla="*/ 1538080 h 1804208"/>
                  <a:gd name="connsiteX0" fmla="*/ 0 w 4575706"/>
                  <a:gd name="connsiteY0" fmla="*/ 0 h 1804208"/>
                  <a:gd name="connsiteX1" fmla="*/ 168501 w 4575706"/>
                  <a:gd name="connsiteY1" fmla="*/ 922331 h 1804208"/>
                  <a:gd name="connsiteX2" fmla="*/ 338438 w 4575706"/>
                  <a:gd name="connsiteY2" fmla="*/ 1177114 h 1804208"/>
                  <a:gd name="connsiteX3" fmla="*/ 512707 w 4575706"/>
                  <a:gd name="connsiteY3" fmla="*/ 1383269 h 1804208"/>
                  <a:gd name="connsiteX4" fmla="*/ 680089 w 4575706"/>
                  <a:gd name="connsiteY4" fmla="*/ 1516773 h 1804208"/>
                  <a:gd name="connsiteX5" fmla="*/ 849996 w 4575706"/>
                  <a:gd name="connsiteY5" fmla="*/ 1633499 h 1804208"/>
                  <a:gd name="connsiteX6" fmla="*/ 1019902 w 4575706"/>
                  <a:gd name="connsiteY6" fmla="*/ 1737256 h 1804208"/>
                  <a:gd name="connsiteX7" fmla="*/ 1196747 w 4575706"/>
                  <a:gd name="connsiteY7" fmla="*/ 1799290 h 1804208"/>
                  <a:gd name="connsiteX8" fmla="*/ 1358382 w 4575706"/>
                  <a:gd name="connsiteY8" fmla="*/ 1655423 h 1804208"/>
                  <a:gd name="connsiteX9" fmla="*/ 1697662 w 4575706"/>
                  <a:gd name="connsiteY9" fmla="*/ 1693098 h 1804208"/>
                  <a:gd name="connsiteX10" fmla="*/ 2039343 w 4575706"/>
                  <a:gd name="connsiteY10" fmla="*/ 1685687 h 1804208"/>
                  <a:gd name="connsiteX11" fmla="*/ 2371689 w 4575706"/>
                  <a:gd name="connsiteY11" fmla="*/ 1673333 h 1804208"/>
                  <a:gd name="connsiteX12" fmla="*/ 2725905 w 4575706"/>
                  <a:gd name="connsiteY12" fmla="*/ 1639985 h 1804208"/>
                  <a:gd name="connsiteX13" fmla="*/ 3059585 w 4575706"/>
                  <a:gd name="connsiteY13" fmla="*/ 1632574 h 1804208"/>
                  <a:gd name="connsiteX14" fmla="*/ 3394597 w 4575706"/>
                  <a:gd name="connsiteY14" fmla="*/ 1652338 h 1804208"/>
                  <a:gd name="connsiteX15" fmla="*/ 3568765 w 4575706"/>
                  <a:gd name="connsiteY15" fmla="*/ 1602780 h 1804208"/>
                  <a:gd name="connsiteX16" fmla="*/ 3737643 w 4575706"/>
                  <a:gd name="connsiteY16" fmla="*/ 1568598 h 1804208"/>
                  <a:gd name="connsiteX17" fmla="*/ 3908349 w 4575706"/>
                  <a:gd name="connsiteY17" fmla="*/ 1590832 h 1804208"/>
                  <a:gd name="connsiteX18" fmla="*/ 4078493 w 4575706"/>
                  <a:gd name="connsiteY18" fmla="*/ 1544257 h 1804208"/>
                  <a:gd name="connsiteX19" fmla="*/ 4246799 w 4575706"/>
                  <a:gd name="connsiteY19" fmla="*/ 1535610 h 1804208"/>
                  <a:gd name="connsiteX20" fmla="*/ 4411934 w 4575706"/>
                  <a:gd name="connsiteY20" fmla="*/ 1551306 h 1804208"/>
                  <a:gd name="connsiteX21" fmla="*/ 4575706 w 4575706"/>
                  <a:gd name="connsiteY21" fmla="*/ 1538080 h 1804208"/>
                  <a:gd name="connsiteX0" fmla="*/ 0 w 4575706"/>
                  <a:gd name="connsiteY0" fmla="*/ 0 h 1804208"/>
                  <a:gd name="connsiteX1" fmla="*/ 168501 w 4575706"/>
                  <a:gd name="connsiteY1" fmla="*/ 922331 h 1804208"/>
                  <a:gd name="connsiteX2" fmla="*/ 338438 w 4575706"/>
                  <a:gd name="connsiteY2" fmla="*/ 1177114 h 1804208"/>
                  <a:gd name="connsiteX3" fmla="*/ 512707 w 4575706"/>
                  <a:gd name="connsiteY3" fmla="*/ 1383269 h 1804208"/>
                  <a:gd name="connsiteX4" fmla="*/ 680089 w 4575706"/>
                  <a:gd name="connsiteY4" fmla="*/ 1516773 h 1804208"/>
                  <a:gd name="connsiteX5" fmla="*/ 849996 w 4575706"/>
                  <a:gd name="connsiteY5" fmla="*/ 1633499 h 1804208"/>
                  <a:gd name="connsiteX6" fmla="*/ 1019902 w 4575706"/>
                  <a:gd name="connsiteY6" fmla="*/ 1737256 h 1804208"/>
                  <a:gd name="connsiteX7" fmla="*/ 1196747 w 4575706"/>
                  <a:gd name="connsiteY7" fmla="*/ 1799290 h 1804208"/>
                  <a:gd name="connsiteX8" fmla="*/ 1358382 w 4575706"/>
                  <a:gd name="connsiteY8" fmla="*/ 1655423 h 1804208"/>
                  <a:gd name="connsiteX9" fmla="*/ 1697662 w 4575706"/>
                  <a:gd name="connsiteY9" fmla="*/ 1693098 h 1804208"/>
                  <a:gd name="connsiteX10" fmla="*/ 2039343 w 4575706"/>
                  <a:gd name="connsiteY10" fmla="*/ 1685687 h 1804208"/>
                  <a:gd name="connsiteX11" fmla="*/ 2371689 w 4575706"/>
                  <a:gd name="connsiteY11" fmla="*/ 1673333 h 1804208"/>
                  <a:gd name="connsiteX12" fmla="*/ 2725905 w 4575706"/>
                  <a:gd name="connsiteY12" fmla="*/ 1639985 h 1804208"/>
                  <a:gd name="connsiteX13" fmla="*/ 3059585 w 4575706"/>
                  <a:gd name="connsiteY13" fmla="*/ 1632574 h 1804208"/>
                  <a:gd name="connsiteX14" fmla="*/ 3394597 w 4575706"/>
                  <a:gd name="connsiteY14" fmla="*/ 1652338 h 1804208"/>
                  <a:gd name="connsiteX15" fmla="*/ 3568765 w 4575706"/>
                  <a:gd name="connsiteY15" fmla="*/ 1602780 h 1804208"/>
                  <a:gd name="connsiteX16" fmla="*/ 3737643 w 4575706"/>
                  <a:gd name="connsiteY16" fmla="*/ 1568598 h 1804208"/>
                  <a:gd name="connsiteX17" fmla="*/ 3908349 w 4575706"/>
                  <a:gd name="connsiteY17" fmla="*/ 1590832 h 1804208"/>
                  <a:gd name="connsiteX18" fmla="*/ 4078493 w 4575706"/>
                  <a:gd name="connsiteY18" fmla="*/ 1544257 h 1804208"/>
                  <a:gd name="connsiteX19" fmla="*/ 4246799 w 4575706"/>
                  <a:gd name="connsiteY19" fmla="*/ 1535610 h 1804208"/>
                  <a:gd name="connsiteX20" fmla="*/ 4411934 w 4575706"/>
                  <a:gd name="connsiteY20" fmla="*/ 1551306 h 1804208"/>
                  <a:gd name="connsiteX21" fmla="*/ 4575706 w 4575706"/>
                  <a:gd name="connsiteY21" fmla="*/ 1538080 h 1804208"/>
                  <a:gd name="connsiteX0" fmla="*/ 0 w 4575706"/>
                  <a:gd name="connsiteY0" fmla="*/ 0 h 1737380"/>
                  <a:gd name="connsiteX1" fmla="*/ 168501 w 4575706"/>
                  <a:gd name="connsiteY1" fmla="*/ 922331 h 1737380"/>
                  <a:gd name="connsiteX2" fmla="*/ 338438 w 4575706"/>
                  <a:gd name="connsiteY2" fmla="*/ 1177114 h 1737380"/>
                  <a:gd name="connsiteX3" fmla="*/ 512707 w 4575706"/>
                  <a:gd name="connsiteY3" fmla="*/ 1383269 h 1737380"/>
                  <a:gd name="connsiteX4" fmla="*/ 680089 w 4575706"/>
                  <a:gd name="connsiteY4" fmla="*/ 1516773 h 1737380"/>
                  <a:gd name="connsiteX5" fmla="*/ 849996 w 4575706"/>
                  <a:gd name="connsiteY5" fmla="*/ 1633499 h 1737380"/>
                  <a:gd name="connsiteX6" fmla="*/ 1019902 w 4575706"/>
                  <a:gd name="connsiteY6" fmla="*/ 1737256 h 1737380"/>
                  <a:gd name="connsiteX7" fmla="*/ 1358382 w 4575706"/>
                  <a:gd name="connsiteY7" fmla="*/ 1655423 h 1737380"/>
                  <a:gd name="connsiteX8" fmla="*/ 1697662 w 4575706"/>
                  <a:gd name="connsiteY8" fmla="*/ 1693098 h 1737380"/>
                  <a:gd name="connsiteX9" fmla="*/ 2039343 w 4575706"/>
                  <a:gd name="connsiteY9" fmla="*/ 1685687 h 1737380"/>
                  <a:gd name="connsiteX10" fmla="*/ 2371689 w 4575706"/>
                  <a:gd name="connsiteY10" fmla="*/ 1673333 h 1737380"/>
                  <a:gd name="connsiteX11" fmla="*/ 2725905 w 4575706"/>
                  <a:gd name="connsiteY11" fmla="*/ 1639985 h 1737380"/>
                  <a:gd name="connsiteX12" fmla="*/ 3059585 w 4575706"/>
                  <a:gd name="connsiteY12" fmla="*/ 1632574 h 1737380"/>
                  <a:gd name="connsiteX13" fmla="*/ 3394597 w 4575706"/>
                  <a:gd name="connsiteY13" fmla="*/ 1652338 h 1737380"/>
                  <a:gd name="connsiteX14" fmla="*/ 3568765 w 4575706"/>
                  <a:gd name="connsiteY14" fmla="*/ 1602780 h 1737380"/>
                  <a:gd name="connsiteX15" fmla="*/ 3737643 w 4575706"/>
                  <a:gd name="connsiteY15" fmla="*/ 1568598 h 1737380"/>
                  <a:gd name="connsiteX16" fmla="*/ 3908349 w 4575706"/>
                  <a:gd name="connsiteY16" fmla="*/ 1590832 h 1737380"/>
                  <a:gd name="connsiteX17" fmla="*/ 4078493 w 4575706"/>
                  <a:gd name="connsiteY17" fmla="*/ 1544257 h 1737380"/>
                  <a:gd name="connsiteX18" fmla="*/ 4246799 w 4575706"/>
                  <a:gd name="connsiteY18" fmla="*/ 1535610 h 1737380"/>
                  <a:gd name="connsiteX19" fmla="*/ 4411934 w 4575706"/>
                  <a:gd name="connsiteY19" fmla="*/ 1551306 h 1737380"/>
                  <a:gd name="connsiteX20" fmla="*/ 4575706 w 4575706"/>
                  <a:gd name="connsiteY20" fmla="*/ 1538080 h 1737380"/>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849996 w 4575706"/>
                  <a:gd name="connsiteY5" fmla="*/ 1633499 h 1693098"/>
                  <a:gd name="connsiteX6" fmla="*/ 1017768 w 4575706"/>
                  <a:gd name="connsiteY6" fmla="*/ 1596443 h 1693098"/>
                  <a:gd name="connsiteX7" fmla="*/ 1358382 w 4575706"/>
                  <a:gd name="connsiteY7" fmla="*/ 1655423 h 1693098"/>
                  <a:gd name="connsiteX8" fmla="*/ 1697662 w 4575706"/>
                  <a:gd name="connsiteY8" fmla="*/ 1693098 h 1693098"/>
                  <a:gd name="connsiteX9" fmla="*/ 2039343 w 4575706"/>
                  <a:gd name="connsiteY9" fmla="*/ 1685687 h 1693098"/>
                  <a:gd name="connsiteX10" fmla="*/ 2371689 w 4575706"/>
                  <a:gd name="connsiteY10" fmla="*/ 1673333 h 1693098"/>
                  <a:gd name="connsiteX11" fmla="*/ 2725905 w 4575706"/>
                  <a:gd name="connsiteY11" fmla="*/ 1639985 h 1693098"/>
                  <a:gd name="connsiteX12" fmla="*/ 3059585 w 4575706"/>
                  <a:gd name="connsiteY12" fmla="*/ 1632574 h 1693098"/>
                  <a:gd name="connsiteX13" fmla="*/ 3394597 w 4575706"/>
                  <a:gd name="connsiteY13" fmla="*/ 1652338 h 1693098"/>
                  <a:gd name="connsiteX14" fmla="*/ 3568765 w 4575706"/>
                  <a:gd name="connsiteY14" fmla="*/ 1602780 h 1693098"/>
                  <a:gd name="connsiteX15" fmla="*/ 3737643 w 4575706"/>
                  <a:gd name="connsiteY15" fmla="*/ 1568598 h 1693098"/>
                  <a:gd name="connsiteX16" fmla="*/ 3908349 w 4575706"/>
                  <a:gd name="connsiteY16" fmla="*/ 1590832 h 1693098"/>
                  <a:gd name="connsiteX17" fmla="*/ 4078493 w 4575706"/>
                  <a:gd name="connsiteY17" fmla="*/ 1544257 h 1693098"/>
                  <a:gd name="connsiteX18" fmla="*/ 4246799 w 4575706"/>
                  <a:gd name="connsiteY18" fmla="*/ 1535610 h 1693098"/>
                  <a:gd name="connsiteX19" fmla="*/ 4411934 w 4575706"/>
                  <a:gd name="connsiteY19" fmla="*/ 1551306 h 1693098"/>
                  <a:gd name="connsiteX20" fmla="*/ 4575706 w 4575706"/>
                  <a:gd name="connsiteY20"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849996 w 4575706"/>
                  <a:gd name="connsiteY5" fmla="*/ 1633499 h 1693098"/>
                  <a:gd name="connsiteX6" fmla="*/ 1017768 w 4575706"/>
                  <a:gd name="connsiteY6" fmla="*/ 1596443 h 1693098"/>
                  <a:gd name="connsiteX7" fmla="*/ 1358382 w 4575706"/>
                  <a:gd name="connsiteY7" fmla="*/ 1655423 h 1693098"/>
                  <a:gd name="connsiteX8" fmla="*/ 1697662 w 4575706"/>
                  <a:gd name="connsiteY8" fmla="*/ 1693098 h 1693098"/>
                  <a:gd name="connsiteX9" fmla="*/ 2039343 w 4575706"/>
                  <a:gd name="connsiteY9" fmla="*/ 1685687 h 1693098"/>
                  <a:gd name="connsiteX10" fmla="*/ 2371689 w 4575706"/>
                  <a:gd name="connsiteY10" fmla="*/ 1673333 h 1693098"/>
                  <a:gd name="connsiteX11" fmla="*/ 2725905 w 4575706"/>
                  <a:gd name="connsiteY11" fmla="*/ 1639985 h 1693098"/>
                  <a:gd name="connsiteX12" fmla="*/ 3059585 w 4575706"/>
                  <a:gd name="connsiteY12" fmla="*/ 1632574 h 1693098"/>
                  <a:gd name="connsiteX13" fmla="*/ 3394597 w 4575706"/>
                  <a:gd name="connsiteY13" fmla="*/ 1652338 h 1693098"/>
                  <a:gd name="connsiteX14" fmla="*/ 3568765 w 4575706"/>
                  <a:gd name="connsiteY14" fmla="*/ 1602780 h 1693098"/>
                  <a:gd name="connsiteX15" fmla="*/ 3737643 w 4575706"/>
                  <a:gd name="connsiteY15" fmla="*/ 1568598 h 1693098"/>
                  <a:gd name="connsiteX16" fmla="*/ 3908349 w 4575706"/>
                  <a:gd name="connsiteY16" fmla="*/ 1590832 h 1693098"/>
                  <a:gd name="connsiteX17" fmla="*/ 4078493 w 4575706"/>
                  <a:gd name="connsiteY17" fmla="*/ 1544257 h 1693098"/>
                  <a:gd name="connsiteX18" fmla="*/ 4246799 w 4575706"/>
                  <a:gd name="connsiteY18" fmla="*/ 1535610 h 1693098"/>
                  <a:gd name="connsiteX19" fmla="*/ 4411934 w 4575706"/>
                  <a:gd name="connsiteY19" fmla="*/ 1551306 h 1693098"/>
                  <a:gd name="connsiteX20" fmla="*/ 4575706 w 4575706"/>
                  <a:gd name="connsiteY20"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849996 w 4575706"/>
                  <a:gd name="connsiteY5" fmla="*/ 1633499 h 1693098"/>
                  <a:gd name="connsiteX6" fmla="*/ 1017768 w 4575706"/>
                  <a:gd name="connsiteY6" fmla="*/ 1596443 h 1693098"/>
                  <a:gd name="connsiteX7" fmla="*/ 1358382 w 4575706"/>
                  <a:gd name="connsiteY7" fmla="*/ 1655423 h 1693098"/>
                  <a:gd name="connsiteX8" fmla="*/ 1697662 w 4575706"/>
                  <a:gd name="connsiteY8" fmla="*/ 1693098 h 1693098"/>
                  <a:gd name="connsiteX9" fmla="*/ 2039343 w 4575706"/>
                  <a:gd name="connsiteY9" fmla="*/ 1685687 h 1693098"/>
                  <a:gd name="connsiteX10" fmla="*/ 2371689 w 4575706"/>
                  <a:gd name="connsiteY10" fmla="*/ 1673333 h 1693098"/>
                  <a:gd name="connsiteX11" fmla="*/ 2725905 w 4575706"/>
                  <a:gd name="connsiteY11" fmla="*/ 1639985 h 1693098"/>
                  <a:gd name="connsiteX12" fmla="*/ 3059585 w 4575706"/>
                  <a:gd name="connsiteY12" fmla="*/ 1632574 h 1693098"/>
                  <a:gd name="connsiteX13" fmla="*/ 3394597 w 4575706"/>
                  <a:gd name="connsiteY13" fmla="*/ 1652338 h 1693098"/>
                  <a:gd name="connsiteX14" fmla="*/ 3568765 w 4575706"/>
                  <a:gd name="connsiteY14" fmla="*/ 1602780 h 1693098"/>
                  <a:gd name="connsiteX15" fmla="*/ 3737643 w 4575706"/>
                  <a:gd name="connsiteY15" fmla="*/ 1568598 h 1693098"/>
                  <a:gd name="connsiteX16" fmla="*/ 3908349 w 4575706"/>
                  <a:gd name="connsiteY16" fmla="*/ 1590832 h 1693098"/>
                  <a:gd name="connsiteX17" fmla="*/ 4078493 w 4575706"/>
                  <a:gd name="connsiteY17" fmla="*/ 1544257 h 1693098"/>
                  <a:gd name="connsiteX18" fmla="*/ 4246799 w 4575706"/>
                  <a:gd name="connsiteY18" fmla="*/ 1535610 h 1693098"/>
                  <a:gd name="connsiteX19" fmla="*/ 4411934 w 4575706"/>
                  <a:gd name="connsiteY19" fmla="*/ 1551306 h 1693098"/>
                  <a:gd name="connsiteX20" fmla="*/ 4575706 w 4575706"/>
                  <a:gd name="connsiteY20"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8501 w 4575706"/>
                  <a:gd name="connsiteY1" fmla="*/ 922331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8501 w 4575706"/>
                  <a:gd name="connsiteY1" fmla="*/ 922331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2100 w 4575706"/>
                  <a:gd name="connsiteY1" fmla="*/ 942094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2100 w 4575706"/>
                  <a:gd name="connsiteY1" fmla="*/ 942094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2100 w 4575706"/>
                  <a:gd name="connsiteY1" fmla="*/ 942094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525110"/>
                  <a:gd name="connsiteX1" fmla="*/ 162100 w 4575706"/>
                  <a:gd name="connsiteY1" fmla="*/ 774106 h 1525110"/>
                  <a:gd name="connsiteX2" fmla="*/ 340571 w 4575706"/>
                  <a:gd name="connsiteY2" fmla="*/ 989362 h 1525110"/>
                  <a:gd name="connsiteX3" fmla="*/ 677956 w 4575706"/>
                  <a:gd name="connsiteY3" fmla="*/ 1227735 h 1525110"/>
                  <a:gd name="connsiteX4" fmla="*/ 1017768 w 4575706"/>
                  <a:gd name="connsiteY4" fmla="*/ 1428455 h 1525110"/>
                  <a:gd name="connsiteX5" fmla="*/ 1358382 w 4575706"/>
                  <a:gd name="connsiteY5" fmla="*/ 1487435 h 1525110"/>
                  <a:gd name="connsiteX6" fmla="*/ 1697662 w 4575706"/>
                  <a:gd name="connsiteY6" fmla="*/ 1525110 h 1525110"/>
                  <a:gd name="connsiteX7" fmla="*/ 2039343 w 4575706"/>
                  <a:gd name="connsiteY7" fmla="*/ 1517699 h 1525110"/>
                  <a:gd name="connsiteX8" fmla="*/ 2371689 w 4575706"/>
                  <a:gd name="connsiteY8" fmla="*/ 1505345 h 1525110"/>
                  <a:gd name="connsiteX9" fmla="*/ 2725905 w 4575706"/>
                  <a:gd name="connsiteY9" fmla="*/ 1471997 h 1525110"/>
                  <a:gd name="connsiteX10" fmla="*/ 3059585 w 4575706"/>
                  <a:gd name="connsiteY10" fmla="*/ 1464586 h 1525110"/>
                  <a:gd name="connsiteX11" fmla="*/ 3394597 w 4575706"/>
                  <a:gd name="connsiteY11" fmla="*/ 1484350 h 1525110"/>
                  <a:gd name="connsiteX12" fmla="*/ 3568765 w 4575706"/>
                  <a:gd name="connsiteY12" fmla="*/ 1434792 h 1525110"/>
                  <a:gd name="connsiteX13" fmla="*/ 3737643 w 4575706"/>
                  <a:gd name="connsiteY13" fmla="*/ 1400610 h 1525110"/>
                  <a:gd name="connsiteX14" fmla="*/ 3908349 w 4575706"/>
                  <a:gd name="connsiteY14" fmla="*/ 1422844 h 1525110"/>
                  <a:gd name="connsiteX15" fmla="*/ 4078493 w 4575706"/>
                  <a:gd name="connsiteY15" fmla="*/ 1376269 h 1525110"/>
                  <a:gd name="connsiteX16" fmla="*/ 4246799 w 4575706"/>
                  <a:gd name="connsiteY16" fmla="*/ 1367622 h 1525110"/>
                  <a:gd name="connsiteX17" fmla="*/ 4411934 w 4575706"/>
                  <a:gd name="connsiteY17" fmla="*/ 1383318 h 1525110"/>
                  <a:gd name="connsiteX18" fmla="*/ 4575706 w 4575706"/>
                  <a:gd name="connsiteY18" fmla="*/ 1370092 h 1525110"/>
                  <a:gd name="connsiteX0" fmla="*/ 0 w 4411934"/>
                  <a:gd name="connsiteY0" fmla="*/ 0 h 1525110"/>
                  <a:gd name="connsiteX1" fmla="*/ 162100 w 4411934"/>
                  <a:gd name="connsiteY1" fmla="*/ 774106 h 1525110"/>
                  <a:gd name="connsiteX2" fmla="*/ 340571 w 4411934"/>
                  <a:gd name="connsiteY2" fmla="*/ 989362 h 1525110"/>
                  <a:gd name="connsiteX3" fmla="*/ 677956 w 4411934"/>
                  <a:gd name="connsiteY3" fmla="*/ 1227735 h 1525110"/>
                  <a:gd name="connsiteX4" fmla="*/ 1017768 w 4411934"/>
                  <a:gd name="connsiteY4" fmla="*/ 1428455 h 1525110"/>
                  <a:gd name="connsiteX5" fmla="*/ 1358382 w 4411934"/>
                  <a:gd name="connsiteY5" fmla="*/ 1487435 h 1525110"/>
                  <a:gd name="connsiteX6" fmla="*/ 1697662 w 4411934"/>
                  <a:gd name="connsiteY6" fmla="*/ 1525110 h 1525110"/>
                  <a:gd name="connsiteX7" fmla="*/ 2039343 w 4411934"/>
                  <a:gd name="connsiteY7" fmla="*/ 1517699 h 1525110"/>
                  <a:gd name="connsiteX8" fmla="*/ 2371689 w 4411934"/>
                  <a:gd name="connsiteY8" fmla="*/ 1505345 h 1525110"/>
                  <a:gd name="connsiteX9" fmla="*/ 2725905 w 4411934"/>
                  <a:gd name="connsiteY9" fmla="*/ 1471997 h 1525110"/>
                  <a:gd name="connsiteX10" fmla="*/ 3059585 w 4411934"/>
                  <a:gd name="connsiteY10" fmla="*/ 1464586 h 1525110"/>
                  <a:gd name="connsiteX11" fmla="*/ 3394597 w 4411934"/>
                  <a:gd name="connsiteY11" fmla="*/ 1484350 h 1525110"/>
                  <a:gd name="connsiteX12" fmla="*/ 3568765 w 4411934"/>
                  <a:gd name="connsiteY12" fmla="*/ 1434792 h 1525110"/>
                  <a:gd name="connsiteX13" fmla="*/ 3737643 w 4411934"/>
                  <a:gd name="connsiteY13" fmla="*/ 1400610 h 1525110"/>
                  <a:gd name="connsiteX14" fmla="*/ 3908349 w 4411934"/>
                  <a:gd name="connsiteY14" fmla="*/ 1422844 h 1525110"/>
                  <a:gd name="connsiteX15" fmla="*/ 4078493 w 4411934"/>
                  <a:gd name="connsiteY15" fmla="*/ 1376269 h 1525110"/>
                  <a:gd name="connsiteX16" fmla="*/ 4246799 w 4411934"/>
                  <a:gd name="connsiteY16" fmla="*/ 1367622 h 1525110"/>
                  <a:gd name="connsiteX17" fmla="*/ 4411934 w 4411934"/>
                  <a:gd name="connsiteY17" fmla="*/ 1383318 h 152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11934" h="1525110">
                    <a:moveTo>
                      <a:pt x="0" y="0"/>
                    </a:moveTo>
                    <a:cubicBezTo>
                      <a:pt x="20614" y="82388"/>
                      <a:pt x="129344" y="566032"/>
                      <a:pt x="162100" y="774106"/>
                    </a:cubicBezTo>
                    <a:cubicBezTo>
                      <a:pt x="253804" y="881821"/>
                      <a:pt x="243372" y="871931"/>
                      <a:pt x="340571" y="989362"/>
                    </a:cubicBezTo>
                    <a:cubicBezTo>
                      <a:pt x="493763" y="1120140"/>
                      <a:pt x="564734" y="1157847"/>
                      <a:pt x="677956" y="1227735"/>
                    </a:cubicBezTo>
                    <a:cubicBezTo>
                      <a:pt x="841085" y="1332436"/>
                      <a:pt x="851373" y="1336176"/>
                      <a:pt x="1017768" y="1428455"/>
                    </a:cubicBezTo>
                    <a:cubicBezTo>
                      <a:pt x="1185720" y="1459284"/>
                      <a:pt x="1192077" y="1462680"/>
                      <a:pt x="1358382" y="1487435"/>
                    </a:cubicBezTo>
                    <a:lnTo>
                      <a:pt x="1697662" y="1525110"/>
                    </a:lnTo>
                    <a:cubicBezTo>
                      <a:pt x="1858501" y="1510288"/>
                      <a:pt x="1872103" y="1515228"/>
                      <a:pt x="2039343" y="1517699"/>
                    </a:cubicBezTo>
                    <a:cubicBezTo>
                      <a:pt x="2208768" y="1507646"/>
                      <a:pt x="2201782" y="1506787"/>
                      <a:pt x="2371689" y="1505345"/>
                    </a:cubicBezTo>
                    <a:cubicBezTo>
                      <a:pt x="2546218" y="1500044"/>
                      <a:pt x="2551509" y="1496496"/>
                      <a:pt x="2725905" y="1471997"/>
                    </a:cubicBezTo>
                    <a:cubicBezTo>
                      <a:pt x="2883061" y="1488965"/>
                      <a:pt x="2889677" y="1489804"/>
                      <a:pt x="3059585" y="1464586"/>
                    </a:cubicBezTo>
                    <a:cubicBezTo>
                      <a:pt x="3191705" y="1465617"/>
                      <a:pt x="3248073" y="1462940"/>
                      <a:pt x="3394597" y="1484350"/>
                    </a:cubicBezTo>
                    <a:lnTo>
                      <a:pt x="3568765" y="1434792"/>
                    </a:lnTo>
                    <a:cubicBezTo>
                      <a:pt x="3617760" y="1426599"/>
                      <a:pt x="3657574" y="1414131"/>
                      <a:pt x="3737643" y="1400610"/>
                    </a:cubicBezTo>
                    <a:cubicBezTo>
                      <a:pt x="3798508" y="1404383"/>
                      <a:pt x="3835181" y="1414137"/>
                      <a:pt x="3908349" y="1422844"/>
                    </a:cubicBezTo>
                    <a:cubicBezTo>
                      <a:pt x="3976234" y="1406503"/>
                      <a:pt x="4022085" y="1388766"/>
                      <a:pt x="4078493" y="1376269"/>
                    </a:cubicBezTo>
                    <a:cubicBezTo>
                      <a:pt x="4147311" y="1370735"/>
                      <a:pt x="4159618" y="1373283"/>
                      <a:pt x="4246799" y="1367622"/>
                    </a:cubicBezTo>
                    <a:cubicBezTo>
                      <a:pt x="4312514" y="1376148"/>
                      <a:pt x="4337685" y="1374792"/>
                      <a:pt x="4411934" y="1383318"/>
                    </a:cubicBez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097" name="Group 4096"/>
              <p:cNvGrpSpPr/>
              <p:nvPr/>
            </p:nvGrpSpPr>
            <p:grpSpPr>
              <a:xfrm>
                <a:off x="1449491" y="2883576"/>
                <a:ext cx="6147732" cy="1941334"/>
                <a:chOff x="1449491" y="2883576"/>
                <a:chExt cx="6147732" cy="1941334"/>
              </a:xfrm>
            </p:grpSpPr>
            <p:grpSp>
              <p:nvGrpSpPr>
                <p:cNvPr id="343" name="Group 342"/>
                <p:cNvGrpSpPr/>
                <p:nvPr/>
              </p:nvGrpSpPr>
              <p:grpSpPr>
                <a:xfrm>
                  <a:off x="1676729" y="3706473"/>
                  <a:ext cx="81758" cy="187207"/>
                  <a:chOff x="2545300" y="4228056"/>
                  <a:chExt cx="120518" cy="183028"/>
                </a:xfrm>
                <a:solidFill>
                  <a:schemeClr val="accent5"/>
                </a:solidFill>
              </p:grpSpPr>
              <p:cxnSp>
                <p:nvCxnSpPr>
                  <p:cNvPr id="477" name="Straight Connector 476"/>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57" name="Group 356"/>
                <p:cNvGrpSpPr/>
                <p:nvPr/>
              </p:nvGrpSpPr>
              <p:grpSpPr>
                <a:xfrm>
                  <a:off x="1895682" y="3912377"/>
                  <a:ext cx="81758" cy="221568"/>
                  <a:chOff x="2545300" y="4228056"/>
                  <a:chExt cx="120518" cy="183028"/>
                </a:xfrm>
                <a:solidFill>
                  <a:schemeClr val="accent5"/>
                </a:solidFill>
              </p:grpSpPr>
              <p:cxnSp>
                <p:nvCxnSpPr>
                  <p:cNvPr id="474" name="Straight Connector 473"/>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58" name="Group 357"/>
                <p:cNvGrpSpPr/>
                <p:nvPr/>
              </p:nvGrpSpPr>
              <p:grpSpPr>
                <a:xfrm>
                  <a:off x="2108825" y="4068821"/>
                  <a:ext cx="81758" cy="247222"/>
                  <a:chOff x="2545300" y="4228056"/>
                  <a:chExt cx="120518" cy="183028"/>
                </a:xfrm>
                <a:solidFill>
                  <a:schemeClr val="accent5"/>
                </a:solidFill>
              </p:grpSpPr>
              <p:cxnSp>
                <p:nvCxnSpPr>
                  <p:cNvPr id="471" name="Straight Connector 470"/>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59" name="Group 358"/>
                <p:cNvGrpSpPr/>
                <p:nvPr/>
              </p:nvGrpSpPr>
              <p:grpSpPr>
                <a:xfrm>
                  <a:off x="2326083" y="4137961"/>
                  <a:ext cx="81758" cy="299525"/>
                  <a:chOff x="2545300" y="4228056"/>
                  <a:chExt cx="120518" cy="183028"/>
                </a:xfrm>
                <a:solidFill>
                  <a:schemeClr val="accent5"/>
                </a:solidFill>
              </p:grpSpPr>
              <p:cxnSp>
                <p:nvCxnSpPr>
                  <p:cNvPr id="468" name="Straight Connector 467"/>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60" name="Group 359"/>
                <p:cNvGrpSpPr/>
                <p:nvPr/>
              </p:nvGrpSpPr>
              <p:grpSpPr>
                <a:xfrm>
                  <a:off x="2540321" y="4257799"/>
                  <a:ext cx="81758" cy="308193"/>
                  <a:chOff x="2545300" y="4228056"/>
                  <a:chExt cx="120518" cy="183028"/>
                </a:xfrm>
                <a:solidFill>
                  <a:schemeClr val="accent5"/>
                </a:solidFill>
              </p:grpSpPr>
              <p:cxnSp>
                <p:nvCxnSpPr>
                  <p:cNvPr id="465" name="Straight Connector 464"/>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61" name="Group 360"/>
                <p:cNvGrpSpPr/>
                <p:nvPr/>
              </p:nvGrpSpPr>
              <p:grpSpPr>
                <a:xfrm>
                  <a:off x="2759580" y="4352462"/>
                  <a:ext cx="81758" cy="328936"/>
                  <a:chOff x="2545300" y="4228056"/>
                  <a:chExt cx="120518" cy="183028"/>
                </a:xfrm>
                <a:solidFill>
                  <a:schemeClr val="accent5"/>
                </a:solidFill>
              </p:grpSpPr>
              <p:cxnSp>
                <p:nvCxnSpPr>
                  <p:cNvPr id="462" name="Straight Connector 461"/>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62" name="Group 361"/>
                <p:cNvGrpSpPr/>
                <p:nvPr/>
              </p:nvGrpSpPr>
              <p:grpSpPr>
                <a:xfrm>
                  <a:off x="2976922" y="4389244"/>
                  <a:ext cx="81758" cy="356433"/>
                  <a:chOff x="2545300" y="4228056"/>
                  <a:chExt cx="120518" cy="183028"/>
                </a:xfrm>
                <a:solidFill>
                  <a:schemeClr val="accent5"/>
                </a:solidFill>
              </p:grpSpPr>
              <p:cxnSp>
                <p:nvCxnSpPr>
                  <p:cNvPr id="459" name="Straight Connector 458"/>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63" name="Group 362"/>
                <p:cNvGrpSpPr/>
                <p:nvPr/>
              </p:nvGrpSpPr>
              <p:grpSpPr>
                <a:xfrm>
                  <a:off x="3192458" y="4396183"/>
                  <a:ext cx="81758" cy="368212"/>
                  <a:chOff x="2545300" y="4228056"/>
                  <a:chExt cx="120518" cy="183028"/>
                </a:xfrm>
                <a:solidFill>
                  <a:schemeClr val="accent5"/>
                </a:solidFill>
              </p:grpSpPr>
              <p:cxnSp>
                <p:nvCxnSpPr>
                  <p:cNvPr id="456" name="Straight Connector 455"/>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64" name="Group 363"/>
                <p:cNvGrpSpPr/>
                <p:nvPr/>
              </p:nvGrpSpPr>
              <p:grpSpPr>
                <a:xfrm>
                  <a:off x="3406666" y="4422703"/>
                  <a:ext cx="81758" cy="377752"/>
                  <a:chOff x="2545300" y="4228056"/>
                  <a:chExt cx="120518" cy="183028"/>
                </a:xfrm>
                <a:solidFill>
                  <a:schemeClr val="accent5"/>
                </a:solidFill>
              </p:grpSpPr>
              <p:cxnSp>
                <p:nvCxnSpPr>
                  <p:cNvPr id="453" name="Straight Connector 452"/>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1" name="Group 380"/>
                <p:cNvGrpSpPr/>
                <p:nvPr/>
              </p:nvGrpSpPr>
              <p:grpSpPr>
                <a:xfrm>
                  <a:off x="3624655" y="4425008"/>
                  <a:ext cx="81758" cy="399902"/>
                  <a:chOff x="2545300" y="4228056"/>
                  <a:chExt cx="120518" cy="183028"/>
                </a:xfrm>
                <a:solidFill>
                  <a:schemeClr val="accent5"/>
                </a:solidFill>
              </p:grpSpPr>
              <p:cxnSp>
                <p:nvCxnSpPr>
                  <p:cNvPr id="450" name="Straight Connector 449"/>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2" name="Group 381"/>
                <p:cNvGrpSpPr/>
                <p:nvPr/>
              </p:nvGrpSpPr>
              <p:grpSpPr>
                <a:xfrm>
                  <a:off x="3836658" y="4410097"/>
                  <a:ext cx="81758" cy="398813"/>
                  <a:chOff x="2545300" y="4228056"/>
                  <a:chExt cx="120518" cy="183028"/>
                </a:xfrm>
                <a:solidFill>
                  <a:schemeClr val="accent5"/>
                </a:solidFill>
              </p:grpSpPr>
              <p:cxnSp>
                <p:nvCxnSpPr>
                  <p:cNvPr id="447" name="Straight Connector 446"/>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3" name="Group 382"/>
                <p:cNvGrpSpPr/>
                <p:nvPr/>
              </p:nvGrpSpPr>
              <p:grpSpPr>
                <a:xfrm>
                  <a:off x="4057713" y="4404485"/>
                  <a:ext cx="81758" cy="410560"/>
                  <a:chOff x="2545300" y="4228056"/>
                  <a:chExt cx="120518" cy="183028"/>
                </a:xfrm>
                <a:solidFill>
                  <a:schemeClr val="accent5"/>
                </a:solidFill>
              </p:grpSpPr>
              <p:cxnSp>
                <p:nvCxnSpPr>
                  <p:cNvPr id="444" name="Straight Connector 443"/>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4" name="Group 383"/>
                <p:cNvGrpSpPr/>
                <p:nvPr/>
              </p:nvGrpSpPr>
              <p:grpSpPr>
                <a:xfrm>
                  <a:off x="4272431" y="4389244"/>
                  <a:ext cx="81758" cy="411211"/>
                  <a:chOff x="2545300" y="4228056"/>
                  <a:chExt cx="120518" cy="183028"/>
                </a:xfrm>
                <a:solidFill>
                  <a:schemeClr val="accent5"/>
                </a:solidFill>
              </p:grpSpPr>
              <p:cxnSp>
                <p:nvCxnSpPr>
                  <p:cNvPr id="441" name="Straight Connector 440"/>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5" name="Group 384"/>
                <p:cNvGrpSpPr/>
                <p:nvPr/>
              </p:nvGrpSpPr>
              <p:grpSpPr>
                <a:xfrm>
                  <a:off x="4483892" y="4382086"/>
                  <a:ext cx="81758" cy="425770"/>
                  <a:chOff x="2545300" y="4228056"/>
                  <a:chExt cx="120518" cy="183028"/>
                </a:xfrm>
                <a:solidFill>
                  <a:schemeClr val="accent5"/>
                </a:solidFill>
              </p:grpSpPr>
              <p:cxnSp>
                <p:nvCxnSpPr>
                  <p:cNvPr id="438" name="Straight Connector 437"/>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6" name="Group 385"/>
                <p:cNvGrpSpPr/>
                <p:nvPr/>
              </p:nvGrpSpPr>
              <p:grpSpPr>
                <a:xfrm>
                  <a:off x="4702668" y="4376902"/>
                  <a:ext cx="81758" cy="426305"/>
                  <a:chOff x="2545300" y="4228056"/>
                  <a:chExt cx="120518" cy="183028"/>
                </a:xfrm>
                <a:solidFill>
                  <a:schemeClr val="accent5"/>
                </a:solidFill>
              </p:grpSpPr>
              <p:cxnSp>
                <p:nvCxnSpPr>
                  <p:cNvPr id="435" name="Straight Connector 434"/>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7" name="Group 386"/>
                <p:cNvGrpSpPr/>
                <p:nvPr/>
              </p:nvGrpSpPr>
              <p:grpSpPr>
                <a:xfrm>
                  <a:off x="4925040" y="4352463"/>
                  <a:ext cx="81758" cy="432522"/>
                  <a:chOff x="2545300" y="4228056"/>
                  <a:chExt cx="120518" cy="183028"/>
                </a:xfrm>
                <a:solidFill>
                  <a:schemeClr val="accent5"/>
                </a:solidFill>
              </p:grpSpPr>
              <p:cxnSp>
                <p:nvCxnSpPr>
                  <p:cNvPr id="432" name="Straight Connector 431"/>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8" name="Group 387"/>
                <p:cNvGrpSpPr/>
                <p:nvPr/>
              </p:nvGrpSpPr>
              <p:grpSpPr>
                <a:xfrm>
                  <a:off x="5140203" y="4352464"/>
                  <a:ext cx="81758" cy="456448"/>
                  <a:chOff x="2545300" y="4228056"/>
                  <a:chExt cx="120518" cy="183028"/>
                </a:xfrm>
                <a:solidFill>
                  <a:schemeClr val="accent5"/>
                </a:solidFill>
              </p:grpSpPr>
              <p:cxnSp>
                <p:nvCxnSpPr>
                  <p:cNvPr id="429" name="Straight Connector 428"/>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89" name="Group 388"/>
                <p:cNvGrpSpPr/>
                <p:nvPr/>
              </p:nvGrpSpPr>
              <p:grpSpPr>
                <a:xfrm>
                  <a:off x="5357132" y="4334131"/>
                  <a:ext cx="81758" cy="449067"/>
                  <a:chOff x="2545300" y="4228056"/>
                  <a:chExt cx="120518" cy="183028"/>
                </a:xfrm>
                <a:solidFill>
                  <a:schemeClr val="accent5"/>
                </a:solidFill>
              </p:grpSpPr>
              <p:cxnSp>
                <p:nvCxnSpPr>
                  <p:cNvPr id="426" name="Straight Connector 425"/>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0" name="Group 389"/>
                <p:cNvGrpSpPr/>
                <p:nvPr/>
              </p:nvGrpSpPr>
              <p:grpSpPr>
                <a:xfrm>
                  <a:off x="5572741" y="4327526"/>
                  <a:ext cx="81758" cy="445360"/>
                  <a:chOff x="2545300" y="4228056"/>
                  <a:chExt cx="120518" cy="183028"/>
                </a:xfrm>
                <a:solidFill>
                  <a:schemeClr val="accent5"/>
                </a:solidFill>
              </p:grpSpPr>
              <p:cxnSp>
                <p:nvCxnSpPr>
                  <p:cNvPr id="423" name="Straight Connector 422"/>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1" name="Group 390"/>
                <p:cNvGrpSpPr/>
                <p:nvPr/>
              </p:nvGrpSpPr>
              <p:grpSpPr>
                <a:xfrm>
                  <a:off x="5791453" y="4352463"/>
                  <a:ext cx="81758" cy="449940"/>
                  <a:chOff x="2545300" y="4228056"/>
                  <a:chExt cx="120518" cy="183028"/>
                </a:xfrm>
                <a:solidFill>
                  <a:schemeClr val="accent5"/>
                </a:solidFill>
              </p:grpSpPr>
              <p:cxnSp>
                <p:nvCxnSpPr>
                  <p:cNvPr id="420" name="Straight Connector 419"/>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2" name="Group 391"/>
                <p:cNvGrpSpPr/>
                <p:nvPr/>
              </p:nvGrpSpPr>
              <p:grpSpPr>
                <a:xfrm>
                  <a:off x="6005403" y="4309010"/>
                  <a:ext cx="81758" cy="441423"/>
                  <a:chOff x="2545300" y="4228056"/>
                  <a:chExt cx="120518" cy="183028"/>
                </a:xfrm>
                <a:solidFill>
                  <a:schemeClr val="accent5"/>
                </a:solidFill>
              </p:grpSpPr>
              <p:cxnSp>
                <p:nvCxnSpPr>
                  <p:cNvPr id="417" name="Straight Connector 416"/>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3" name="Group 392"/>
                <p:cNvGrpSpPr/>
                <p:nvPr/>
              </p:nvGrpSpPr>
              <p:grpSpPr>
                <a:xfrm>
                  <a:off x="6221491" y="4240213"/>
                  <a:ext cx="81758" cy="471432"/>
                  <a:chOff x="2545300" y="4228056"/>
                  <a:chExt cx="120518" cy="183028"/>
                </a:xfrm>
                <a:solidFill>
                  <a:schemeClr val="accent5"/>
                </a:solidFill>
              </p:grpSpPr>
              <p:cxnSp>
                <p:nvCxnSpPr>
                  <p:cNvPr id="414" name="Straight Connector 413"/>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4" name="Group 393"/>
                <p:cNvGrpSpPr/>
                <p:nvPr/>
              </p:nvGrpSpPr>
              <p:grpSpPr>
                <a:xfrm>
                  <a:off x="6439375" y="4272881"/>
                  <a:ext cx="81758" cy="470502"/>
                  <a:chOff x="2545300" y="4228056"/>
                  <a:chExt cx="120518" cy="183028"/>
                </a:xfrm>
                <a:solidFill>
                  <a:schemeClr val="accent5"/>
                </a:solidFill>
              </p:grpSpPr>
              <p:cxnSp>
                <p:nvCxnSpPr>
                  <p:cNvPr id="411" name="Straight Connector 410"/>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5" name="Group 394"/>
                <p:cNvGrpSpPr/>
                <p:nvPr/>
              </p:nvGrpSpPr>
              <p:grpSpPr>
                <a:xfrm>
                  <a:off x="6655696" y="4228198"/>
                  <a:ext cx="81758" cy="462750"/>
                  <a:chOff x="2545300" y="4228056"/>
                  <a:chExt cx="120518" cy="183028"/>
                </a:xfrm>
                <a:solidFill>
                  <a:schemeClr val="accent5"/>
                </a:solidFill>
              </p:grpSpPr>
              <p:cxnSp>
                <p:nvCxnSpPr>
                  <p:cNvPr id="408" name="Straight Connector 407"/>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6" name="Group 395"/>
                <p:cNvGrpSpPr/>
                <p:nvPr/>
              </p:nvGrpSpPr>
              <p:grpSpPr>
                <a:xfrm>
                  <a:off x="6868359" y="4218061"/>
                  <a:ext cx="81758" cy="460379"/>
                  <a:chOff x="2545300" y="4228056"/>
                  <a:chExt cx="120518" cy="183028"/>
                </a:xfrm>
                <a:solidFill>
                  <a:schemeClr val="accent5"/>
                </a:solidFill>
              </p:grpSpPr>
              <p:cxnSp>
                <p:nvCxnSpPr>
                  <p:cNvPr id="405" name="Straight Connector 404"/>
                  <p:cNvCxnSpPr/>
                  <p:nvPr/>
                </p:nvCxnSpPr>
                <p:spPr>
                  <a:xfrm>
                    <a:off x="2605297"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flipH="1">
                    <a:off x="2545824" y="4228056"/>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7" name="Group 396"/>
                <p:cNvGrpSpPr/>
                <p:nvPr/>
              </p:nvGrpSpPr>
              <p:grpSpPr>
                <a:xfrm>
                  <a:off x="7084696" y="4228198"/>
                  <a:ext cx="90173" cy="468151"/>
                  <a:chOff x="2545300" y="4228056"/>
                  <a:chExt cx="132923" cy="183028"/>
                </a:xfrm>
                <a:solidFill>
                  <a:schemeClr val="accent5"/>
                </a:solidFill>
              </p:grpSpPr>
              <p:cxnSp>
                <p:nvCxnSpPr>
                  <p:cNvPr id="402" name="Straight Connector 401"/>
                  <p:cNvCxnSpPr/>
                  <p:nvPr/>
                </p:nvCxnSpPr>
                <p:spPr>
                  <a:xfrm>
                    <a:off x="2617701"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flipH="1">
                    <a:off x="2558228" y="4228056"/>
                    <a:ext cx="119995"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flipH="1">
                    <a:off x="2545300" y="4411084"/>
                    <a:ext cx="119994"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98" name="Group 397"/>
                <p:cNvGrpSpPr/>
                <p:nvPr/>
              </p:nvGrpSpPr>
              <p:grpSpPr>
                <a:xfrm>
                  <a:off x="7506376" y="4233400"/>
                  <a:ext cx="81758" cy="403460"/>
                  <a:chOff x="2843020" y="4228056"/>
                  <a:chExt cx="120518" cy="183028"/>
                </a:xfrm>
                <a:solidFill>
                  <a:schemeClr val="accent5"/>
                </a:solidFill>
              </p:grpSpPr>
              <p:cxnSp>
                <p:nvCxnSpPr>
                  <p:cNvPr id="399" name="Straight Connector 398"/>
                  <p:cNvCxnSpPr/>
                  <p:nvPr/>
                </p:nvCxnSpPr>
                <p:spPr>
                  <a:xfrm>
                    <a:off x="2903016" y="4228056"/>
                    <a:ext cx="0" cy="18185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H="1">
                    <a:off x="2843543" y="4228056"/>
                    <a:ext cx="119995"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flipH="1">
                    <a:off x="2843020" y="4411084"/>
                    <a:ext cx="119993" cy="0"/>
                  </a:xfrm>
                  <a:prstGeom prst="line">
                    <a:avLst/>
                  </a:prstGeom>
                  <a:grpFill/>
                  <a:ln w="127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480" name="Rectangle 479"/>
                <p:cNvSpPr/>
                <p:nvPr/>
              </p:nvSpPr>
              <p:spPr>
                <a:xfrm>
                  <a:off x="7497288" y="4396183"/>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1" name="Rectangle 480"/>
                <p:cNvSpPr/>
                <p:nvPr/>
              </p:nvSpPr>
              <p:spPr>
                <a:xfrm>
                  <a:off x="7083156" y="4411844"/>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2" name="Rectangle 481"/>
                <p:cNvSpPr/>
                <p:nvPr/>
              </p:nvSpPr>
              <p:spPr>
                <a:xfrm>
                  <a:off x="6865924" y="4392358"/>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Rectangle 482"/>
                <p:cNvSpPr/>
                <p:nvPr/>
              </p:nvSpPr>
              <p:spPr>
                <a:xfrm>
                  <a:off x="6650725" y="4398869"/>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Rectangle 483"/>
                <p:cNvSpPr/>
                <p:nvPr/>
              </p:nvSpPr>
              <p:spPr>
                <a:xfrm>
                  <a:off x="6433987" y="4452755"/>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Rectangle 484"/>
                <p:cNvSpPr/>
                <p:nvPr/>
              </p:nvSpPr>
              <p:spPr>
                <a:xfrm>
                  <a:off x="6213979" y="4432557"/>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Rectangle 485"/>
                <p:cNvSpPr/>
                <p:nvPr/>
              </p:nvSpPr>
              <p:spPr>
                <a:xfrm>
                  <a:off x="5996315" y="4475123"/>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7" name="Rectangle 486"/>
                <p:cNvSpPr/>
                <p:nvPr/>
              </p:nvSpPr>
              <p:spPr>
                <a:xfrm>
                  <a:off x="5783941" y="4528624"/>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Rectangle 487"/>
                <p:cNvSpPr/>
                <p:nvPr/>
              </p:nvSpPr>
              <p:spPr>
                <a:xfrm>
                  <a:off x="5565749" y="4503064"/>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Rectangle 488"/>
                <p:cNvSpPr/>
                <p:nvPr/>
              </p:nvSpPr>
              <p:spPr>
                <a:xfrm>
                  <a:off x="5347865" y="4509178"/>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Rectangle 489"/>
                <p:cNvSpPr/>
                <p:nvPr/>
              </p:nvSpPr>
              <p:spPr>
                <a:xfrm>
                  <a:off x="4914630" y="4515627"/>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Rectangle 490"/>
                <p:cNvSpPr/>
                <p:nvPr/>
              </p:nvSpPr>
              <p:spPr>
                <a:xfrm>
                  <a:off x="4693580" y="4540502"/>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2" name="Rectangle 491"/>
                <p:cNvSpPr/>
                <p:nvPr/>
              </p:nvSpPr>
              <p:spPr>
                <a:xfrm>
                  <a:off x="4478442" y="4540882"/>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Rectangle 492"/>
                <p:cNvSpPr/>
                <p:nvPr/>
              </p:nvSpPr>
              <p:spPr>
                <a:xfrm>
                  <a:off x="4265364" y="4551062"/>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Rectangle 493"/>
                <p:cNvSpPr/>
                <p:nvPr/>
              </p:nvSpPr>
              <p:spPr>
                <a:xfrm>
                  <a:off x="5131368" y="4528546"/>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Rectangle 494"/>
                <p:cNvSpPr/>
                <p:nvPr/>
              </p:nvSpPr>
              <p:spPr>
                <a:xfrm>
                  <a:off x="4048446" y="4560264"/>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Rectangle 495"/>
                <p:cNvSpPr/>
                <p:nvPr/>
              </p:nvSpPr>
              <p:spPr>
                <a:xfrm>
                  <a:off x="3833627" y="4554122"/>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7" name="Rectangle 496"/>
                <p:cNvSpPr/>
                <p:nvPr/>
              </p:nvSpPr>
              <p:spPr>
                <a:xfrm>
                  <a:off x="3616788" y="4576608"/>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Rectangle 497"/>
                <p:cNvSpPr/>
                <p:nvPr/>
              </p:nvSpPr>
              <p:spPr>
                <a:xfrm>
                  <a:off x="3398924" y="4563285"/>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Rectangle 498"/>
                <p:cNvSpPr/>
                <p:nvPr/>
              </p:nvSpPr>
              <p:spPr>
                <a:xfrm>
                  <a:off x="3184337" y="4524384"/>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Rectangle 499"/>
                <p:cNvSpPr/>
                <p:nvPr/>
              </p:nvSpPr>
              <p:spPr>
                <a:xfrm>
                  <a:off x="2963861" y="4511633"/>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Rectangle 500"/>
                <p:cNvSpPr/>
                <p:nvPr/>
              </p:nvSpPr>
              <p:spPr>
                <a:xfrm>
                  <a:off x="2742990" y="4460468"/>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2" name="Rectangle 501"/>
                <p:cNvSpPr/>
                <p:nvPr/>
              </p:nvSpPr>
              <p:spPr>
                <a:xfrm>
                  <a:off x="2533568" y="4361478"/>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3" name="Rectangle 502"/>
                <p:cNvSpPr/>
                <p:nvPr/>
              </p:nvSpPr>
              <p:spPr>
                <a:xfrm>
                  <a:off x="2316816" y="4233400"/>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4" name="Rectangle 503"/>
                <p:cNvSpPr/>
                <p:nvPr/>
              </p:nvSpPr>
              <p:spPr>
                <a:xfrm>
                  <a:off x="2096892" y="4133945"/>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5" name="Rectangle 504"/>
                <p:cNvSpPr/>
                <p:nvPr/>
              </p:nvSpPr>
              <p:spPr>
                <a:xfrm>
                  <a:off x="1879503" y="3968090"/>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6" name="Rectangle 505"/>
                <p:cNvSpPr/>
                <p:nvPr/>
              </p:nvSpPr>
              <p:spPr>
                <a:xfrm>
                  <a:off x="1658480" y="3738123"/>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7" name="Rectangle 506"/>
                <p:cNvSpPr/>
                <p:nvPr/>
              </p:nvSpPr>
              <p:spPr>
                <a:xfrm>
                  <a:off x="1449491" y="2883576"/>
                  <a:ext cx="99935" cy="10073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096" name="Group 4095"/>
            <p:cNvGrpSpPr/>
            <p:nvPr/>
          </p:nvGrpSpPr>
          <p:grpSpPr>
            <a:xfrm>
              <a:off x="1200340" y="2498580"/>
              <a:ext cx="6175329" cy="2289321"/>
              <a:chOff x="1431840" y="2880555"/>
              <a:chExt cx="6175329" cy="2289321"/>
            </a:xfrm>
            <a:solidFill>
              <a:schemeClr val="accent1"/>
            </a:solidFill>
          </p:grpSpPr>
          <p:grpSp>
            <p:nvGrpSpPr>
              <p:cNvPr id="5" name="Group 4"/>
              <p:cNvGrpSpPr/>
              <p:nvPr/>
            </p:nvGrpSpPr>
            <p:grpSpPr>
              <a:xfrm>
                <a:off x="1673460" y="3893681"/>
                <a:ext cx="81758" cy="141744"/>
                <a:chOff x="2545300" y="4228056"/>
                <a:chExt cx="120518" cy="183028"/>
              </a:xfrm>
              <a:grpFill/>
            </p:grpSpPr>
            <p:cxnSp>
              <p:nvCxnSpPr>
                <p:cNvPr id="132" name="Straight Connector 131"/>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24" name="Freeform 123"/>
              <p:cNvSpPr/>
              <p:nvPr/>
            </p:nvSpPr>
            <p:spPr>
              <a:xfrm>
                <a:off x="1501979" y="2943969"/>
                <a:ext cx="5632377" cy="2068563"/>
              </a:xfrm>
              <a:custGeom>
                <a:avLst/>
                <a:gdLst>
                  <a:gd name="connsiteX0" fmla="*/ 0 w 4337983"/>
                  <a:gd name="connsiteY0" fmla="*/ 0 h 2231829"/>
                  <a:gd name="connsiteX1" fmla="*/ 4337983 w 4337983"/>
                  <a:gd name="connsiteY1" fmla="*/ 2231829 h 2231829"/>
                  <a:gd name="connsiteX2" fmla="*/ 4337983 w 4337983"/>
                  <a:gd name="connsiteY2"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46021"/>
                  <a:gd name="connsiteX1" fmla="*/ 242684 w 4337983"/>
                  <a:gd name="connsiteY1" fmla="*/ 563374 h 2246021"/>
                  <a:gd name="connsiteX2" fmla="*/ 485369 w 4337983"/>
                  <a:gd name="connsiteY2" fmla="*/ 1031408 h 2246021"/>
                  <a:gd name="connsiteX3" fmla="*/ 845062 w 4337983"/>
                  <a:gd name="connsiteY3" fmla="*/ 1581782 h 2246021"/>
                  <a:gd name="connsiteX4" fmla="*/ 1499443 w 4337983"/>
                  <a:gd name="connsiteY4" fmla="*/ 2184159 h 2246021"/>
                  <a:gd name="connsiteX5" fmla="*/ 4337983 w 4337983"/>
                  <a:gd name="connsiteY5" fmla="*/ 2231829 h 2246021"/>
                  <a:gd name="connsiteX6" fmla="*/ 4337983 w 4337983"/>
                  <a:gd name="connsiteY6" fmla="*/ 2231829 h 2246021"/>
                  <a:gd name="connsiteX0" fmla="*/ 0 w 4337983"/>
                  <a:gd name="connsiteY0" fmla="*/ 0 h 2246021"/>
                  <a:gd name="connsiteX1" fmla="*/ 242684 w 4337983"/>
                  <a:gd name="connsiteY1" fmla="*/ 563374 h 2246021"/>
                  <a:gd name="connsiteX2" fmla="*/ 485369 w 4337983"/>
                  <a:gd name="connsiteY2" fmla="*/ 1031408 h 2246021"/>
                  <a:gd name="connsiteX3" fmla="*/ 845062 w 4337983"/>
                  <a:gd name="connsiteY3" fmla="*/ 1581782 h 2246021"/>
                  <a:gd name="connsiteX4" fmla="*/ 1499443 w 4337983"/>
                  <a:gd name="connsiteY4" fmla="*/ 2184159 h 2246021"/>
                  <a:gd name="connsiteX5" fmla="*/ 4337983 w 4337983"/>
                  <a:gd name="connsiteY5" fmla="*/ 2231829 h 2246021"/>
                  <a:gd name="connsiteX6" fmla="*/ 4337983 w 4337983"/>
                  <a:gd name="connsiteY6" fmla="*/ 2231829 h 2246021"/>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509"/>
                  <a:gd name="connsiteX1" fmla="*/ 242684 w 4337983"/>
                  <a:gd name="connsiteY1" fmla="*/ 563374 h 2409509"/>
                  <a:gd name="connsiteX2" fmla="*/ 485369 w 4337983"/>
                  <a:gd name="connsiteY2" fmla="*/ 1031408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42684 w 4337983"/>
                  <a:gd name="connsiteY1" fmla="*/ 563374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4353 w 4337983"/>
                  <a:gd name="connsiteY1" fmla="*/ 485369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81782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81782 h 2231829"/>
                  <a:gd name="connsiteX6" fmla="*/ 4337983 w 4337983"/>
                  <a:gd name="connsiteY6" fmla="*/ 2231829 h 2231829"/>
                  <a:gd name="connsiteX7" fmla="*/ 4337983 w 4337983"/>
                  <a:gd name="connsiteY7" fmla="*/ 2231829 h 2231829"/>
                  <a:gd name="connsiteX0" fmla="*/ 0 w 4412948"/>
                  <a:gd name="connsiteY0" fmla="*/ 0 h 2236528"/>
                  <a:gd name="connsiteX1" fmla="*/ 260019 w 4412948"/>
                  <a:gd name="connsiteY1" fmla="*/ 498370 h 2236528"/>
                  <a:gd name="connsiteX2" fmla="*/ 494036 w 4412948"/>
                  <a:gd name="connsiteY2" fmla="*/ 832060 h 2236528"/>
                  <a:gd name="connsiteX3" fmla="*/ 836395 w 4412948"/>
                  <a:gd name="connsiteY3" fmla="*/ 1243757 h 2236528"/>
                  <a:gd name="connsiteX4" fmla="*/ 1499443 w 4412948"/>
                  <a:gd name="connsiteY4" fmla="*/ 1555779 h 2236528"/>
                  <a:gd name="connsiteX5" fmla="*/ 3341244 w 4412948"/>
                  <a:gd name="connsiteY5" fmla="*/ 1581782 h 2236528"/>
                  <a:gd name="connsiteX6" fmla="*/ 4337983 w 4412948"/>
                  <a:gd name="connsiteY6" fmla="*/ 2231829 h 2236528"/>
                  <a:gd name="connsiteX7" fmla="*/ 4342317 w 4412948"/>
                  <a:gd name="connsiteY7" fmla="*/ 1854802 h 2236528"/>
                  <a:gd name="connsiteX0" fmla="*/ 0 w 4342317"/>
                  <a:gd name="connsiteY0" fmla="*/ 0 h 1854802"/>
                  <a:gd name="connsiteX1" fmla="*/ 260019 w 4342317"/>
                  <a:gd name="connsiteY1" fmla="*/ 498370 h 1854802"/>
                  <a:gd name="connsiteX2" fmla="*/ 494036 w 4342317"/>
                  <a:gd name="connsiteY2" fmla="*/ 832060 h 1854802"/>
                  <a:gd name="connsiteX3" fmla="*/ 836395 w 4342317"/>
                  <a:gd name="connsiteY3" fmla="*/ 1243757 h 1854802"/>
                  <a:gd name="connsiteX4" fmla="*/ 1499443 w 4342317"/>
                  <a:gd name="connsiteY4" fmla="*/ 1555779 h 1854802"/>
                  <a:gd name="connsiteX5" fmla="*/ 3341244 w 4342317"/>
                  <a:gd name="connsiteY5" fmla="*/ 1581782 h 1854802"/>
                  <a:gd name="connsiteX6" fmla="*/ 4342317 w 4342317"/>
                  <a:gd name="connsiteY6" fmla="*/ 1854802 h 1854802"/>
                  <a:gd name="connsiteX0" fmla="*/ 0 w 4346651"/>
                  <a:gd name="connsiteY0" fmla="*/ 0 h 1587592"/>
                  <a:gd name="connsiteX1" fmla="*/ 260019 w 4346651"/>
                  <a:gd name="connsiteY1" fmla="*/ 498370 h 1587592"/>
                  <a:gd name="connsiteX2" fmla="*/ 494036 w 4346651"/>
                  <a:gd name="connsiteY2" fmla="*/ 832060 h 1587592"/>
                  <a:gd name="connsiteX3" fmla="*/ 836395 w 4346651"/>
                  <a:gd name="connsiteY3" fmla="*/ 1243757 h 1587592"/>
                  <a:gd name="connsiteX4" fmla="*/ 1499443 w 4346651"/>
                  <a:gd name="connsiteY4" fmla="*/ 1555779 h 1587592"/>
                  <a:gd name="connsiteX5" fmla="*/ 3341244 w 4346651"/>
                  <a:gd name="connsiteY5" fmla="*/ 1581782 h 1587592"/>
                  <a:gd name="connsiteX6" fmla="*/ 4346651 w 4346651"/>
                  <a:gd name="connsiteY6" fmla="*/ 1399769 h 1587592"/>
                  <a:gd name="connsiteX0" fmla="*/ 0 w 4346651"/>
                  <a:gd name="connsiteY0" fmla="*/ 0 h 1581782"/>
                  <a:gd name="connsiteX1" fmla="*/ 260019 w 4346651"/>
                  <a:gd name="connsiteY1" fmla="*/ 498370 h 1581782"/>
                  <a:gd name="connsiteX2" fmla="*/ 494036 w 4346651"/>
                  <a:gd name="connsiteY2" fmla="*/ 832060 h 1581782"/>
                  <a:gd name="connsiteX3" fmla="*/ 836395 w 4346651"/>
                  <a:gd name="connsiteY3" fmla="*/ 1243757 h 1581782"/>
                  <a:gd name="connsiteX4" fmla="*/ 1499443 w 4346651"/>
                  <a:gd name="connsiteY4" fmla="*/ 1555779 h 1581782"/>
                  <a:gd name="connsiteX5" fmla="*/ 3341244 w 4346651"/>
                  <a:gd name="connsiteY5" fmla="*/ 1581782 h 1581782"/>
                  <a:gd name="connsiteX6" fmla="*/ 4346651 w 4346651"/>
                  <a:gd name="connsiteY6" fmla="*/ 1399769 h 1581782"/>
                  <a:gd name="connsiteX0" fmla="*/ 0 w 4346651"/>
                  <a:gd name="connsiteY0" fmla="*/ 0 h 1581782"/>
                  <a:gd name="connsiteX1" fmla="*/ 260019 w 4346651"/>
                  <a:gd name="connsiteY1" fmla="*/ 498370 h 1581782"/>
                  <a:gd name="connsiteX2" fmla="*/ 494036 w 4346651"/>
                  <a:gd name="connsiteY2" fmla="*/ 832060 h 1581782"/>
                  <a:gd name="connsiteX3" fmla="*/ 836395 w 4346651"/>
                  <a:gd name="connsiteY3" fmla="*/ 1243757 h 1581782"/>
                  <a:gd name="connsiteX4" fmla="*/ 1499443 w 4346651"/>
                  <a:gd name="connsiteY4" fmla="*/ 1555779 h 1581782"/>
                  <a:gd name="connsiteX5" fmla="*/ 3341244 w 4346651"/>
                  <a:gd name="connsiteY5" fmla="*/ 1581782 h 1581782"/>
                  <a:gd name="connsiteX6" fmla="*/ 4346651 w 4346651"/>
                  <a:gd name="connsiteY6" fmla="*/ 1399769 h 1581782"/>
                  <a:gd name="connsiteX0" fmla="*/ 0 w 4342317"/>
                  <a:gd name="connsiteY0" fmla="*/ 0 h 1581782"/>
                  <a:gd name="connsiteX1" fmla="*/ 260019 w 4342317"/>
                  <a:gd name="connsiteY1" fmla="*/ 498370 h 1581782"/>
                  <a:gd name="connsiteX2" fmla="*/ 494036 w 4342317"/>
                  <a:gd name="connsiteY2" fmla="*/ 832060 h 1581782"/>
                  <a:gd name="connsiteX3" fmla="*/ 836395 w 4342317"/>
                  <a:gd name="connsiteY3" fmla="*/ 1243757 h 1581782"/>
                  <a:gd name="connsiteX4" fmla="*/ 1499443 w 4342317"/>
                  <a:gd name="connsiteY4" fmla="*/ 1555779 h 1581782"/>
                  <a:gd name="connsiteX5" fmla="*/ 3341244 w 4342317"/>
                  <a:gd name="connsiteY5" fmla="*/ 1581782 h 1581782"/>
                  <a:gd name="connsiteX6" fmla="*/ 4342317 w 4342317"/>
                  <a:gd name="connsiteY6" fmla="*/ 1386768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4321779 w 4321779"/>
                  <a:gd name="connsiteY6" fmla="*/ 1388929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3988604 w 4321779"/>
                  <a:gd name="connsiteY6" fmla="*/ 1443278 h 1581782"/>
                  <a:gd name="connsiteX7" fmla="*/ 4321779 w 4321779"/>
                  <a:gd name="connsiteY7" fmla="*/ 1388929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3988604 w 4321779"/>
                  <a:gd name="connsiteY6" fmla="*/ 1443278 h 1581782"/>
                  <a:gd name="connsiteX7" fmla="*/ 4321779 w 4321779"/>
                  <a:gd name="connsiteY7" fmla="*/ 1388929 h 1581782"/>
                  <a:gd name="connsiteX0" fmla="*/ 0 w 4321779"/>
                  <a:gd name="connsiteY0" fmla="*/ 0 h 1596913"/>
                  <a:gd name="connsiteX1" fmla="*/ 260019 w 4321779"/>
                  <a:gd name="connsiteY1" fmla="*/ 498370 h 1596913"/>
                  <a:gd name="connsiteX2" fmla="*/ 494036 w 4321779"/>
                  <a:gd name="connsiteY2" fmla="*/ 832060 h 1596913"/>
                  <a:gd name="connsiteX3" fmla="*/ 836395 w 4321779"/>
                  <a:gd name="connsiteY3" fmla="*/ 1243757 h 1596913"/>
                  <a:gd name="connsiteX4" fmla="*/ 1499443 w 4321779"/>
                  <a:gd name="connsiteY4" fmla="*/ 1555779 h 1596913"/>
                  <a:gd name="connsiteX5" fmla="*/ 3313237 w 4321779"/>
                  <a:gd name="connsiteY5" fmla="*/ 1596913 h 1596913"/>
                  <a:gd name="connsiteX6" fmla="*/ 3988604 w 4321779"/>
                  <a:gd name="connsiteY6" fmla="*/ 1443278 h 1596913"/>
                  <a:gd name="connsiteX7" fmla="*/ 4321779 w 4321779"/>
                  <a:gd name="connsiteY7" fmla="*/ 1388929 h 1596913"/>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13237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46470"/>
                  <a:gd name="connsiteX1" fmla="*/ 260019 w 4321779"/>
                  <a:gd name="connsiteY1" fmla="*/ 498370 h 1646470"/>
                  <a:gd name="connsiteX2" fmla="*/ 494036 w 4321779"/>
                  <a:gd name="connsiteY2" fmla="*/ 832060 h 1646470"/>
                  <a:gd name="connsiteX3" fmla="*/ 836395 w 4321779"/>
                  <a:gd name="connsiteY3" fmla="*/ 1243757 h 1646470"/>
                  <a:gd name="connsiteX4" fmla="*/ 1499443 w 4321779"/>
                  <a:gd name="connsiteY4" fmla="*/ 1555779 h 1646470"/>
                  <a:gd name="connsiteX5" fmla="*/ 2799256 w 4321779"/>
                  <a:gd name="connsiteY5" fmla="*/ 1646470 h 1646470"/>
                  <a:gd name="connsiteX6" fmla="*/ 3142804 w 4321779"/>
                  <a:gd name="connsiteY6" fmla="*/ 1629177 h 1646470"/>
                  <a:gd name="connsiteX7" fmla="*/ 3302034 w 4321779"/>
                  <a:gd name="connsiteY7" fmla="*/ 1596913 h 1646470"/>
                  <a:gd name="connsiteX8" fmla="*/ 3822431 w 4321779"/>
                  <a:gd name="connsiteY8" fmla="*/ 1469218 h 1646470"/>
                  <a:gd name="connsiteX9" fmla="*/ 3988604 w 4321779"/>
                  <a:gd name="connsiteY9" fmla="*/ 1443278 h 1646470"/>
                  <a:gd name="connsiteX10" fmla="*/ 4321779 w 4321779"/>
                  <a:gd name="connsiteY10" fmla="*/ 1388929 h 1646470"/>
                  <a:gd name="connsiteX0" fmla="*/ 0 w 4321779"/>
                  <a:gd name="connsiteY0" fmla="*/ 0 h 1646500"/>
                  <a:gd name="connsiteX1" fmla="*/ 260019 w 4321779"/>
                  <a:gd name="connsiteY1" fmla="*/ 498370 h 1646500"/>
                  <a:gd name="connsiteX2" fmla="*/ 494036 w 4321779"/>
                  <a:gd name="connsiteY2" fmla="*/ 832060 h 1646500"/>
                  <a:gd name="connsiteX3" fmla="*/ 836395 w 4321779"/>
                  <a:gd name="connsiteY3" fmla="*/ 1243757 h 1646500"/>
                  <a:gd name="connsiteX4" fmla="*/ 1499443 w 4321779"/>
                  <a:gd name="connsiteY4" fmla="*/ 1555779 h 1646500"/>
                  <a:gd name="connsiteX5" fmla="*/ 2799256 w 4321779"/>
                  <a:gd name="connsiteY5" fmla="*/ 1646470 h 1646500"/>
                  <a:gd name="connsiteX6" fmla="*/ 3142804 w 4321779"/>
                  <a:gd name="connsiteY6" fmla="*/ 1629177 h 1646500"/>
                  <a:gd name="connsiteX7" fmla="*/ 3302034 w 4321779"/>
                  <a:gd name="connsiteY7" fmla="*/ 1596913 h 1646500"/>
                  <a:gd name="connsiteX8" fmla="*/ 3822431 w 4321779"/>
                  <a:gd name="connsiteY8" fmla="*/ 1469218 h 1646500"/>
                  <a:gd name="connsiteX9" fmla="*/ 3988604 w 4321779"/>
                  <a:gd name="connsiteY9" fmla="*/ 1443278 h 1646500"/>
                  <a:gd name="connsiteX10" fmla="*/ 4321779 w 4321779"/>
                  <a:gd name="connsiteY10" fmla="*/ 1388929 h 1646500"/>
                  <a:gd name="connsiteX0" fmla="*/ 0 w 4321779"/>
                  <a:gd name="connsiteY0" fmla="*/ 0 h 1649686"/>
                  <a:gd name="connsiteX1" fmla="*/ 260019 w 4321779"/>
                  <a:gd name="connsiteY1" fmla="*/ 498370 h 1649686"/>
                  <a:gd name="connsiteX2" fmla="*/ 494036 w 4321779"/>
                  <a:gd name="connsiteY2" fmla="*/ 832060 h 1649686"/>
                  <a:gd name="connsiteX3" fmla="*/ 836395 w 4321779"/>
                  <a:gd name="connsiteY3" fmla="*/ 1243757 h 1649686"/>
                  <a:gd name="connsiteX4" fmla="*/ 1499443 w 4321779"/>
                  <a:gd name="connsiteY4" fmla="*/ 1555779 h 1649686"/>
                  <a:gd name="connsiteX5" fmla="*/ 2799256 w 4321779"/>
                  <a:gd name="connsiteY5" fmla="*/ 1646470 h 1649686"/>
                  <a:gd name="connsiteX6" fmla="*/ 3142804 w 4321779"/>
                  <a:gd name="connsiteY6" fmla="*/ 1629177 h 1649686"/>
                  <a:gd name="connsiteX7" fmla="*/ 3302034 w 4321779"/>
                  <a:gd name="connsiteY7" fmla="*/ 1596913 h 1649686"/>
                  <a:gd name="connsiteX8" fmla="*/ 3822431 w 4321779"/>
                  <a:gd name="connsiteY8" fmla="*/ 1469218 h 1649686"/>
                  <a:gd name="connsiteX9" fmla="*/ 3988604 w 4321779"/>
                  <a:gd name="connsiteY9" fmla="*/ 1443278 h 1649686"/>
                  <a:gd name="connsiteX10" fmla="*/ 4321779 w 4321779"/>
                  <a:gd name="connsiteY10" fmla="*/ 1388929 h 1649686"/>
                  <a:gd name="connsiteX0" fmla="*/ 0 w 4321779"/>
                  <a:gd name="connsiteY0" fmla="*/ 0 h 1683982"/>
                  <a:gd name="connsiteX1" fmla="*/ 260019 w 4321779"/>
                  <a:gd name="connsiteY1" fmla="*/ 498370 h 1683982"/>
                  <a:gd name="connsiteX2" fmla="*/ 494036 w 4321779"/>
                  <a:gd name="connsiteY2" fmla="*/ 832060 h 1683982"/>
                  <a:gd name="connsiteX3" fmla="*/ 836395 w 4321779"/>
                  <a:gd name="connsiteY3" fmla="*/ 1243757 h 1683982"/>
                  <a:gd name="connsiteX4" fmla="*/ 1499443 w 4321779"/>
                  <a:gd name="connsiteY4" fmla="*/ 1555779 h 1683982"/>
                  <a:gd name="connsiteX5" fmla="*/ 2461309 w 4321779"/>
                  <a:gd name="connsiteY5" fmla="*/ 1681055 h 1683982"/>
                  <a:gd name="connsiteX6" fmla="*/ 2799256 w 4321779"/>
                  <a:gd name="connsiteY6" fmla="*/ 1646470 h 1683982"/>
                  <a:gd name="connsiteX7" fmla="*/ 3142804 w 4321779"/>
                  <a:gd name="connsiteY7" fmla="*/ 1629177 h 1683982"/>
                  <a:gd name="connsiteX8" fmla="*/ 3302034 w 4321779"/>
                  <a:gd name="connsiteY8" fmla="*/ 1596913 h 1683982"/>
                  <a:gd name="connsiteX9" fmla="*/ 3822431 w 4321779"/>
                  <a:gd name="connsiteY9" fmla="*/ 1469218 h 1683982"/>
                  <a:gd name="connsiteX10" fmla="*/ 3988604 w 4321779"/>
                  <a:gd name="connsiteY10" fmla="*/ 1443278 h 1683982"/>
                  <a:gd name="connsiteX11" fmla="*/ 4321779 w 4321779"/>
                  <a:gd name="connsiteY11" fmla="*/ 1388929 h 1683982"/>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9516"/>
                  <a:gd name="connsiteX1" fmla="*/ 260019 w 4321779"/>
                  <a:gd name="connsiteY1" fmla="*/ 498370 h 1689516"/>
                  <a:gd name="connsiteX2" fmla="*/ 494036 w 4321779"/>
                  <a:gd name="connsiteY2" fmla="*/ 832060 h 1689516"/>
                  <a:gd name="connsiteX3" fmla="*/ 836395 w 4321779"/>
                  <a:gd name="connsiteY3" fmla="*/ 1243757 h 1689516"/>
                  <a:gd name="connsiteX4" fmla="*/ 1499443 w 4321779"/>
                  <a:gd name="connsiteY4" fmla="*/ 1555779 h 1689516"/>
                  <a:gd name="connsiteX5" fmla="*/ 2293270 w 4321779"/>
                  <a:gd name="connsiteY5" fmla="*/ 1678893 h 1689516"/>
                  <a:gd name="connsiteX6" fmla="*/ 2461309 w 4321779"/>
                  <a:gd name="connsiteY6" fmla="*/ 1681055 h 1689516"/>
                  <a:gd name="connsiteX7" fmla="*/ 2799256 w 4321779"/>
                  <a:gd name="connsiteY7" fmla="*/ 1646470 h 1689516"/>
                  <a:gd name="connsiteX8" fmla="*/ 3142804 w 4321779"/>
                  <a:gd name="connsiteY8" fmla="*/ 1629177 h 1689516"/>
                  <a:gd name="connsiteX9" fmla="*/ 3302034 w 4321779"/>
                  <a:gd name="connsiteY9" fmla="*/ 1596913 h 1689516"/>
                  <a:gd name="connsiteX10" fmla="*/ 3822431 w 4321779"/>
                  <a:gd name="connsiteY10" fmla="*/ 1469218 h 1689516"/>
                  <a:gd name="connsiteX11" fmla="*/ 3988604 w 4321779"/>
                  <a:gd name="connsiteY11" fmla="*/ 1443278 h 1689516"/>
                  <a:gd name="connsiteX12" fmla="*/ 4321779 w 4321779"/>
                  <a:gd name="connsiteY12" fmla="*/ 1388929 h 1689516"/>
                  <a:gd name="connsiteX0" fmla="*/ 0 w 4321779"/>
                  <a:gd name="connsiteY0" fmla="*/ 0 h 1682583"/>
                  <a:gd name="connsiteX1" fmla="*/ 260019 w 4321779"/>
                  <a:gd name="connsiteY1" fmla="*/ 498370 h 1682583"/>
                  <a:gd name="connsiteX2" fmla="*/ 494036 w 4321779"/>
                  <a:gd name="connsiteY2" fmla="*/ 832060 h 1682583"/>
                  <a:gd name="connsiteX3" fmla="*/ 836395 w 4321779"/>
                  <a:gd name="connsiteY3" fmla="*/ 1243757 h 1682583"/>
                  <a:gd name="connsiteX4" fmla="*/ 1499443 w 4321779"/>
                  <a:gd name="connsiteY4" fmla="*/ 1555779 h 1682583"/>
                  <a:gd name="connsiteX5" fmla="*/ 2293270 w 4321779"/>
                  <a:gd name="connsiteY5" fmla="*/ 1678893 h 1682583"/>
                  <a:gd name="connsiteX6" fmla="*/ 2461309 w 4321779"/>
                  <a:gd name="connsiteY6" fmla="*/ 1681055 h 1682583"/>
                  <a:gd name="connsiteX7" fmla="*/ 2799256 w 4321779"/>
                  <a:gd name="connsiteY7" fmla="*/ 1646470 h 1682583"/>
                  <a:gd name="connsiteX8" fmla="*/ 3142804 w 4321779"/>
                  <a:gd name="connsiteY8" fmla="*/ 1629177 h 1682583"/>
                  <a:gd name="connsiteX9" fmla="*/ 3302034 w 4321779"/>
                  <a:gd name="connsiteY9" fmla="*/ 1596913 h 1682583"/>
                  <a:gd name="connsiteX10" fmla="*/ 3822431 w 4321779"/>
                  <a:gd name="connsiteY10" fmla="*/ 1469218 h 1682583"/>
                  <a:gd name="connsiteX11" fmla="*/ 3988604 w 4321779"/>
                  <a:gd name="connsiteY11" fmla="*/ 1443278 h 1682583"/>
                  <a:gd name="connsiteX12" fmla="*/ 4321779 w 4321779"/>
                  <a:gd name="connsiteY12" fmla="*/ 1388929 h 1682583"/>
                  <a:gd name="connsiteX0" fmla="*/ 0 w 4321779"/>
                  <a:gd name="connsiteY0" fmla="*/ 0 h 1681638"/>
                  <a:gd name="connsiteX1" fmla="*/ 260019 w 4321779"/>
                  <a:gd name="connsiteY1" fmla="*/ 498370 h 1681638"/>
                  <a:gd name="connsiteX2" fmla="*/ 494036 w 4321779"/>
                  <a:gd name="connsiteY2" fmla="*/ 832060 h 1681638"/>
                  <a:gd name="connsiteX3" fmla="*/ 836395 w 4321779"/>
                  <a:gd name="connsiteY3" fmla="*/ 1243757 h 1681638"/>
                  <a:gd name="connsiteX4" fmla="*/ 1499443 w 4321779"/>
                  <a:gd name="connsiteY4" fmla="*/ 1555779 h 1681638"/>
                  <a:gd name="connsiteX5" fmla="*/ 2293270 w 4321779"/>
                  <a:gd name="connsiteY5" fmla="*/ 1678893 h 1681638"/>
                  <a:gd name="connsiteX6" fmla="*/ 2461309 w 4321779"/>
                  <a:gd name="connsiteY6" fmla="*/ 1681055 h 1681638"/>
                  <a:gd name="connsiteX7" fmla="*/ 2799256 w 4321779"/>
                  <a:gd name="connsiteY7" fmla="*/ 1646470 h 1681638"/>
                  <a:gd name="connsiteX8" fmla="*/ 3142804 w 4321779"/>
                  <a:gd name="connsiteY8" fmla="*/ 1629177 h 1681638"/>
                  <a:gd name="connsiteX9" fmla="*/ 3302034 w 4321779"/>
                  <a:gd name="connsiteY9" fmla="*/ 1596913 h 1681638"/>
                  <a:gd name="connsiteX10" fmla="*/ 3822431 w 4321779"/>
                  <a:gd name="connsiteY10" fmla="*/ 1469218 h 1681638"/>
                  <a:gd name="connsiteX11" fmla="*/ 3988604 w 4321779"/>
                  <a:gd name="connsiteY11" fmla="*/ 1443278 h 1681638"/>
                  <a:gd name="connsiteX12" fmla="*/ 4321779 w 4321779"/>
                  <a:gd name="connsiteY12" fmla="*/ 1388929 h 1681638"/>
                  <a:gd name="connsiteX0" fmla="*/ 0 w 4321779"/>
                  <a:gd name="connsiteY0" fmla="*/ 0 h 1688843"/>
                  <a:gd name="connsiteX1" fmla="*/ 260019 w 4321779"/>
                  <a:gd name="connsiteY1" fmla="*/ 498370 h 1688843"/>
                  <a:gd name="connsiteX2" fmla="*/ 494036 w 4321779"/>
                  <a:gd name="connsiteY2" fmla="*/ 832060 h 1688843"/>
                  <a:gd name="connsiteX3" fmla="*/ 836395 w 4321779"/>
                  <a:gd name="connsiteY3" fmla="*/ 1243757 h 1688843"/>
                  <a:gd name="connsiteX4" fmla="*/ 1499443 w 4321779"/>
                  <a:gd name="connsiteY4" fmla="*/ 1555779 h 1688843"/>
                  <a:gd name="connsiteX5" fmla="*/ 2121496 w 4321779"/>
                  <a:gd name="connsiteY5" fmla="*/ 1681053 h 1688843"/>
                  <a:gd name="connsiteX6" fmla="*/ 2293270 w 4321779"/>
                  <a:gd name="connsiteY6" fmla="*/ 1678893 h 1688843"/>
                  <a:gd name="connsiteX7" fmla="*/ 2461309 w 4321779"/>
                  <a:gd name="connsiteY7" fmla="*/ 1681055 h 1688843"/>
                  <a:gd name="connsiteX8" fmla="*/ 2799256 w 4321779"/>
                  <a:gd name="connsiteY8" fmla="*/ 1646470 h 1688843"/>
                  <a:gd name="connsiteX9" fmla="*/ 3142804 w 4321779"/>
                  <a:gd name="connsiteY9" fmla="*/ 1629177 h 1688843"/>
                  <a:gd name="connsiteX10" fmla="*/ 3302034 w 4321779"/>
                  <a:gd name="connsiteY10" fmla="*/ 1596913 h 1688843"/>
                  <a:gd name="connsiteX11" fmla="*/ 3822431 w 4321779"/>
                  <a:gd name="connsiteY11" fmla="*/ 1469218 h 1688843"/>
                  <a:gd name="connsiteX12" fmla="*/ 3988604 w 4321779"/>
                  <a:gd name="connsiteY12" fmla="*/ 1443278 h 1688843"/>
                  <a:gd name="connsiteX13" fmla="*/ 4321779 w 4321779"/>
                  <a:gd name="connsiteY13" fmla="*/ 1388929 h 1688843"/>
                  <a:gd name="connsiteX0" fmla="*/ 0 w 4321779"/>
                  <a:gd name="connsiteY0" fmla="*/ 0 h 1681638"/>
                  <a:gd name="connsiteX1" fmla="*/ 260019 w 4321779"/>
                  <a:gd name="connsiteY1" fmla="*/ 498370 h 1681638"/>
                  <a:gd name="connsiteX2" fmla="*/ 494036 w 4321779"/>
                  <a:gd name="connsiteY2" fmla="*/ 832060 h 1681638"/>
                  <a:gd name="connsiteX3" fmla="*/ 836395 w 4321779"/>
                  <a:gd name="connsiteY3" fmla="*/ 1243757 h 1681638"/>
                  <a:gd name="connsiteX4" fmla="*/ 1499443 w 4321779"/>
                  <a:gd name="connsiteY4" fmla="*/ 1555779 h 1681638"/>
                  <a:gd name="connsiteX5" fmla="*/ 2121496 w 4321779"/>
                  <a:gd name="connsiteY5" fmla="*/ 1681053 h 1681638"/>
                  <a:gd name="connsiteX6" fmla="*/ 2293270 w 4321779"/>
                  <a:gd name="connsiteY6" fmla="*/ 1678893 h 1681638"/>
                  <a:gd name="connsiteX7" fmla="*/ 2461309 w 4321779"/>
                  <a:gd name="connsiteY7" fmla="*/ 1681055 h 1681638"/>
                  <a:gd name="connsiteX8" fmla="*/ 2799256 w 4321779"/>
                  <a:gd name="connsiteY8" fmla="*/ 1646470 h 1681638"/>
                  <a:gd name="connsiteX9" fmla="*/ 3142804 w 4321779"/>
                  <a:gd name="connsiteY9" fmla="*/ 1629177 h 1681638"/>
                  <a:gd name="connsiteX10" fmla="*/ 3302034 w 4321779"/>
                  <a:gd name="connsiteY10" fmla="*/ 1596913 h 1681638"/>
                  <a:gd name="connsiteX11" fmla="*/ 3822431 w 4321779"/>
                  <a:gd name="connsiteY11" fmla="*/ 1469218 h 1681638"/>
                  <a:gd name="connsiteX12" fmla="*/ 3988604 w 4321779"/>
                  <a:gd name="connsiteY12" fmla="*/ 1443278 h 1681638"/>
                  <a:gd name="connsiteX13" fmla="*/ 4321779 w 4321779"/>
                  <a:gd name="connsiteY13" fmla="*/ 1388929 h 1681638"/>
                  <a:gd name="connsiteX0" fmla="*/ 0 w 4321779"/>
                  <a:gd name="connsiteY0" fmla="*/ 0 h 1682573"/>
                  <a:gd name="connsiteX1" fmla="*/ 260019 w 4321779"/>
                  <a:gd name="connsiteY1" fmla="*/ 498370 h 1682573"/>
                  <a:gd name="connsiteX2" fmla="*/ 494036 w 4321779"/>
                  <a:gd name="connsiteY2" fmla="*/ 832060 h 1682573"/>
                  <a:gd name="connsiteX3" fmla="*/ 836395 w 4321779"/>
                  <a:gd name="connsiteY3" fmla="*/ 1243757 h 1682573"/>
                  <a:gd name="connsiteX4" fmla="*/ 1499443 w 4321779"/>
                  <a:gd name="connsiteY4" fmla="*/ 1555779 h 1682573"/>
                  <a:gd name="connsiteX5" fmla="*/ 2121496 w 4321779"/>
                  <a:gd name="connsiteY5" fmla="*/ 1681053 h 1682573"/>
                  <a:gd name="connsiteX6" fmla="*/ 2293270 w 4321779"/>
                  <a:gd name="connsiteY6" fmla="*/ 1678893 h 1682573"/>
                  <a:gd name="connsiteX7" fmla="*/ 2461309 w 4321779"/>
                  <a:gd name="connsiteY7" fmla="*/ 1681055 h 1682573"/>
                  <a:gd name="connsiteX8" fmla="*/ 2799256 w 4321779"/>
                  <a:gd name="connsiteY8" fmla="*/ 1646470 h 1682573"/>
                  <a:gd name="connsiteX9" fmla="*/ 3142804 w 4321779"/>
                  <a:gd name="connsiteY9" fmla="*/ 1629177 h 1682573"/>
                  <a:gd name="connsiteX10" fmla="*/ 3302034 w 4321779"/>
                  <a:gd name="connsiteY10" fmla="*/ 1596913 h 1682573"/>
                  <a:gd name="connsiteX11" fmla="*/ 3822431 w 4321779"/>
                  <a:gd name="connsiteY11" fmla="*/ 1469218 h 1682573"/>
                  <a:gd name="connsiteX12" fmla="*/ 3988604 w 4321779"/>
                  <a:gd name="connsiteY12" fmla="*/ 1443278 h 1682573"/>
                  <a:gd name="connsiteX13" fmla="*/ 4321779 w 4321779"/>
                  <a:gd name="connsiteY13" fmla="*/ 1388929 h 1682573"/>
                  <a:gd name="connsiteX0" fmla="*/ 0 w 4321779"/>
                  <a:gd name="connsiteY0" fmla="*/ 0 h 1694777"/>
                  <a:gd name="connsiteX1" fmla="*/ 260019 w 4321779"/>
                  <a:gd name="connsiteY1" fmla="*/ 498370 h 1694777"/>
                  <a:gd name="connsiteX2" fmla="*/ 494036 w 4321779"/>
                  <a:gd name="connsiteY2" fmla="*/ 832060 h 1694777"/>
                  <a:gd name="connsiteX3" fmla="*/ 836395 w 4321779"/>
                  <a:gd name="connsiteY3" fmla="*/ 1243757 h 1694777"/>
                  <a:gd name="connsiteX4" fmla="*/ 1499443 w 4321779"/>
                  <a:gd name="connsiteY4" fmla="*/ 1555779 h 1694777"/>
                  <a:gd name="connsiteX5" fmla="*/ 1949722 w 4321779"/>
                  <a:gd name="connsiteY5" fmla="*/ 1687538 h 1694777"/>
                  <a:gd name="connsiteX6" fmla="*/ 2121496 w 4321779"/>
                  <a:gd name="connsiteY6" fmla="*/ 1681053 h 1694777"/>
                  <a:gd name="connsiteX7" fmla="*/ 2293270 w 4321779"/>
                  <a:gd name="connsiteY7" fmla="*/ 1678893 h 1694777"/>
                  <a:gd name="connsiteX8" fmla="*/ 2461309 w 4321779"/>
                  <a:gd name="connsiteY8" fmla="*/ 1681055 h 1694777"/>
                  <a:gd name="connsiteX9" fmla="*/ 2799256 w 4321779"/>
                  <a:gd name="connsiteY9" fmla="*/ 1646470 h 1694777"/>
                  <a:gd name="connsiteX10" fmla="*/ 3142804 w 4321779"/>
                  <a:gd name="connsiteY10" fmla="*/ 1629177 h 1694777"/>
                  <a:gd name="connsiteX11" fmla="*/ 3302034 w 4321779"/>
                  <a:gd name="connsiteY11" fmla="*/ 1596913 h 1694777"/>
                  <a:gd name="connsiteX12" fmla="*/ 3822431 w 4321779"/>
                  <a:gd name="connsiteY12" fmla="*/ 1469218 h 1694777"/>
                  <a:gd name="connsiteX13" fmla="*/ 3988604 w 4321779"/>
                  <a:gd name="connsiteY13" fmla="*/ 1443278 h 1694777"/>
                  <a:gd name="connsiteX14" fmla="*/ 4321779 w 4321779"/>
                  <a:gd name="connsiteY14" fmla="*/ 1388929 h 1694777"/>
                  <a:gd name="connsiteX0" fmla="*/ 0 w 4321779"/>
                  <a:gd name="connsiteY0" fmla="*/ 0 h 1687538"/>
                  <a:gd name="connsiteX1" fmla="*/ 260019 w 4321779"/>
                  <a:gd name="connsiteY1" fmla="*/ 498370 h 1687538"/>
                  <a:gd name="connsiteX2" fmla="*/ 494036 w 4321779"/>
                  <a:gd name="connsiteY2" fmla="*/ 832060 h 1687538"/>
                  <a:gd name="connsiteX3" fmla="*/ 836395 w 4321779"/>
                  <a:gd name="connsiteY3" fmla="*/ 1243757 h 1687538"/>
                  <a:gd name="connsiteX4" fmla="*/ 1499443 w 4321779"/>
                  <a:gd name="connsiteY4" fmla="*/ 1555779 h 1687538"/>
                  <a:gd name="connsiteX5" fmla="*/ 1949722 w 4321779"/>
                  <a:gd name="connsiteY5" fmla="*/ 1687538 h 1687538"/>
                  <a:gd name="connsiteX6" fmla="*/ 2121496 w 4321779"/>
                  <a:gd name="connsiteY6" fmla="*/ 1681053 h 1687538"/>
                  <a:gd name="connsiteX7" fmla="*/ 2293270 w 4321779"/>
                  <a:gd name="connsiteY7" fmla="*/ 1678893 h 1687538"/>
                  <a:gd name="connsiteX8" fmla="*/ 2461309 w 4321779"/>
                  <a:gd name="connsiteY8" fmla="*/ 1681055 h 1687538"/>
                  <a:gd name="connsiteX9" fmla="*/ 2799256 w 4321779"/>
                  <a:gd name="connsiteY9" fmla="*/ 1646470 h 1687538"/>
                  <a:gd name="connsiteX10" fmla="*/ 3142804 w 4321779"/>
                  <a:gd name="connsiteY10" fmla="*/ 1629177 h 1687538"/>
                  <a:gd name="connsiteX11" fmla="*/ 3302034 w 4321779"/>
                  <a:gd name="connsiteY11" fmla="*/ 1596913 h 1687538"/>
                  <a:gd name="connsiteX12" fmla="*/ 3822431 w 4321779"/>
                  <a:gd name="connsiteY12" fmla="*/ 1469218 h 1687538"/>
                  <a:gd name="connsiteX13" fmla="*/ 3988604 w 4321779"/>
                  <a:gd name="connsiteY13" fmla="*/ 1443278 h 1687538"/>
                  <a:gd name="connsiteX14" fmla="*/ 4321779 w 4321779"/>
                  <a:gd name="connsiteY14" fmla="*/ 1388929 h 1687538"/>
                  <a:gd name="connsiteX0" fmla="*/ 0 w 4321779"/>
                  <a:gd name="connsiteY0" fmla="*/ 0 h 1712925"/>
                  <a:gd name="connsiteX1" fmla="*/ 260019 w 4321779"/>
                  <a:gd name="connsiteY1" fmla="*/ 498370 h 1712925"/>
                  <a:gd name="connsiteX2" fmla="*/ 494036 w 4321779"/>
                  <a:gd name="connsiteY2" fmla="*/ 832060 h 1712925"/>
                  <a:gd name="connsiteX3" fmla="*/ 836395 w 4321779"/>
                  <a:gd name="connsiteY3" fmla="*/ 1243757 h 1712925"/>
                  <a:gd name="connsiteX4" fmla="*/ 1499443 w 4321779"/>
                  <a:gd name="connsiteY4" fmla="*/ 1555779 h 1712925"/>
                  <a:gd name="connsiteX5" fmla="*/ 1785416 w 4321779"/>
                  <a:gd name="connsiteY5" fmla="*/ 1706994 h 1712925"/>
                  <a:gd name="connsiteX6" fmla="*/ 1949722 w 4321779"/>
                  <a:gd name="connsiteY6" fmla="*/ 1687538 h 1712925"/>
                  <a:gd name="connsiteX7" fmla="*/ 2121496 w 4321779"/>
                  <a:gd name="connsiteY7" fmla="*/ 1681053 h 1712925"/>
                  <a:gd name="connsiteX8" fmla="*/ 2293270 w 4321779"/>
                  <a:gd name="connsiteY8" fmla="*/ 1678893 h 1712925"/>
                  <a:gd name="connsiteX9" fmla="*/ 2461309 w 4321779"/>
                  <a:gd name="connsiteY9" fmla="*/ 1681055 h 1712925"/>
                  <a:gd name="connsiteX10" fmla="*/ 2799256 w 4321779"/>
                  <a:gd name="connsiteY10" fmla="*/ 1646470 h 1712925"/>
                  <a:gd name="connsiteX11" fmla="*/ 3142804 w 4321779"/>
                  <a:gd name="connsiteY11" fmla="*/ 1629177 h 1712925"/>
                  <a:gd name="connsiteX12" fmla="*/ 3302034 w 4321779"/>
                  <a:gd name="connsiteY12" fmla="*/ 1596913 h 1712925"/>
                  <a:gd name="connsiteX13" fmla="*/ 3822431 w 4321779"/>
                  <a:gd name="connsiteY13" fmla="*/ 1469218 h 1712925"/>
                  <a:gd name="connsiteX14" fmla="*/ 3988604 w 4321779"/>
                  <a:gd name="connsiteY14" fmla="*/ 1443278 h 1712925"/>
                  <a:gd name="connsiteX15" fmla="*/ 4321779 w 4321779"/>
                  <a:gd name="connsiteY15" fmla="*/ 1388929 h 1712925"/>
                  <a:gd name="connsiteX0" fmla="*/ 0 w 4321779"/>
                  <a:gd name="connsiteY0" fmla="*/ 0 h 1706994"/>
                  <a:gd name="connsiteX1" fmla="*/ 260019 w 4321779"/>
                  <a:gd name="connsiteY1" fmla="*/ 498370 h 1706994"/>
                  <a:gd name="connsiteX2" fmla="*/ 494036 w 4321779"/>
                  <a:gd name="connsiteY2" fmla="*/ 832060 h 1706994"/>
                  <a:gd name="connsiteX3" fmla="*/ 836395 w 4321779"/>
                  <a:gd name="connsiteY3" fmla="*/ 1243757 h 1706994"/>
                  <a:gd name="connsiteX4" fmla="*/ 1499443 w 4321779"/>
                  <a:gd name="connsiteY4" fmla="*/ 1555779 h 1706994"/>
                  <a:gd name="connsiteX5" fmla="*/ 1785416 w 4321779"/>
                  <a:gd name="connsiteY5" fmla="*/ 1706994 h 1706994"/>
                  <a:gd name="connsiteX6" fmla="*/ 1949722 w 4321779"/>
                  <a:gd name="connsiteY6" fmla="*/ 1687538 h 1706994"/>
                  <a:gd name="connsiteX7" fmla="*/ 2121496 w 4321779"/>
                  <a:gd name="connsiteY7" fmla="*/ 1681053 h 1706994"/>
                  <a:gd name="connsiteX8" fmla="*/ 2293270 w 4321779"/>
                  <a:gd name="connsiteY8" fmla="*/ 1678893 h 1706994"/>
                  <a:gd name="connsiteX9" fmla="*/ 2461309 w 4321779"/>
                  <a:gd name="connsiteY9" fmla="*/ 1681055 h 1706994"/>
                  <a:gd name="connsiteX10" fmla="*/ 2799256 w 4321779"/>
                  <a:gd name="connsiteY10" fmla="*/ 1646470 h 1706994"/>
                  <a:gd name="connsiteX11" fmla="*/ 3142804 w 4321779"/>
                  <a:gd name="connsiteY11" fmla="*/ 1629177 h 1706994"/>
                  <a:gd name="connsiteX12" fmla="*/ 3302034 w 4321779"/>
                  <a:gd name="connsiteY12" fmla="*/ 1596913 h 1706994"/>
                  <a:gd name="connsiteX13" fmla="*/ 3822431 w 4321779"/>
                  <a:gd name="connsiteY13" fmla="*/ 1469218 h 1706994"/>
                  <a:gd name="connsiteX14" fmla="*/ 3988604 w 4321779"/>
                  <a:gd name="connsiteY14" fmla="*/ 1443278 h 1706994"/>
                  <a:gd name="connsiteX15" fmla="*/ 4321779 w 4321779"/>
                  <a:gd name="connsiteY15" fmla="*/ 1388929 h 1706994"/>
                  <a:gd name="connsiteX0" fmla="*/ 0 w 4321779"/>
                  <a:gd name="connsiteY0" fmla="*/ 0 h 1707520"/>
                  <a:gd name="connsiteX1" fmla="*/ 260019 w 4321779"/>
                  <a:gd name="connsiteY1" fmla="*/ 498370 h 1707520"/>
                  <a:gd name="connsiteX2" fmla="*/ 494036 w 4321779"/>
                  <a:gd name="connsiteY2" fmla="*/ 832060 h 1707520"/>
                  <a:gd name="connsiteX3" fmla="*/ 836395 w 4321779"/>
                  <a:gd name="connsiteY3" fmla="*/ 1243757 h 1707520"/>
                  <a:gd name="connsiteX4" fmla="*/ 1499443 w 4321779"/>
                  <a:gd name="connsiteY4" fmla="*/ 1555779 h 1707520"/>
                  <a:gd name="connsiteX5" fmla="*/ 1785416 w 4321779"/>
                  <a:gd name="connsiteY5" fmla="*/ 1706994 h 1707520"/>
                  <a:gd name="connsiteX6" fmla="*/ 1949722 w 4321779"/>
                  <a:gd name="connsiteY6" fmla="*/ 1687538 h 1707520"/>
                  <a:gd name="connsiteX7" fmla="*/ 2121496 w 4321779"/>
                  <a:gd name="connsiteY7" fmla="*/ 1681053 h 1707520"/>
                  <a:gd name="connsiteX8" fmla="*/ 2293270 w 4321779"/>
                  <a:gd name="connsiteY8" fmla="*/ 1678893 h 1707520"/>
                  <a:gd name="connsiteX9" fmla="*/ 2461309 w 4321779"/>
                  <a:gd name="connsiteY9" fmla="*/ 1681055 h 1707520"/>
                  <a:gd name="connsiteX10" fmla="*/ 2799256 w 4321779"/>
                  <a:gd name="connsiteY10" fmla="*/ 1646470 h 1707520"/>
                  <a:gd name="connsiteX11" fmla="*/ 3142804 w 4321779"/>
                  <a:gd name="connsiteY11" fmla="*/ 1629177 h 1707520"/>
                  <a:gd name="connsiteX12" fmla="*/ 3302034 w 4321779"/>
                  <a:gd name="connsiteY12" fmla="*/ 1596913 h 1707520"/>
                  <a:gd name="connsiteX13" fmla="*/ 3822431 w 4321779"/>
                  <a:gd name="connsiteY13" fmla="*/ 1469218 h 1707520"/>
                  <a:gd name="connsiteX14" fmla="*/ 3988604 w 4321779"/>
                  <a:gd name="connsiteY14" fmla="*/ 1443278 h 1707520"/>
                  <a:gd name="connsiteX15" fmla="*/ 4321779 w 4321779"/>
                  <a:gd name="connsiteY15" fmla="*/ 1388929 h 1707520"/>
                  <a:gd name="connsiteX0" fmla="*/ 0 w 4321779"/>
                  <a:gd name="connsiteY0" fmla="*/ 0 h 1748763"/>
                  <a:gd name="connsiteX1" fmla="*/ 260019 w 4321779"/>
                  <a:gd name="connsiteY1" fmla="*/ 498370 h 1748763"/>
                  <a:gd name="connsiteX2" fmla="*/ 494036 w 4321779"/>
                  <a:gd name="connsiteY2" fmla="*/ 832060 h 1748763"/>
                  <a:gd name="connsiteX3" fmla="*/ 836395 w 4321779"/>
                  <a:gd name="connsiteY3" fmla="*/ 1243757 h 1748763"/>
                  <a:gd name="connsiteX4" fmla="*/ 1620805 w 4321779"/>
                  <a:gd name="connsiteY4" fmla="*/ 1720062 h 1748763"/>
                  <a:gd name="connsiteX5" fmla="*/ 1785416 w 4321779"/>
                  <a:gd name="connsiteY5" fmla="*/ 1706994 h 1748763"/>
                  <a:gd name="connsiteX6" fmla="*/ 1949722 w 4321779"/>
                  <a:gd name="connsiteY6" fmla="*/ 1687538 h 1748763"/>
                  <a:gd name="connsiteX7" fmla="*/ 2121496 w 4321779"/>
                  <a:gd name="connsiteY7" fmla="*/ 1681053 h 1748763"/>
                  <a:gd name="connsiteX8" fmla="*/ 2293270 w 4321779"/>
                  <a:gd name="connsiteY8" fmla="*/ 1678893 h 1748763"/>
                  <a:gd name="connsiteX9" fmla="*/ 2461309 w 4321779"/>
                  <a:gd name="connsiteY9" fmla="*/ 1681055 h 1748763"/>
                  <a:gd name="connsiteX10" fmla="*/ 2799256 w 4321779"/>
                  <a:gd name="connsiteY10" fmla="*/ 1646470 h 1748763"/>
                  <a:gd name="connsiteX11" fmla="*/ 3142804 w 4321779"/>
                  <a:gd name="connsiteY11" fmla="*/ 1629177 h 1748763"/>
                  <a:gd name="connsiteX12" fmla="*/ 3302034 w 4321779"/>
                  <a:gd name="connsiteY12" fmla="*/ 1596913 h 1748763"/>
                  <a:gd name="connsiteX13" fmla="*/ 3822431 w 4321779"/>
                  <a:gd name="connsiteY13" fmla="*/ 1469218 h 1748763"/>
                  <a:gd name="connsiteX14" fmla="*/ 3988604 w 4321779"/>
                  <a:gd name="connsiteY14" fmla="*/ 1443278 h 1748763"/>
                  <a:gd name="connsiteX15" fmla="*/ 4321779 w 4321779"/>
                  <a:gd name="connsiteY15" fmla="*/ 1388929 h 1748763"/>
                  <a:gd name="connsiteX0" fmla="*/ 0 w 4321779"/>
                  <a:gd name="connsiteY0" fmla="*/ 0 h 1720062"/>
                  <a:gd name="connsiteX1" fmla="*/ 260019 w 4321779"/>
                  <a:gd name="connsiteY1" fmla="*/ 498370 h 1720062"/>
                  <a:gd name="connsiteX2" fmla="*/ 494036 w 4321779"/>
                  <a:gd name="connsiteY2" fmla="*/ 832060 h 1720062"/>
                  <a:gd name="connsiteX3" fmla="*/ 836395 w 4321779"/>
                  <a:gd name="connsiteY3" fmla="*/ 1243757 h 1720062"/>
                  <a:gd name="connsiteX4" fmla="*/ 1620805 w 4321779"/>
                  <a:gd name="connsiteY4" fmla="*/ 1720062 h 1720062"/>
                  <a:gd name="connsiteX5" fmla="*/ 1785416 w 4321779"/>
                  <a:gd name="connsiteY5" fmla="*/ 1706994 h 1720062"/>
                  <a:gd name="connsiteX6" fmla="*/ 1949722 w 4321779"/>
                  <a:gd name="connsiteY6" fmla="*/ 1687538 h 1720062"/>
                  <a:gd name="connsiteX7" fmla="*/ 2121496 w 4321779"/>
                  <a:gd name="connsiteY7" fmla="*/ 1681053 h 1720062"/>
                  <a:gd name="connsiteX8" fmla="*/ 2293270 w 4321779"/>
                  <a:gd name="connsiteY8" fmla="*/ 1678893 h 1720062"/>
                  <a:gd name="connsiteX9" fmla="*/ 2461309 w 4321779"/>
                  <a:gd name="connsiteY9" fmla="*/ 1681055 h 1720062"/>
                  <a:gd name="connsiteX10" fmla="*/ 2799256 w 4321779"/>
                  <a:gd name="connsiteY10" fmla="*/ 1646470 h 1720062"/>
                  <a:gd name="connsiteX11" fmla="*/ 3142804 w 4321779"/>
                  <a:gd name="connsiteY11" fmla="*/ 1629177 h 1720062"/>
                  <a:gd name="connsiteX12" fmla="*/ 3302034 w 4321779"/>
                  <a:gd name="connsiteY12" fmla="*/ 1596913 h 1720062"/>
                  <a:gd name="connsiteX13" fmla="*/ 3822431 w 4321779"/>
                  <a:gd name="connsiteY13" fmla="*/ 1469218 h 1720062"/>
                  <a:gd name="connsiteX14" fmla="*/ 3988604 w 4321779"/>
                  <a:gd name="connsiteY14" fmla="*/ 1443278 h 1720062"/>
                  <a:gd name="connsiteX15" fmla="*/ 4321779 w 4321779"/>
                  <a:gd name="connsiteY15" fmla="*/ 1388929 h 1720062"/>
                  <a:gd name="connsiteX0" fmla="*/ 0 w 4321779"/>
                  <a:gd name="connsiteY0" fmla="*/ 0 h 1720062"/>
                  <a:gd name="connsiteX1" fmla="*/ 260019 w 4321779"/>
                  <a:gd name="connsiteY1" fmla="*/ 498370 h 1720062"/>
                  <a:gd name="connsiteX2" fmla="*/ 494036 w 4321779"/>
                  <a:gd name="connsiteY2" fmla="*/ 832060 h 1720062"/>
                  <a:gd name="connsiteX3" fmla="*/ 836395 w 4321779"/>
                  <a:gd name="connsiteY3" fmla="*/ 1243757 h 1720062"/>
                  <a:gd name="connsiteX4" fmla="*/ 1611470 w 4321779"/>
                  <a:gd name="connsiteY4" fmla="*/ 1720062 h 1720062"/>
                  <a:gd name="connsiteX5" fmla="*/ 1785416 w 4321779"/>
                  <a:gd name="connsiteY5" fmla="*/ 1706994 h 1720062"/>
                  <a:gd name="connsiteX6" fmla="*/ 1949722 w 4321779"/>
                  <a:gd name="connsiteY6" fmla="*/ 1687538 h 1720062"/>
                  <a:gd name="connsiteX7" fmla="*/ 2121496 w 4321779"/>
                  <a:gd name="connsiteY7" fmla="*/ 1681053 h 1720062"/>
                  <a:gd name="connsiteX8" fmla="*/ 2293270 w 4321779"/>
                  <a:gd name="connsiteY8" fmla="*/ 1678893 h 1720062"/>
                  <a:gd name="connsiteX9" fmla="*/ 2461309 w 4321779"/>
                  <a:gd name="connsiteY9" fmla="*/ 1681055 h 1720062"/>
                  <a:gd name="connsiteX10" fmla="*/ 2799256 w 4321779"/>
                  <a:gd name="connsiteY10" fmla="*/ 1646470 h 1720062"/>
                  <a:gd name="connsiteX11" fmla="*/ 3142804 w 4321779"/>
                  <a:gd name="connsiteY11" fmla="*/ 1629177 h 1720062"/>
                  <a:gd name="connsiteX12" fmla="*/ 3302034 w 4321779"/>
                  <a:gd name="connsiteY12" fmla="*/ 1596913 h 1720062"/>
                  <a:gd name="connsiteX13" fmla="*/ 3822431 w 4321779"/>
                  <a:gd name="connsiteY13" fmla="*/ 1469218 h 1720062"/>
                  <a:gd name="connsiteX14" fmla="*/ 3988604 w 4321779"/>
                  <a:gd name="connsiteY14" fmla="*/ 1443278 h 1720062"/>
                  <a:gd name="connsiteX15" fmla="*/ 4321779 w 4321779"/>
                  <a:gd name="connsiteY15" fmla="*/ 1388929 h 1720062"/>
                  <a:gd name="connsiteX0" fmla="*/ 0 w 4321779"/>
                  <a:gd name="connsiteY0" fmla="*/ 0 h 1748164"/>
                  <a:gd name="connsiteX1" fmla="*/ 260019 w 4321779"/>
                  <a:gd name="connsiteY1" fmla="*/ 498370 h 1748164"/>
                  <a:gd name="connsiteX2" fmla="*/ 494036 w 4321779"/>
                  <a:gd name="connsiteY2" fmla="*/ 832060 h 1748164"/>
                  <a:gd name="connsiteX3" fmla="*/ 836395 w 4321779"/>
                  <a:gd name="connsiteY3" fmla="*/ 1243757 h 1748164"/>
                  <a:gd name="connsiteX4" fmla="*/ 1590931 w 4321779"/>
                  <a:gd name="connsiteY4" fmla="*/ 1748164 h 1748164"/>
                  <a:gd name="connsiteX5" fmla="*/ 1785416 w 4321779"/>
                  <a:gd name="connsiteY5" fmla="*/ 1706994 h 1748164"/>
                  <a:gd name="connsiteX6" fmla="*/ 1949722 w 4321779"/>
                  <a:gd name="connsiteY6" fmla="*/ 1687538 h 1748164"/>
                  <a:gd name="connsiteX7" fmla="*/ 2121496 w 4321779"/>
                  <a:gd name="connsiteY7" fmla="*/ 1681053 h 1748164"/>
                  <a:gd name="connsiteX8" fmla="*/ 2293270 w 4321779"/>
                  <a:gd name="connsiteY8" fmla="*/ 1678893 h 1748164"/>
                  <a:gd name="connsiteX9" fmla="*/ 2461309 w 4321779"/>
                  <a:gd name="connsiteY9" fmla="*/ 1681055 h 1748164"/>
                  <a:gd name="connsiteX10" fmla="*/ 2799256 w 4321779"/>
                  <a:gd name="connsiteY10" fmla="*/ 1646470 h 1748164"/>
                  <a:gd name="connsiteX11" fmla="*/ 3142804 w 4321779"/>
                  <a:gd name="connsiteY11" fmla="*/ 1629177 h 1748164"/>
                  <a:gd name="connsiteX12" fmla="*/ 3302034 w 4321779"/>
                  <a:gd name="connsiteY12" fmla="*/ 1596913 h 1748164"/>
                  <a:gd name="connsiteX13" fmla="*/ 3822431 w 4321779"/>
                  <a:gd name="connsiteY13" fmla="*/ 1469218 h 1748164"/>
                  <a:gd name="connsiteX14" fmla="*/ 3988604 w 4321779"/>
                  <a:gd name="connsiteY14" fmla="*/ 1443278 h 1748164"/>
                  <a:gd name="connsiteX15" fmla="*/ 4321779 w 4321779"/>
                  <a:gd name="connsiteY15" fmla="*/ 1388929 h 1748164"/>
                  <a:gd name="connsiteX0" fmla="*/ 0 w 4321779"/>
                  <a:gd name="connsiteY0" fmla="*/ 0 h 1748164"/>
                  <a:gd name="connsiteX1" fmla="*/ 260019 w 4321779"/>
                  <a:gd name="connsiteY1" fmla="*/ 498370 h 1748164"/>
                  <a:gd name="connsiteX2" fmla="*/ 494036 w 4321779"/>
                  <a:gd name="connsiteY2" fmla="*/ 832060 h 1748164"/>
                  <a:gd name="connsiteX3" fmla="*/ 836395 w 4321779"/>
                  <a:gd name="connsiteY3" fmla="*/ 1243757 h 1748164"/>
                  <a:gd name="connsiteX4" fmla="*/ 1590931 w 4321779"/>
                  <a:gd name="connsiteY4" fmla="*/ 1748164 h 1748164"/>
                  <a:gd name="connsiteX5" fmla="*/ 1785416 w 4321779"/>
                  <a:gd name="connsiteY5" fmla="*/ 1706994 h 1748164"/>
                  <a:gd name="connsiteX6" fmla="*/ 1949722 w 4321779"/>
                  <a:gd name="connsiteY6" fmla="*/ 1687538 h 1748164"/>
                  <a:gd name="connsiteX7" fmla="*/ 2121496 w 4321779"/>
                  <a:gd name="connsiteY7" fmla="*/ 1681053 h 1748164"/>
                  <a:gd name="connsiteX8" fmla="*/ 2293270 w 4321779"/>
                  <a:gd name="connsiteY8" fmla="*/ 1678893 h 1748164"/>
                  <a:gd name="connsiteX9" fmla="*/ 2461309 w 4321779"/>
                  <a:gd name="connsiteY9" fmla="*/ 1681055 h 1748164"/>
                  <a:gd name="connsiteX10" fmla="*/ 2799256 w 4321779"/>
                  <a:gd name="connsiteY10" fmla="*/ 1646470 h 1748164"/>
                  <a:gd name="connsiteX11" fmla="*/ 3142804 w 4321779"/>
                  <a:gd name="connsiteY11" fmla="*/ 1629177 h 1748164"/>
                  <a:gd name="connsiteX12" fmla="*/ 3302034 w 4321779"/>
                  <a:gd name="connsiteY12" fmla="*/ 1596913 h 1748164"/>
                  <a:gd name="connsiteX13" fmla="*/ 3822431 w 4321779"/>
                  <a:gd name="connsiteY13" fmla="*/ 1469218 h 1748164"/>
                  <a:gd name="connsiteX14" fmla="*/ 3988604 w 4321779"/>
                  <a:gd name="connsiteY14" fmla="*/ 1443278 h 1748164"/>
                  <a:gd name="connsiteX15" fmla="*/ 4321779 w 4321779"/>
                  <a:gd name="connsiteY15" fmla="*/ 1388929 h 1748164"/>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2 w 4321779"/>
                  <a:gd name="connsiteY6" fmla="*/ 168753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2 w 4321779"/>
                  <a:gd name="connsiteY6" fmla="*/ 168753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55191"/>
                  <a:gd name="connsiteX1" fmla="*/ 260019 w 4321779"/>
                  <a:gd name="connsiteY1" fmla="*/ 498370 h 1755191"/>
                  <a:gd name="connsiteX2" fmla="*/ 494036 w 4321779"/>
                  <a:gd name="connsiteY2" fmla="*/ 832060 h 1755191"/>
                  <a:gd name="connsiteX3" fmla="*/ 836395 w 4321779"/>
                  <a:gd name="connsiteY3" fmla="*/ 1243757 h 1755191"/>
                  <a:gd name="connsiteX4" fmla="*/ 1443735 w 4321779"/>
                  <a:gd name="connsiteY4" fmla="*/ 1724286 h 1755191"/>
                  <a:gd name="connsiteX5" fmla="*/ 1613337 w 4321779"/>
                  <a:gd name="connsiteY5" fmla="*/ 1717902 h 1755191"/>
                  <a:gd name="connsiteX6" fmla="*/ 1785416 w 4321779"/>
                  <a:gd name="connsiteY6" fmla="*/ 1706994 h 1755191"/>
                  <a:gd name="connsiteX7" fmla="*/ 1949723 w 4321779"/>
                  <a:gd name="connsiteY7" fmla="*/ 1700508 h 1755191"/>
                  <a:gd name="connsiteX8" fmla="*/ 2117762 w 4321779"/>
                  <a:gd name="connsiteY8" fmla="*/ 1689700 h 1755191"/>
                  <a:gd name="connsiteX9" fmla="*/ 2293270 w 4321779"/>
                  <a:gd name="connsiteY9" fmla="*/ 1678893 h 1755191"/>
                  <a:gd name="connsiteX10" fmla="*/ 2461309 w 4321779"/>
                  <a:gd name="connsiteY10" fmla="*/ 1681055 h 1755191"/>
                  <a:gd name="connsiteX11" fmla="*/ 2799256 w 4321779"/>
                  <a:gd name="connsiteY11" fmla="*/ 1646470 h 1755191"/>
                  <a:gd name="connsiteX12" fmla="*/ 3142804 w 4321779"/>
                  <a:gd name="connsiteY12" fmla="*/ 1629177 h 1755191"/>
                  <a:gd name="connsiteX13" fmla="*/ 3302034 w 4321779"/>
                  <a:gd name="connsiteY13" fmla="*/ 1596913 h 1755191"/>
                  <a:gd name="connsiteX14" fmla="*/ 3822431 w 4321779"/>
                  <a:gd name="connsiteY14" fmla="*/ 1469218 h 1755191"/>
                  <a:gd name="connsiteX15" fmla="*/ 3988604 w 4321779"/>
                  <a:gd name="connsiteY15" fmla="*/ 1443278 h 1755191"/>
                  <a:gd name="connsiteX16" fmla="*/ 4321779 w 4321779"/>
                  <a:gd name="connsiteY16" fmla="*/ 1388929 h 1755191"/>
                  <a:gd name="connsiteX0" fmla="*/ 0 w 4321779"/>
                  <a:gd name="connsiteY0" fmla="*/ 0 h 1724286"/>
                  <a:gd name="connsiteX1" fmla="*/ 260019 w 4321779"/>
                  <a:gd name="connsiteY1" fmla="*/ 498370 h 1724286"/>
                  <a:gd name="connsiteX2" fmla="*/ 494036 w 4321779"/>
                  <a:gd name="connsiteY2" fmla="*/ 832060 h 1724286"/>
                  <a:gd name="connsiteX3" fmla="*/ 836395 w 4321779"/>
                  <a:gd name="connsiteY3" fmla="*/ 1243757 h 1724286"/>
                  <a:gd name="connsiteX4" fmla="*/ 1443735 w 4321779"/>
                  <a:gd name="connsiteY4" fmla="*/ 1724286 h 1724286"/>
                  <a:gd name="connsiteX5" fmla="*/ 1613337 w 4321779"/>
                  <a:gd name="connsiteY5" fmla="*/ 1717902 h 1724286"/>
                  <a:gd name="connsiteX6" fmla="*/ 1785416 w 4321779"/>
                  <a:gd name="connsiteY6" fmla="*/ 1706994 h 1724286"/>
                  <a:gd name="connsiteX7" fmla="*/ 1949723 w 4321779"/>
                  <a:gd name="connsiteY7" fmla="*/ 1700508 h 1724286"/>
                  <a:gd name="connsiteX8" fmla="*/ 2117762 w 4321779"/>
                  <a:gd name="connsiteY8" fmla="*/ 1689700 h 1724286"/>
                  <a:gd name="connsiteX9" fmla="*/ 2293270 w 4321779"/>
                  <a:gd name="connsiteY9" fmla="*/ 1678893 h 1724286"/>
                  <a:gd name="connsiteX10" fmla="*/ 2461309 w 4321779"/>
                  <a:gd name="connsiteY10" fmla="*/ 1681055 h 1724286"/>
                  <a:gd name="connsiteX11" fmla="*/ 2799256 w 4321779"/>
                  <a:gd name="connsiteY11" fmla="*/ 1646470 h 1724286"/>
                  <a:gd name="connsiteX12" fmla="*/ 3142804 w 4321779"/>
                  <a:gd name="connsiteY12" fmla="*/ 1629177 h 1724286"/>
                  <a:gd name="connsiteX13" fmla="*/ 3302034 w 4321779"/>
                  <a:gd name="connsiteY13" fmla="*/ 1596913 h 1724286"/>
                  <a:gd name="connsiteX14" fmla="*/ 3822431 w 4321779"/>
                  <a:gd name="connsiteY14" fmla="*/ 1469218 h 1724286"/>
                  <a:gd name="connsiteX15" fmla="*/ 3988604 w 4321779"/>
                  <a:gd name="connsiteY15" fmla="*/ 1443278 h 1724286"/>
                  <a:gd name="connsiteX16" fmla="*/ 4321779 w 4321779"/>
                  <a:gd name="connsiteY16" fmla="*/ 1388929 h 1724286"/>
                  <a:gd name="connsiteX0" fmla="*/ 0 w 4321779"/>
                  <a:gd name="connsiteY0" fmla="*/ 0 h 1724286"/>
                  <a:gd name="connsiteX1" fmla="*/ 260019 w 4321779"/>
                  <a:gd name="connsiteY1" fmla="*/ 498370 h 1724286"/>
                  <a:gd name="connsiteX2" fmla="*/ 494036 w 4321779"/>
                  <a:gd name="connsiteY2" fmla="*/ 832060 h 1724286"/>
                  <a:gd name="connsiteX3" fmla="*/ 836395 w 4321779"/>
                  <a:gd name="connsiteY3" fmla="*/ 1243757 h 1724286"/>
                  <a:gd name="connsiteX4" fmla="*/ 1443735 w 4321779"/>
                  <a:gd name="connsiteY4" fmla="*/ 1724286 h 1724286"/>
                  <a:gd name="connsiteX5" fmla="*/ 1613337 w 4321779"/>
                  <a:gd name="connsiteY5" fmla="*/ 1717902 h 1724286"/>
                  <a:gd name="connsiteX6" fmla="*/ 1785416 w 4321779"/>
                  <a:gd name="connsiteY6" fmla="*/ 1706994 h 1724286"/>
                  <a:gd name="connsiteX7" fmla="*/ 1949723 w 4321779"/>
                  <a:gd name="connsiteY7" fmla="*/ 1700508 h 1724286"/>
                  <a:gd name="connsiteX8" fmla="*/ 2117762 w 4321779"/>
                  <a:gd name="connsiteY8" fmla="*/ 1689700 h 1724286"/>
                  <a:gd name="connsiteX9" fmla="*/ 2293270 w 4321779"/>
                  <a:gd name="connsiteY9" fmla="*/ 1678893 h 1724286"/>
                  <a:gd name="connsiteX10" fmla="*/ 2461309 w 4321779"/>
                  <a:gd name="connsiteY10" fmla="*/ 1681055 h 1724286"/>
                  <a:gd name="connsiteX11" fmla="*/ 2799256 w 4321779"/>
                  <a:gd name="connsiteY11" fmla="*/ 1646470 h 1724286"/>
                  <a:gd name="connsiteX12" fmla="*/ 3142804 w 4321779"/>
                  <a:gd name="connsiteY12" fmla="*/ 1629177 h 1724286"/>
                  <a:gd name="connsiteX13" fmla="*/ 3302034 w 4321779"/>
                  <a:gd name="connsiteY13" fmla="*/ 1596913 h 1724286"/>
                  <a:gd name="connsiteX14" fmla="*/ 3822431 w 4321779"/>
                  <a:gd name="connsiteY14" fmla="*/ 1469218 h 1724286"/>
                  <a:gd name="connsiteX15" fmla="*/ 3988604 w 4321779"/>
                  <a:gd name="connsiteY15" fmla="*/ 1443278 h 1724286"/>
                  <a:gd name="connsiteX16" fmla="*/ 4321779 w 4321779"/>
                  <a:gd name="connsiteY16" fmla="*/ 1388929 h 1724286"/>
                  <a:gd name="connsiteX0" fmla="*/ 0 w 4321779"/>
                  <a:gd name="connsiteY0" fmla="*/ 0 h 1759307"/>
                  <a:gd name="connsiteX1" fmla="*/ 260019 w 4321779"/>
                  <a:gd name="connsiteY1" fmla="*/ 498370 h 1759307"/>
                  <a:gd name="connsiteX2" fmla="*/ 494036 w 4321779"/>
                  <a:gd name="connsiteY2" fmla="*/ 832060 h 1759307"/>
                  <a:gd name="connsiteX3" fmla="*/ 836395 w 4321779"/>
                  <a:gd name="connsiteY3" fmla="*/ 1243757 h 1759307"/>
                  <a:gd name="connsiteX4" fmla="*/ 1268228 w 4321779"/>
                  <a:gd name="connsiteY4" fmla="*/ 1728610 h 1759307"/>
                  <a:gd name="connsiteX5" fmla="*/ 1443735 w 4321779"/>
                  <a:gd name="connsiteY5" fmla="*/ 1724286 h 1759307"/>
                  <a:gd name="connsiteX6" fmla="*/ 1613337 w 4321779"/>
                  <a:gd name="connsiteY6" fmla="*/ 1717902 h 1759307"/>
                  <a:gd name="connsiteX7" fmla="*/ 1785416 w 4321779"/>
                  <a:gd name="connsiteY7" fmla="*/ 1706994 h 1759307"/>
                  <a:gd name="connsiteX8" fmla="*/ 1949723 w 4321779"/>
                  <a:gd name="connsiteY8" fmla="*/ 1700508 h 1759307"/>
                  <a:gd name="connsiteX9" fmla="*/ 2117762 w 4321779"/>
                  <a:gd name="connsiteY9" fmla="*/ 1689700 h 1759307"/>
                  <a:gd name="connsiteX10" fmla="*/ 2293270 w 4321779"/>
                  <a:gd name="connsiteY10" fmla="*/ 1678893 h 1759307"/>
                  <a:gd name="connsiteX11" fmla="*/ 2461309 w 4321779"/>
                  <a:gd name="connsiteY11" fmla="*/ 1681055 h 1759307"/>
                  <a:gd name="connsiteX12" fmla="*/ 2799256 w 4321779"/>
                  <a:gd name="connsiteY12" fmla="*/ 1646470 h 1759307"/>
                  <a:gd name="connsiteX13" fmla="*/ 3142804 w 4321779"/>
                  <a:gd name="connsiteY13" fmla="*/ 1629177 h 1759307"/>
                  <a:gd name="connsiteX14" fmla="*/ 3302034 w 4321779"/>
                  <a:gd name="connsiteY14" fmla="*/ 1596913 h 1759307"/>
                  <a:gd name="connsiteX15" fmla="*/ 3822431 w 4321779"/>
                  <a:gd name="connsiteY15" fmla="*/ 1469218 h 1759307"/>
                  <a:gd name="connsiteX16" fmla="*/ 3988604 w 4321779"/>
                  <a:gd name="connsiteY16" fmla="*/ 1443278 h 1759307"/>
                  <a:gd name="connsiteX17" fmla="*/ 4321779 w 4321779"/>
                  <a:gd name="connsiteY17" fmla="*/ 1388929 h 1759307"/>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9130"/>
                  <a:gd name="connsiteX1" fmla="*/ 260019 w 4321779"/>
                  <a:gd name="connsiteY1" fmla="*/ 498370 h 1729130"/>
                  <a:gd name="connsiteX2" fmla="*/ 494036 w 4321779"/>
                  <a:gd name="connsiteY2" fmla="*/ 832060 h 1729130"/>
                  <a:gd name="connsiteX3" fmla="*/ 836395 w 4321779"/>
                  <a:gd name="connsiteY3" fmla="*/ 1243757 h 1729130"/>
                  <a:gd name="connsiteX4" fmla="*/ 1268228 w 4321779"/>
                  <a:gd name="connsiteY4" fmla="*/ 1728610 h 1729130"/>
                  <a:gd name="connsiteX5" fmla="*/ 1443735 w 4321779"/>
                  <a:gd name="connsiteY5" fmla="*/ 1724286 h 1729130"/>
                  <a:gd name="connsiteX6" fmla="*/ 1613337 w 4321779"/>
                  <a:gd name="connsiteY6" fmla="*/ 1717902 h 1729130"/>
                  <a:gd name="connsiteX7" fmla="*/ 1785416 w 4321779"/>
                  <a:gd name="connsiteY7" fmla="*/ 1706994 h 1729130"/>
                  <a:gd name="connsiteX8" fmla="*/ 1949723 w 4321779"/>
                  <a:gd name="connsiteY8" fmla="*/ 1700508 h 1729130"/>
                  <a:gd name="connsiteX9" fmla="*/ 2117762 w 4321779"/>
                  <a:gd name="connsiteY9" fmla="*/ 1689700 h 1729130"/>
                  <a:gd name="connsiteX10" fmla="*/ 2293270 w 4321779"/>
                  <a:gd name="connsiteY10" fmla="*/ 1678893 h 1729130"/>
                  <a:gd name="connsiteX11" fmla="*/ 2461309 w 4321779"/>
                  <a:gd name="connsiteY11" fmla="*/ 1681055 h 1729130"/>
                  <a:gd name="connsiteX12" fmla="*/ 2799256 w 4321779"/>
                  <a:gd name="connsiteY12" fmla="*/ 1646470 h 1729130"/>
                  <a:gd name="connsiteX13" fmla="*/ 3142804 w 4321779"/>
                  <a:gd name="connsiteY13" fmla="*/ 1629177 h 1729130"/>
                  <a:gd name="connsiteX14" fmla="*/ 3302034 w 4321779"/>
                  <a:gd name="connsiteY14" fmla="*/ 1596913 h 1729130"/>
                  <a:gd name="connsiteX15" fmla="*/ 3822431 w 4321779"/>
                  <a:gd name="connsiteY15" fmla="*/ 1469218 h 1729130"/>
                  <a:gd name="connsiteX16" fmla="*/ 3988604 w 4321779"/>
                  <a:gd name="connsiteY16" fmla="*/ 1443278 h 1729130"/>
                  <a:gd name="connsiteX17" fmla="*/ 4321779 w 4321779"/>
                  <a:gd name="connsiteY17" fmla="*/ 1388929 h 172913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9307"/>
                  <a:gd name="connsiteX1" fmla="*/ 260019 w 4321779"/>
                  <a:gd name="connsiteY1" fmla="*/ 498370 h 1729307"/>
                  <a:gd name="connsiteX2" fmla="*/ 494036 w 4321779"/>
                  <a:gd name="connsiteY2" fmla="*/ 832060 h 1729307"/>
                  <a:gd name="connsiteX3" fmla="*/ 836395 w 4321779"/>
                  <a:gd name="connsiteY3" fmla="*/ 1243757 h 1729307"/>
                  <a:gd name="connsiteX4" fmla="*/ 1109523 w 4321779"/>
                  <a:gd name="connsiteY4" fmla="*/ 1685377 h 1729307"/>
                  <a:gd name="connsiteX5" fmla="*/ 1268228 w 4321779"/>
                  <a:gd name="connsiteY5" fmla="*/ 1728610 h 1729307"/>
                  <a:gd name="connsiteX6" fmla="*/ 1443735 w 4321779"/>
                  <a:gd name="connsiteY6" fmla="*/ 1724286 h 1729307"/>
                  <a:gd name="connsiteX7" fmla="*/ 1613337 w 4321779"/>
                  <a:gd name="connsiteY7" fmla="*/ 1717902 h 1729307"/>
                  <a:gd name="connsiteX8" fmla="*/ 1785416 w 4321779"/>
                  <a:gd name="connsiteY8" fmla="*/ 1706994 h 1729307"/>
                  <a:gd name="connsiteX9" fmla="*/ 1949723 w 4321779"/>
                  <a:gd name="connsiteY9" fmla="*/ 1700508 h 1729307"/>
                  <a:gd name="connsiteX10" fmla="*/ 2117762 w 4321779"/>
                  <a:gd name="connsiteY10" fmla="*/ 1689700 h 1729307"/>
                  <a:gd name="connsiteX11" fmla="*/ 2293270 w 4321779"/>
                  <a:gd name="connsiteY11" fmla="*/ 1678893 h 1729307"/>
                  <a:gd name="connsiteX12" fmla="*/ 2461309 w 4321779"/>
                  <a:gd name="connsiteY12" fmla="*/ 1681055 h 1729307"/>
                  <a:gd name="connsiteX13" fmla="*/ 2799256 w 4321779"/>
                  <a:gd name="connsiteY13" fmla="*/ 1646470 h 1729307"/>
                  <a:gd name="connsiteX14" fmla="*/ 3142804 w 4321779"/>
                  <a:gd name="connsiteY14" fmla="*/ 1629177 h 1729307"/>
                  <a:gd name="connsiteX15" fmla="*/ 3302034 w 4321779"/>
                  <a:gd name="connsiteY15" fmla="*/ 1596913 h 1729307"/>
                  <a:gd name="connsiteX16" fmla="*/ 3822431 w 4321779"/>
                  <a:gd name="connsiteY16" fmla="*/ 1469218 h 1729307"/>
                  <a:gd name="connsiteX17" fmla="*/ 3988604 w 4321779"/>
                  <a:gd name="connsiteY17" fmla="*/ 1443278 h 1729307"/>
                  <a:gd name="connsiteX18" fmla="*/ 4321779 w 4321779"/>
                  <a:gd name="connsiteY18" fmla="*/ 1388929 h 1729307"/>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765975 w 4321779"/>
                  <a:gd name="connsiteY3" fmla="*/ 1588105 h 1728610"/>
                  <a:gd name="connsiteX4" fmla="*/ 942820 w 4321779"/>
                  <a:gd name="connsiteY4" fmla="*/ 1650139 h 1728610"/>
                  <a:gd name="connsiteX5" fmla="*/ 1100187 w 4321779"/>
                  <a:gd name="connsiteY5" fmla="*/ 1694023 h 1728610"/>
                  <a:gd name="connsiteX6" fmla="*/ 1268228 w 4321779"/>
                  <a:gd name="connsiteY6" fmla="*/ 1728610 h 1728610"/>
                  <a:gd name="connsiteX7" fmla="*/ 1443735 w 4321779"/>
                  <a:gd name="connsiteY7" fmla="*/ 1724286 h 1728610"/>
                  <a:gd name="connsiteX8" fmla="*/ 1613337 w 4321779"/>
                  <a:gd name="connsiteY8" fmla="*/ 1717902 h 1728610"/>
                  <a:gd name="connsiteX9" fmla="*/ 1785416 w 4321779"/>
                  <a:gd name="connsiteY9" fmla="*/ 1706994 h 1728610"/>
                  <a:gd name="connsiteX10" fmla="*/ 1949723 w 4321779"/>
                  <a:gd name="connsiteY10" fmla="*/ 1700508 h 1728610"/>
                  <a:gd name="connsiteX11" fmla="*/ 2117762 w 4321779"/>
                  <a:gd name="connsiteY11" fmla="*/ 1689700 h 1728610"/>
                  <a:gd name="connsiteX12" fmla="*/ 2293270 w 4321779"/>
                  <a:gd name="connsiteY12" fmla="*/ 1678893 h 1728610"/>
                  <a:gd name="connsiteX13" fmla="*/ 2461309 w 4321779"/>
                  <a:gd name="connsiteY13" fmla="*/ 1681055 h 1728610"/>
                  <a:gd name="connsiteX14" fmla="*/ 2799256 w 4321779"/>
                  <a:gd name="connsiteY14" fmla="*/ 1646470 h 1728610"/>
                  <a:gd name="connsiteX15" fmla="*/ 3142804 w 4321779"/>
                  <a:gd name="connsiteY15" fmla="*/ 1629177 h 1728610"/>
                  <a:gd name="connsiteX16" fmla="*/ 3302034 w 4321779"/>
                  <a:gd name="connsiteY16" fmla="*/ 1596913 h 1728610"/>
                  <a:gd name="connsiteX17" fmla="*/ 3822431 w 4321779"/>
                  <a:gd name="connsiteY17" fmla="*/ 1469218 h 1728610"/>
                  <a:gd name="connsiteX18" fmla="*/ 3988604 w 4321779"/>
                  <a:gd name="connsiteY18" fmla="*/ 1443278 h 1728610"/>
                  <a:gd name="connsiteX19" fmla="*/ 4321779 w 4321779"/>
                  <a:gd name="connsiteY19"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596069 w 4321779"/>
                  <a:gd name="connsiteY3" fmla="*/ 1484348 h 1728610"/>
                  <a:gd name="connsiteX4" fmla="*/ 765975 w 4321779"/>
                  <a:gd name="connsiteY4" fmla="*/ 1588105 h 1728610"/>
                  <a:gd name="connsiteX5" fmla="*/ 942820 w 4321779"/>
                  <a:gd name="connsiteY5" fmla="*/ 1650139 h 1728610"/>
                  <a:gd name="connsiteX6" fmla="*/ 1100187 w 4321779"/>
                  <a:gd name="connsiteY6" fmla="*/ 1694023 h 1728610"/>
                  <a:gd name="connsiteX7" fmla="*/ 1268228 w 4321779"/>
                  <a:gd name="connsiteY7" fmla="*/ 1728610 h 1728610"/>
                  <a:gd name="connsiteX8" fmla="*/ 1443735 w 4321779"/>
                  <a:gd name="connsiteY8" fmla="*/ 1724286 h 1728610"/>
                  <a:gd name="connsiteX9" fmla="*/ 1613337 w 4321779"/>
                  <a:gd name="connsiteY9" fmla="*/ 1717902 h 1728610"/>
                  <a:gd name="connsiteX10" fmla="*/ 1785416 w 4321779"/>
                  <a:gd name="connsiteY10" fmla="*/ 1706994 h 1728610"/>
                  <a:gd name="connsiteX11" fmla="*/ 1949723 w 4321779"/>
                  <a:gd name="connsiteY11" fmla="*/ 1700508 h 1728610"/>
                  <a:gd name="connsiteX12" fmla="*/ 2117762 w 4321779"/>
                  <a:gd name="connsiteY12" fmla="*/ 1689700 h 1728610"/>
                  <a:gd name="connsiteX13" fmla="*/ 2293270 w 4321779"/>
                  <a:gd name="connsiteY13" fmla="*/ 1678893 h 1728610"/>
                  <a:gd name="connsiteX14" fmla="*/ 2461309 w 4321779"/>
                  <a:gd name="connsiteY14" fmla="*/ 1681055 h 1728610"/>
                  <a:gd name="connsiteX15" fmla="*/ 2799256 w 4321779"/>
                  <a:gd name="connsiteY15" fmla="*/ 1646470 h 1728610"/>
                  <a:gd name="connsiteX16" fmla="*/ 3142804 w 4321779"/>
                  <a:gd name="connsiteY16" fmla="*/ 1629177 h 1728610"/>
                  <a:gd name="connsiteX17" fmla="*/ 3302034 w 4321779"/>
                  <a:gd name="connsiteY17" fmla="*/ 1596913 h 1728610"/>
                  <a:gd name="connsiteX18" fmla="*/ 3822431 w 4321779"/>
                  <a:gd name="connsiteY18" fmla="*/ 1469218 h 1728610"/>
                  <a:gd name="connsiteX19" fmla="*/ 3988604 w 4321779"/>
                  <a:gd name="connsiteY19" fmla="*/ 1443278 h 1728610"/>
                  <a:gd name="connsiteX20" fmla="*/ 4321779 w 4321779"/>
                  <a:gd name="connsiteY20"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242531"/>
                  <a:gd name="connsiteY0" fmla="*/ 0 h 1877761"/>
                  <a:gd name="connsiteX1" fmla="*/ 168501 w 4242531"/>
                  <a:gd name="connsiteY1" fmla="*/ 922331 h 1877761"/>
                  <a:gd name="connsiteX2" fmla="*/ 338438 w 4242531"/>
                  <a:gd name="connsiteY2" fmla="*/ 1177114 h 1877761"/>
                  <a:gd name="connsiteX3" fmla="*/ 512707 w 4242531"/>
                  <a:gd name="connsiteY3" fmla="*/ 1383269 h 1877761"/>
                  <a:gd name="connsiteX4" fmla="*/ 680089 w 4242531"/>
                  <a:gd name="connsiteY4" fmla="*/ 1516773 h 1877761"/>
                  <a:gd name="connsiteX5" fmla="*/ 849996 w 4242531"/>
                  <a:gd name="connsiteY5" fmla="*/ 1633499 h 1877761"/>
                  <a:gd name="connsiteX6" fmla="*/ 1019902 w 4242531"/>
                  <a:gd name="connsiteY6" fmla="*/ 1737256 h 1877761"/>
                  <a:gd name="connsiteX7" fmla="*/ 1196747 w 4242531"/>
                  <a:gd name="connsiteY7" fmla="*/ 1799290 h 1877761"/>
                  <a:gd name="connsiteX8" fmla="*/ 1354114 w 4242531"/>
                  <a:gd name="connsiteY8" fmla="*/ 1843174 h 1877761"/>
                  <a:gd name="connsiteX9" fmla="*/ 1522155 w 4242531"/>
                  <a:gd name="connsiteY9" fmla="*/ 1877761 h 1877761"/>
                  <a:gd name="connsiteX10" fmla="*/ 1697662 w 4242531"/>
                  <a:gd name="connsiteY10" fmla="*/ 1873437 h 1877761"/>
                  <a:gd name="connsiteX11" fmla="*/ 1867264 w 4242531"/>
                  <a:gd name="connsiteY11" fmla="*/ 1867053 h 1877761"/>
                  <a:gd name="connsiteX12" fmla="*/ 2039343 w 4242531"/>
                  <a:gd name="connsiteY12" fmla="*/ 1856145 h 1877761"/>
                  <a:gd name="connsiteX13" fmla="*/ 2203650 w 4242531"/>
                  <a:gd name="connsiteY13" fmla="*/ 1849659 h 1877761"/>
                  <a:gd name="connsiteX14" fmla="*/ 2371689 w 4242531"/>
                  <a:gd name="connsiteY14" fmla="*/ 1838851 h 1877761"/>
                  <a:gd name="connsiteX15" fmla="*/ 2547197 w 4242531"/>
                  <a:gd name="connsiteY15" fmla="*/ 1828044 h 1877761"/>
                  <a:gd name="connsiteX16" fmla="*/ 2715236 w 4242531"/>
                  <a:gd name="connsiteY16" fmla="*/ 1830206 h 1877761"/>
                  <a:gd name="connsiteX17" fmla="*/ 3053183 w 4242531"/>
                  <a:gd name="connsiteY17" fmla="*/ 1795621 h 1877761"/>
                  <a:gd name="connsiteX18" fmla="*/ 3396731 w 4242531"/>
                  <a:gd name="connsiteY18" fmla="*/ 1778328 h 1877761"/>
                  <a:gd name="connsiteX19" fmla="*/ 3555961 w 4242531"/>
                  <a:gd name="connsiteY19" fmla="*/ 1746064 h 1877761"/>
                  <a:gd name="connsiteX20" fmla="*/ 4076358 w 4242531"/>
                  <a:gd name="connsiteY20" fmla="*/ 1618369 h 1877761"/>
                  <a:gd name="connsiteX21" fmla="*/ 4242531 w 4242531"/>
                  <a:gd name="connsiteY21" fmla="*/ 1592429 h 1877761"/>
                  <a:gd name="connsiteX0" fmla="*/ 0 w 4416275"/>
                  <a:gd name="connsiteY0" fmla="*/ 0 h 1877761"/>
                  <a:gd name="connsiteX1" fmla="*/ 168501 w 4416275"/>
                  <a:gd name="connsiteY1" fmla="*/ 922331 h 1877761"/>
                  <a:gd name="connsiteX2" fmla="*/ 338438 w 4416275"/>
                  <a:gd name="connsiteY2" fmla="*/ 1177114 h 1877761"/>
                  <a:gd name="connsiteX3" fmla="*/ 512707 w 4416275"/>
                  <a:gd name="connsiteY3" fmla="*/ 1383269 h 1877761"/>
                  <a:gd name="connsiteX4" fmla="*/ 680089 w 4416275"/>
                  <a:gd name="connsiteY4" fmla="*/ 1516773 h 1877761"/>
                  <a:gd name="connsiteX5" fmla="*/ 849996 w 4416275"/>
                  <a:gd name="connsiteY5" fmla="*/ 1633499 h 1877761"/>
                  <a:gd name="connsiteX6" fmla="*/ 1019902 w 4416275"/>
                  <a:gd name="connsiteY6" fmla="*/ 1737256 h 1877761"/>
                  <a:gd name="connsiteX7" fmla="*/ 1196747 w 4416275"/>
                  <a:gd name="connsiteY7" fmla="*/ 1799290 h 1877761"/>
                  <a:gd name="connsiteX8" fmla="*/ 1354114 w 4416275"/>
                  <a:gd name="connsiteY8" fmla="*/ 1843174 h 1877761"/>
                  <a:gd name="connsiteX9" fmla="*/ 1522155 w 4416275"/>
                  <a:gd name="connsiteY9" fmla="*/ 1877761 h 1877761"/>
                  <a:gd name="connsiteX10" fmla="*/ 1697662 w 4416275"/>
                  <a:gd name="connsiteY10" fmla="*/ 1873437 h 1877761"/>
                  <a:gd name="connsiteX11" fmla="*/ 1867264 w 4416275"/>
                  <a:gd name="connsiteY11" fmla="*/ 1867053 h 1877761"/>
                  <a:gd name="connsiteX12" fmla="*/ 2039343 w 4416275"/>
                  <a:gd name="connsiteY12" fmla="*/ 1856145 h 1877761"/>
                  <a:gd name="connsiteX13" fmla="*/ 2203650 w 4416275"/>
                  <a:gd name="connsiteY13" fmla="*/ 1849659 h 1877761"/>
                  <a:gd name="connsiteX14" fmla="*/ 2371689 w 4416275"/>
                  <a:gd name="connsiteY14" fmla="*/ 1838851 h 1877761"/>
                  <a:gd name="connsiteX15" fmla="*/ 2547197 w 4416275"/>
                  <a:gd name="connsiteY15" fmla="*/ 1828044 h 1877761"/>
                  <a:gd name="connsiteX16" fmla="*/ 2715236 w 4416275"/>
                  <a:gd name="connsiteY16" fmla="*/ 1830206 h 1877761"/>
                  <a:gd name="connsiteX17" fmla="*/ 3053183 w 4416275"/>
                  <a:gd name="connsiteY17" fmla="*/ 1795621 h 1877761"/>
                  <a:gd name="connsiteX18" fmla="*/ 3396731 w 4416275"/>
                  <a:gd name="connsiteY18" fmla="*/ 1778328 h 1877761"/>
                  <a:gd name="connsiteX19" fmla="*/ 3555961 w 4416275"/>
                  <a:gd name="connsiteY19" fmla="*/ 1746064 h 1877761"/>
                  <a:gd name="connsiteX20" fmla="*/ 4076358 w 4416275"/>
                  <a:gd name="connsiteY20" fmla="*/ 1618369 h 1877761"/>
                  <a:gd name="connsiteX21" fmla="*/ 4416275 w 4416275"/>
                  <a:gd name="connsiteY21" fmla="*/ 1566967 h 1877761"/>
                  <a:gd name="connsiteX0" fmla="*/ 0 w 4416275"/>
                  <a:gd name="connsiteY0" fmla="*/ 0 h 1877761"/>
                  <a:gd name="connsiteX1" fmla="*/ 168501 w 4416275"/>
                  <a:gd name="connsiteY1" fmla="*/ 922331 h 1877761"/>
                  <a:gd name="connsiteX2" fmla="*/ 338438 w 4416275"/>
                  <a:gd name="connsiteY2" fmla="*/ 1177114 h 1877761"/>
                  <a:gd name="connsiteX3" fmla="*/ 512707 w 4416275"/>
                  <a:gd name="connsiteY3" fmla="*/ 1383269 h 1877761"/>
                  <a:gd name="connsiteX4" fmla="*/ 680089 w 4416275"/>
                  <a:gd name="connsiteY4" fmla="*/ 1516773 h 1877761"/>
                  <a:gd name="connsiteX5" fmla="*/ 849996 w 4416275"/>
                  <a:gd name="connsiteY5" fmla="*/ 1633499 h 1877761"/>
                  <a:gd name="connsiteX6" fmla="*/ 1019902 w 4416275"/>
                  <a:gd name="connsiteY6" fmla="*/ 1737256 h 1877761"/>
                  <a:gd name="connsiteX7" fmla="*/ 1196747 w 4416275"/>
                  <a:gd name="connsiteY7" fmla="*/ 1799290 h 1877761"/>
                  <a:gd name="connsiteX8" fmla="*/ 1354114 w 4416275"/>
                  <a:gd name="connsiteY8" fmla="*/ 1843174 h 1877761"/>
                  <a:gd name="connsiteX9" fmla="*/ 1522155 w 4416275"/>
                  <a:gd name="connsiteY9" fmla="*/ 1877761 h 1877761"/>
                  <a:gd name="connsiteX10" fmla="*/ 1697662 w 4416275"/>
                  <a:gd name="connsiteY10" fmla="*/ 1873437 h 1877761"/>
                  <a:gd name="connsiteX11" fmla="*/ 1867264 w 4416275"/>
                  <a:gd name="connsiteY11" fmla="*/ 1867053 h 1877761"/>
                  <a:gd name="connsiteX12" fmla="*/ 2039343 w 4416275"/>
                  <a:gd name="connsiteY12" fmla="*/ 1856145 h 1877761"/>
                  <a:gd name="connsiteX13" fmla="*/ 2203650 w 4416275"/>
                  <a:gd name="connsiteY13" fmla="*/ 1849659 h 1877761"/>
                  <a:gd name="connsiteX14" fmla="*/ 2371689 w 4416275"/>
                  <a:gd name="connsiteY14" fmla="*/ 1838851 h 1877761"/>
                  <a:gd name="connsiteX15" fmla="*/ 2547197 w 4416275"/>
                  <a:gd name="connsiteY15" fmla="*/ 1828044 h 1877761"/>
                  <a:gd name="connsiteX16" fmla="*/ 2715236 w 4416275"/>
                  <a:gd name="connsiteY16" fmla="*/ 1830206 h 1877761"/>
                  <a:gd name="connsiteX17" fmla="*/ 3053183 w 4416275"/>
                  <a:gd name="connsiteY17" fmla="*/ 1795621 h 1877761"/>
                  <a:gd name="connsiteX18" fmla="*/ 3396731 w 4416275"/>
                  <a:gd name="connsiteY18" fmla="*/ 1778328 h 1877761"/>
                  <a:gd name="connsiteX19" fmla="*/ 3555961 w 4416275"/>
                  <a:gd name="connsiteY19" fmla="*/ 1746064 h 1877761"/>
                  <a:gd name="connsiteX20" fmla="*/ 4076358 w 4416275"/>
                  <a:gd name="connsiteY20" fmla="*/ 1618369 h 1877761"/>
                  <a:gd name="connsiteX21" fmla="*/ 4416275 w 4416275"/>
                  <a:gd name="connsiteY21" fmla="*/ 1566967 h 18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16275" h="1877761">
                    <a:moveTo>
                      <a:pt x="0" y="0"/>
                    </a:moveTo>
                    <a:cubicBezTo>
                      <a:pt x="20614" y="82388"/>
                      <a:pt x="135745" y="714257"/>
                      <a:pt x="168501" y="922331"/>
                    </a:cubicBezTo>
                    <a:cubicBezTo>
                      <a:pt x="251669" y="1037456"/>
                      <a:pt x="241239" y="1012745"/>
                      <a:pt x="338438" y="1177114"/>
                    </a:cubicBezTo>
                    <a:cubicBezTo>
                      <a:pt x="463161" y="1323794"/>
                      <a:pt x="378610" y="1225691"/>
                      <a:pt x="512707" y="1383269"/>
                    </a:cubicBezTo>
                    <a:cubicBezTo>
                      <a:pt x="601078" y="1457532"/>
                      <a:pt x="590267" y="1442644"/>
                      <a:pt x="680089" y="1516773"/>
                    </a:cubicBezTo>
                    <a:cubicBezTo>
                      <a:pt x="764310" y="1580094"/>
                      <a:pt x="784958" y="1582341"/>
                      <a:pt x="849996" y="1633499"/>
                    </a:cubicBezTo>
                    <a:cubicBezTo>
                      <a:pt x="916901" y="1682495"/>
                      <a:pt x="939082" y="1689089"/>
                      <a:pt x="1019902" y="1737256"/>
                    </a:cubicBezTo>
                    <a:cubicBezTo>
                      <a:pt x="1096987" y="1772453"/>
                      <a:pt x="1093745" y="1768308"/>
                      <a:pt x="1196747" y="1799290"/>
                    </a:cubicBezTo>
                    <a:cubicBezTo>
                      <a:pt x="1320800" y="1839195"/>
                      <a:pt x="1216793" y="1809921"/>
                      <a:pt x="1354114" y="1843174"/>
                    </a:cubicBezTo>
                    <a:cubicBezTo>
                      <a:pt x="1497036" y="1876428"/>
                      <a:pt x="1405773" y="1855424"/>
                      <a:pt x="1522155" y="1877761"/>
                    </a:cubicBezTo>
                    <a:cubicBezTo>
                      <a:pt x="1662587" y="1873546"/>
                      <a:pt x="1554880" y="1875223"/>
                      <a:pt x="1697662" y="1873437"/>
                    </a:cubicBezTo>
                    <a:lnTo>
                      <a:pt x="1867264" y="1867053"/>
                    </a:lnTo>
                    <a:cubicBezTo>
                      <a:pt x="2035081" y="1859236"/>
                      <a:pt x="1932557" y="1862285"/>
                      <a:pt x="2039343" y="1856145"/>
                    </a:cubicBezTo>
                    <a:cubicBezTo>
                      <a:pt x="2136795" y="1852167"/>
                      <a:pt x="2134878" y="1848940"/>
                      <a:pt x="2203650" y="1849659"/>
                    </a:cubicBezTo>
                    <a:cubicBezTo>
                      <a:pt x="2299857" y="1842437"/>
                      <a:pt x="2253750" y="1850020"/>
                      <a:pt x="2371689" y="1838851"/>
                    </a:cubicBezTo>
                    <a:cubicBezTo>
                      <a:pt x="2507728" y="1829108"/>
                      <a:pt x="2377290" y="1836691"/>
                      <a:pt x="2547197" y="1828044"/>
                    </a:cubicBezTo>
                    <a:cubicBezTo>
                      <a:pt x="2707508" y="1831630"/>
                      <a:pt x="2548441" y="1830927"/>
                      <a:pt x="2715236" y="1830206"/>
                    </a:cubicBezTo>
                    <a:cubicBezTo>
                      <a:pt x="2885195" y="1815058"/>
                      <a:pt x="2883275" y="1820839"/>
                      <a:pt x="3053183" y="1795621"/>
                    </a:cubicBezTo>
                    <a:cubicBezTo>
                      <a:pt x="3223712" y="1794181"/>
                      <a:pt x="3282215" y="1784092"/>
                      <a:pt x="3396731" y="1778328"/>
                    </a:cubicBezTo>
                    <a:lnTo>
                      <a:pt x="3555961" y="1746064"/>
                    </a:lnTo>
                    <a:cubicBezTo>
                      <a:pt x="3669543" y="1721566"/>
                      <a:pt x="3902183" y="1674238"/>
                      <a:pt x="4076358" y="1618369"/>
                    </a:cubicBezTo>
                    <a:cubicBezTo>
                      <a:pt x="4241199" y="1590602"/>
                      <a:pt x="4249788" y="1587602"/>
                      <a:pt x="4416275" y="1566967"/>
                    </a:cubicBez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Isosceles Triangle 125"/>
              <p:cNvSpPr>
                <a:spLocks noChangeAspect="1"/>
              </p:cNvSpPr>
              <p:nvPr/>
            </p:nvSpPr>
            <p:spPr>
              <a:xfrm>
                <a:off x="1655162" y="3905606"/>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Isosceles Triangle 126"/>
              <p:cNvSpPr>
                <a:spLocks noChangeAspect="1"/>
              </p:cNvSpPr>
              <p:nvPr/>
            </p:nvSpPr>
            <p:spPr>
              <a:xfrm>
                <a:off x="1873496" y="4180013"/>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Isosceles Triangle 127"/>
              <p:cNvSpPr>
                <a:spLocks noChangeAspect="1"/>
              </p:cNvSpPr>
              <p:nvPr/>
            </p:nvSpPr>
            <p:spPr>
              <a:xfrm>
                <a:off x="2089851" y="4415057"/>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Isosceles Triangle 128"/>
              <p:cNvSpPr>
                <a:spLocks noChangeAspect="1"/>
              </p:cNvSpPr>
              <p:nvPr/>
            </p:nvSpPr>
            <p:spPr>
              <a:xfrm>
                <a:off x="2521728" y="4693680"/>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Isosceles Triangle 129"/>
              <p:cNvSpPr>
                <a:spLocks noChangeAspect="1"/>
              </p:cNvSpPr>
              <p:nvPr/>
            </p:nvSpPr>
            <p:spPr>
              <a:xfrm>
                <a:off x="5986788" y="4804918"/>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Isosceles Triangle 130"/>
              <p:cNvSpPr>
                <a:spLocks noChangeAspect="1"/>
              </p:cNvSpPr>
              <p:nvPr/>
            </p:nvSpPr>
            <p:spPr>
              <a:xfrm>
                <a:off x="7075326" y="4606658"/>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Isosceles Triangle 124"/>
              <p:cNvSpPr>
                <a:spLocks noChangeAspect="1"/>
              </p:cNvSpPr>
              <p:nvPr/>
            </p:nvSpPr>
            <p:spPr>
              <a:xfrm>
                <a:off x="1431840" y="2880555"/>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Isosceles Triangle 213"/>
              <p:cNvSpPr>
                <a:spLocks noChangeAspect="1"/>
              </p:cNvSpPr>
              <p:nvPr/>
            </p:nvSpPr>
            <p:spPr>
              <a:xfrm>
                <a:off x="2306554" y="4560264"/>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Isosceles Triangle 214"/>
              <p:cNvSpPr>
                <a:spLocks noChangeAspect="1"/>
              </p:cNvSpPr>
              <p:nvPr/>
            </p:nvSpPr>
            <p:spPr>
              <a:xfrm>
                <a:off x="2739612" y="4802402"/>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6" name="Isosceles Triangle 215"/>
              <p:cNvSpPr>
                <a:spLocks noChangeAspect="1"/>
              </p:cNvSpPr>
              <p:nvPr/>
            </p:nvSpPr>
            <p:spPr>
              <a:xfrm>
                <a:off x="2954786" y="4878681"/>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7" name="Isosceles Triangle 216"/>
              <p:cNvSpPr>
                <a:spLocks noChangeAspect="1"/>
              </p:cNvSpPr>
              <p:nvPr/>
            </p:nvSpPr>
            <p:spPr>
              <a:xfrm>
                <a:off x="3171529" y="4922309"/>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Isosceles Triangle 217"/>
              <p:cNvSpPr>
                <a:spLocks noChangeAspect="1"/>
              </p:cNvSpPr>
              <p:nvPr/>
            </p:nvSpPr>
            <p:spPr>
              <a:xfrm>
                <a:off x="3385737" y="4967934"/>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0" name="Group 219"/>
              <p:cNvGrpSpPr/>
              <p:nvPr/>
            </p:nvGrpSpPr>
            <p:grpSpPr>
              <a:xfrm>
                <a:off x="1897082" y="4152899"/>
                <a:ext cx="81758" cy="175757"/>
                <a:chOff x="2545300" y="4228056"/>
                <a:chExt cx="120518" cy="183028"/>
              </a:xfrm>
              <a:grpFill/>
            </p:grpSpPr>
            <p:cxnSp>
              <p:nvCxnSpPr>
                <p:cNvPr id="221" name="Straight Connector 220"/>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24" name="Group 223"/>
              <p:cNvGrpSpPr/>
              <p:nvPr/>
            </p:nvGrpSpPr>
            <p:grpSpPr>
              <a:xfrm>
                <a:off x="2115871" y="4376902"/>
                <a:ext cx="81758" cy="185098"/>
                <a:chOff x="2545300" y="4228056"/>
                <a:chExt cx="120518" cy="183028"/>
              </a:xfrm>
              <a:grpFill/>
            </p:grpSpPr>
            <p:cxnSp>
              <p:nvCxnSpPr>
                <p:cNvPr id="225" name="Straight Connector 224"/>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28" name="Group 227"/>
              <p:cNvGrpSpPr/>
              <p:nvPr/>
            </p:nvGrpSpPr>
            <p:grpSpPr>
              <a:xfrm>
                <a:off x="2327483" y="4508582"/>
                <a:ext cx="81758" cy="213005"/>
                <a:chOff x="2545300" y="4228056"/>
                <a:chExt cx="120518" cy="183028"/>
              </a:xfrm>
              <a:grpFill/>
            </p:grpSpPr>
            <p:cxnSp>
              <p:nvCxnSpPr>
                <p:cNvPr id="229" name="Straight Connector 228"/>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32" name="Group 231"/>
              <p:cNvGrpSpPr/>
              <p:nvPr/>
            </p:nvGrpSpPr>
            <p:grpSpPr>
              <a:xfrm>
                <a:off x="2547587" y="4630154"/>
                <a:ext cx="81758" cy="245321"/>
                <a:chOff x="2545300" y="4228056"/>
                <a:chExt cx="120518" cy="183028"/>
              </a:xfrm>
              <a:grpFill/>
            </p:grpSpPr>
            <p:cxnSp>
              <p:nvCxnSpPr>
                <p:cNvPr id="233" name="Straight Connector 232"/>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36" name="Group 235"/>
              <p:cNvGrpSpPr/>
              <p:nvPr/>
            </p:nvGrpSpPr>
            <p:grpSpPr>
              <a:xfrm>
                <a:off x="2766439" y="4751235"/>
                <a:ext cx="81758" cy="245321"/>
                <a:chOff x="2545300" y="4228056"/>
                <a:chExt cx="120518" cy="183028"/>
              </a:xfrm>
              <a:grpFill/>
            </p:grpSpPr>
            <p:cxnSp>
              <p:nvCxnSpPr>
                <p:cNvPr id="237" name="Straight Connector 236"/>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40" name="Group 239"/>
              <p:cNvGrpSpPr/>
              <p:nvPr/>
            </p:nvGrpSpPr>
            <p:grpSpPr>
              <a:xfrm>
                <a:off x="2975715" y="4798995"/>
                <a:ext cx="81758" cy="275714"/>
                <a:chOff x="2545300" y="4228056"/>
                <a:chExt cx="120518" cy="183028"/>
              </a:xfrm>
              <a:grpFill/>
            </p:grpSpPr>
            <p:cxnSp>
              <p:nvCxnSpPr>
                <p:cNvPr id="241" name="Straight Connector 240"/>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44" name="Group 243"/>
              <p:cNvGrpSpPr/>
              <p:nvPr/>
            </p:nvGrpSpPr>
            <p:grpSpPr>
              <a:xfrm>
                <a:off x="3196164" y="4830077"/>
                <a:ext cx="81758" cy="275714"/>
                <a:chOff x="2545300" y="4228056"/>
                <a:chExt cx="120518" cy="183028"/>
              </a:xfrm>
              <a:grpFill/>
            </p:grpSpPr>
            <p:cxnSp>
              <p:nvCxnSpPr>
                <p:cNvPr id="245" name="Straight Connector 244"/>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3410767" y="4887267"/>
                <a:ext cx="81758" cy="282609"/>
                <a:chOff x="2545300" y="4228056"/>
                <a:chExt cx="120518" cy="183028"/>
              </a:xfrm>
              <a:grpFill/>
            </p:grpSpPr>
            <p:cxnSp>
              <p:nvCxnSpPr>
                <p:cNvPr id="249" name="Straight Connector 248"/>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52" name="Isosceles Triangle 251"/>
              <p:cNvSpPr>
                <a:spLocks noChangeAspect="1"/>
              </p:cNvSpPr>
              <p:nvPr/>
            </p:nvSpPr>
            <p:spPr>
              <a:xfrm>
                <a:off x="3605126" y="4958006"/>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Isosceles Triangle 252"/>
              <p:cNvSpPr>
                <a:spLocks noChangeAspect="1"/>
              </p:cNvSpPr>
              <p:nvPr/>
            </p:nvSpPr>
            <p:spPr>
              <a:xfrm>
                <a:off x="3823010" y="4949026"/>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Isosceles Triangle 253"/>
              <p:cNvSpPr>
                <a:spLocks noChangeAspect="1"/>
              </p:cNvSpPr>
              <p:nvPr/>
            </p:nvSpPr>
            <p:spPr>
              <a:xfrm>
                <a:off x="4038184" y="4927445"/>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Isosceles Triangle 254"/>
              <p:cNvSpPr>
                <a:spLocks noChangeAspect="1"/>
              </p:cNvSpPr>
              <p:nvPr/>
            </p:nvSpPr>
            <p:spPr>
              <a:xfrm>
                <a:off x="4255329" y="4922589"/>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 name="Isosceles Triangle 255"/>
              <p:cNvSpPr>
                <a:spLocks noChangeAspect="1"/>
              </p:cNvSpPr>
              <p:nvPr/>
            </p:nvSpPr>
            <p:spPr>
              <a:xfrm>
                <a:off x="4471242" y="4915082"/>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Isosceles Triangle 256"/>
              <p:cNvSpPr>
                <a:spLocks noChangeAspect="1"/>
              </p:cNvSpPr>
              <p:nvPr/>
            </p:nvSpPr>
            <p:spPr>
              <a:xfrm>
                <a:off x="4687616" y="4910663"/>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 name="Isosceles Triangle 257"/>
              <p:cNvSpPr>
                <a:spLocks noChangeAspect="1"/>
              </p:cNvSpPr>
              <p:nvPr/>
            </p:nvSpPr>
            <p:spPr>
              <a:xfrm>
                <a:off x="4905751" y="4902968"/>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Isosceles Triangle 258"/>
              <p:cNvSpPr>
                <a:spLocks noChangeAspect="1"/>
              </p:cNvSpPr>
              <p:nvPr/>
            </p:nvSpPr>
            <p:spPr>
              <a:xfrm>
                <a:off x="5120674" y="4881724"/>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Isosceles Triangle 259"/>
              <p:cNvSpPr>
                <a:spLocks noChangeAspect="1"/>
              </p:cNvSpPr>
              <p:nvPr/>
            </p:nvSpPr>
            <p:spPr>
              <a:xfrm>
                <a:off x="5335848" y="4863619"/>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 name="Isosceles Triangle 260"/>
              <p:cNvSpPr>
                <a:spLocks noChangeAspect="1"/>
              </p:cNvSpPr>
              <p:nvPr/>
            </p:nvSpPr>
            <p:spPr>
              <a:xfrm>
                <a:off x="5553732" y="4849580"/>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Isosceles Triangle 261"/>
              <p:cNvSpPr>
                <a:spLocks noChangeAspect="1"/>
              </p:cNvSpPr>
              <p:nvPr/>
            </p:nvSpPr>
            <p:spPr>
              <a:xfrm>
                <a:off x="5771924" y="4840601"/>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 name="Isosceles Triangle 262"/>
              <p:cNvSpPr>
                <a:spLocks noChangeAspect="1"/>
              </p:cNvSpPr>
              <p:nvPr/>
            </p:nvSpPr>
            <p:spPr>
              <a:xfrm>
                <a:off x="6201962" y="4752019"/>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 name="Isosceles Triangle 263"/>
              <p:cNvSpPr>
                <a:spLocks noChangeAspect="1"/>
              </p:cNvSpPr>
              <p:nvPr/>
            </p:nvSpPr>
            <p:spPr>
              <a:xfrm>
                <a:off x="6419846" y="4737039"/>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 name="Isosceles Triangle 264"/>
              <p:cNvSpPr>
                <a:spLocks noChangeAspect="1"/>
              </p:cNvSpPr>
              <p:nvPr/>
            </p:nvSpPr>
            <p:spPr>
              <a:xfrm>
                <a:off x="6638708" y="4667039"/>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 name="Isosceles Triangle 265"/>
              <p:cNvSpPr>
                <a:spLocks noChangeAspect="1"/>
              </p:cNvSpPr>
              <p:nvPr/>
            </p:nvSpPr>
            <p:spPr>
              <a:xfrm>
                <a:off x="6852904" y="4629355"/>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 name="Isosceles Triangle 266"/>
              <p:cNvSpPr>
                <a:spLocks noChangeAspect="1"/>
              </p:cNvSpPr>
              <p:nvPr/>
            </p:nvSpPr>
            <p:spPr>
              <a:xfrm>
                <a:off x="7483553" y="4574623"/>
                <a:ext cx="123616" cy="106775"/>
              </a:xfrm>
              <a:prstGeom prst="triangl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8" name="Group 267"/>
              <p:cNvGrpSpPr/>
              <p:nvPr/>
            </p:nvGrpSpPr>
            <p:grpSpPr>
              <a:xfrm>
                <a:off x="3626055" y="4880917"/>
                <a:ext cx="81758" cy="282609"/>
                <a:chOff x="2545300" y="4228056"/>
                <a:chExt cx="120518" cy="183028"/>
              </a:xfrm>
              <a:grpFill/>
            </p:grpSpPr>
            <p:cxnSp>
              <p:nvCxnSpPr>
                <p:cNvPr id="269" name="Straight Connector 268"/>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72" name="Group 271"/>
              <p:cNvGrpSpPr/>
              <p:nvPr/>
            </p:nvGrpSpPr>
            <p:grpSpPr>
              <a:xfrm>
                <a:off x="3843939" y="4849581"/>
                <a:ext cx="81758" cy="310118"/>
                <a:chOff x="2545300" y="4228056"/>
                <a:chExt cx="120518" cy="183028"/>
              </a:xfrm>
              <a:grpFill/>
            </p:grpSpPr>
            <p:cxnSp>
              <p:nvCxnSpPr>
                <p:cNvPr id="273" name="Straight Connector 272"/>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76" name="Group 275"/>
              <p:cNvGrpSpPr/>
              <p:nvPr/>
            </p:nvGrpSpPr>
            <p:grpSpPr>
              <a:xfrm>
                <a:off x="4059113" y="4833440"/>
                <a:ext cx="81758" cy="310118"/>
                <a:chOff x="2545300" y="4228056"/>
                <a:chExt cx="120518" cy="183028"/>
              </a:xfrm>
              <a:grpFill/>
            </p:grpSpPr>
            <p:cxnSp>
              <p:nvCxnSpPr>
                <p:cNvPr id="277" name="Straight Connector 276"/>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80" name="Group 279"/>
              <p:cNvGrpSpPr/>
              <p:nvPr/>
            </p:nvGrpSpPr>
            <p:grpSpPr>
              <a:xfrm>
                <a:off x="4276997" y="4820917"/>
                <a:ext cx="81758" cy="310118"/>
                <a:chOff x="2545300" y="4228056"/>
                <a:chExt cx="120518" cy="183028"/>
              </a:xfrm>
              <a:grpFill/>
            </p:grpSpPr>
            <p:cxnSp>
              <p:nvCxnSpPr>
                <p:cNvPr id="281" name="Straight Connector 280"/>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4491830" y="4815335"/>
                <a:ext cx="81758" cy="310118"/>
                <a:chOff x="2545300" y="4228056"/>
                <a:chExt cx="120518" cy="183028"/>
              </a:xfrm>
              <a:grpFill/>
            </p:grpSpPr>
            <p:cxnSp>
              <p:nvCxnSpPr>
                <p:cNvPr id="285" name="Straight Connector 284"/>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88" name="Group 287"/>
              <p:cNvGrpSpPr/>
              <p:nvPr/>
            </p:nvGrpSpPr>
            <p:grpSpPr>
              <a:xfrm>
                <a:off x="4708560" y="4804918"/>
                <a:ext cx="81758" cy="310118"/>
                <a:chOff x="2545300" y="4228056"/>
                <a:chExt cx="120518" cy="183028"/>
              </a:xfrm>
              <a:grpFill/>
            </p:grpSpPr>
            <p:cxnSp>
              <p:nvCxnSpPr>
                <p:cNvPr id="289" name="Straight Connector 288"/>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92" name="Group 291"/>
              <p:cNvGrpSpPr/>
              <p:nvPr/>
            </p:nvGrpSpPr>
            <p:grpSpPr>
              <a:xfrm>
                <a:off x="4923719" y="4773814"/>
                <a:ext cx="81758" cy="350641"/>
                <a:chOff x="2545300" y="4228056"/>
                <a:chExt cx="120518" cy="183028"/>
              </a:xfrm>
              <a:grpFill/>
            </p:grpSpPr>
            <p:cxnSp>
              <p:nvCxnSpPr>
                <p:cNvPr id="293" name="Straight Connector 292"/>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5141603" y="4764395"/>
                <a:ext cx="81758" cy="350641"/>
                <a:chOff x="2545300" y="4228056"/>
                <a:chExt cx="120518" cy="183028"/>
              </a:xfrm>
              <a:grpFill/>
            </p:grpSpPr>
            <p:cxnSp>
              <p:nvCxnSpPr>
                <p:cNvPr id="297" name="Straight Connector 296"/>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00" name="Group 299"/>
              <p:cNvGrpSpPr/>
              <p:nvPr/>
            </p:nvGrpSpPr>
            <p:grpSpPr>
              <a:xfrm>
                <a:off x="5356777" y="4741685"/>
                <a:ext cx="81758" cy="350641"/>
                <a:chOff x="2545300" y="4228056"/>
                <a:chExt cx="120518" cy="183028"/>
              </a:xfrm>
              <a:grpFill/>
            </p:grpSpPr>
            <p:cxnSp>
              <p:nvCxnSpPr>
                <p:cNvPr id="301" name="Straight Connector 300"/>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04" name="Group 303"/>
              <p:cNvGrpSpPr/>
              <p:nvPr/>
            </p:nvGrpSpPr>
            <p:grpSpPr>
              <a:xfrm>
                <a:off x="5574661" y="4735342"/>
                <a:ext cx="81758" cy="350641"/>
                <a:chOff x="2545300" y="4228056"/>
                <a:chExt cx="120518" cy="183028"/>
              </a:xfrm>
              <a:grpFill/>
            </p:grpSpPr>
            <p:cxnSp>
              <p:nvCxnSpPr>
                <p:cNvPr id="305" name="Straight Connector 304"/>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08" name="Group 307"/>
              <p:cNvGrpSpPr/>
              <p:nvPr/>
            </p:nvGrpSpPr>
            <p:grpSpPr>
              <a:xfrm>
                <a:off x="5792853" y="4725468"/>
                <a:ext cx="81758" cy="350641"/>
                <a:chOff x="2545300" y="4228056"/>
                <a:chExt cx="120518" cy="183028"/>
              </a:xfrm>
              <a:grpFill/>
            </p:grpSpPr>
            <p:cxnSp>
              <p:nvCxnSpPr>
                <p:cNvPr id="309" name="Straight Connector 308"/>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12" name="Group 311"/>
              <p:cNvGrpSpPr/>
              <p:nvPr/>
            </p:nvGrpSpPr>
            <p:grpSpPr>
              <a:xfrm>
                <a:off x="6014492" y="4683903"/>
                <a:ext cx="81758" cy="350641"/>
                <a:chOff x="2545300" y="4228056"/>
                <a:chExt cx="120518" cy="183028"/>
              </a:xfrm>
              <a:grpFill/>
            </p:grpSpPr>
            <p:cxnSp>
              <p:nvCxnSpPr>
                <p:cNvPr id="313" name="Straight Connector 312"/>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16" name="Group 315"/>
              <p:cNvGrpSpPr/>
              <p:nvPr/>
            </p:nvGrpSpPr>
            <p:grpSpPr>
              <a:xfrm>
                <a:off x="6222891" y="4636860"/>
                <a:ext cx="81758" cy="350641"/>
                <a:chOff x="2545300" y="4228056"/>
                <a:chExt cx="120518" cy="183028"/>
              </a:xfrm>
              <a:grpFill/>
            </p:grpSpPr>
            <p:cxnSp>
              <p:nvCxnSpPr>
                <p:cNvPr id="317" name="Straight Connector 316"/>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20" name="Group 319"/>
              <p:cNvGrpSpPr/>
              <p:nvPr/>
            </p:nvGrpSpPr>
            <p:grpSpPr>
              <a:xfrm>
                <a:off x="6441172" y="4621122"/>
                <a:ext cx="81758" cy="350641"/>
                <a:chOff x="2545300" y="4228056"/>
                <a:chExt cx="120518" cy="183028"/>
              </a:xfrm>
              <a:grpFill/>
            </p:grpSpPr>
            <p:cxnSp>
              <p:nvCxnSpPr>
                <p:cNvPr id="321" name="Straight Connector 320"/>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24" name="Group 323"/>
              <p:cNvGrpSpPr/>
              <p:nvPr/>
            </p:nvGrpSpPr>
            <p:grpSpPr>
              <a:xfrm>
                <a:off x="6659637" y="4553486"/>
                <a:ext cx="81758" cy="350641"/>
                <a:chOff x="2545300" y="4228056"/>
                <a:chExt cx="120518" cy="183028"/>
              </a:xfrm>
              <a:grpFill/>
            </p:grpSpPr>
            <p:cxnSp>
              <p:nvCxnSpPr>
                <p:cNvPr id="325" name="Straight Connector 324"/>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28" name="Group 327"/>
              <p:cNvGrpSpPr/>
              <p:nvPr/>
            </p:nvGrpSpPr>
            <p:grpSpPr>
              <a:xfrm>
                <a:off x="6871709" y="4522465"/>
                <a:ext cx="81758" cy="350641"/>
                <a:chOff x="2545300" y="4228056"/>
                <a:chExt cx="120518" cy="183028"/>
              </a:xfrm>
              <a:grpFill/>
            </p:grpSpPr>
            <p:cxnSp>
              <p:nvCxnSpPr>
                <p:cNvPr id="329" name="Straight Connector 328"/>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33" name="Group 332"/>
              <p:cNvGrpSpPr/>
              <p:nvPr/>
            </p:nvGrpSpPr>
            <p:grpSpPr>
              <a:xfrm>
                <a:off x="7091842" y="4491719"/>
                <a:ext cx="81758" cy="341722"/>
                <a:chOff x="2545300" y="4228056"/>
                <a:chExt cx="120518" cy="183028"/>
              </a:xfrm>
              <a:grpFill/>
            </p:grpSpPr>
            <p:cxnSp>
              <p:nvCxnSpPr>
                <p:cNvPr id="334" name="Straight Connector 333"/>
                <p:cNvCxnSpPr/>
                <p:nvPr/>
              </p:nvCxnSpPr>
              <p:spPr>
                <a:xfrm>
                  <a:off x="260529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H="1">
                  <a:off x="2545824" y="4228056"/>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a:off x="2545300" y="4411084"/>
                  <a:ext cx="119994"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37" name="Group 336"/>
              <p:cNvGrpSpPr/>
              <p:nvPr/>
            </p:nvGrpSpPr>
            <p:grpSpPr>
              <a:xfrm>
                <a:off x="7503926" y="4496858"/>
                <a:ext cx="81758" cy="318477"/>
                <a:chOff x="2843020" y="4228056"/>
                <a:chExt cx="120518" cy="183028"/>
              </a:xfrm>
              <a:grpFill/>
            </p:grpSpPr>
            <p:cxnSp>
              <p:nvCxnSpPr>
                <p:cNvPr id="338" name="Straight Connector 337"/>
                <p:cNvCxnSpPr/>
                <p:nvPr/>
              </p:nvCxnSpPr>
              <p:spPr>
                <a:xfrm>
                  <a:off x="2903017" y="4228056"/>
                  <a:ext cx="0" cy="18185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a:off x="2843543" y="4228056"/>
                  <a:ext cx="119995"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H="1">
                  <a:off x="2843020" y="4411084"/>
                  <a:ext cx="119993" cy="0"/>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16" name="TextBox 15"/>
            <p:cNvSpPr txBox="1"/>
            <p:nvPr/>
          </p:nvSpPr>
          <p:spPr>
            <a:xfrm rot="16200000">
              <a:off x="-512654" y="3750541"/>
              <a:ext cx="2551678" cy="298638"/>
            </a:xfrm>
            <a:prstGeom prst="rect">
              <a:avLst/>
            </a:prstGeom>
            <a:noFill/>
          </p:spPr>
          <p:txBody>
            <a:bodyPr wrap="square" rtlCol="0">
              <a:spAutoFit/>
            </a:bodyPr>
            <a:lstStyle/>
            <a:p>
              <a:pPr algn="ctr"/>
              <a:r>
                <a:rPr lang="en-US" sz="1400" b="1" dirty="0"/>
                <a:t>LS mean weight loss (%)</a:t>
              </a:r>
            </a:p>
          </p:txBody>
        </p:sp>
        <p:sp>
          <p:nvSpPr>
            <p:cNvPr id="17" name="TextBox 16"/>
            <p:cNvSpPr txBox="1"/>
            <p:nvPr/>
          </p:nvSpPr>
          <p:spPr>
            <a:xfrm>
              <a:off x="687176" y="2718657"/>
              <a:ext cx="584081" cy="307777"/>
            </a:xfrm>
            <a:prstGeom prst="rect">
              <a:avLst/>
            </a:prstGeom>
            <a:noFill/>
          </p:spPr>
          <p:txBody>
            <a:bodyPr wrap="square" rtlCol="0">
              <a:spAutoFit/>
            </a:bodyPr>
            <a:lstStyle/>
            <a:p>
              <a:pPr algn="r"/>
              <a:r>
                <a:rPr lang="en-US" sz="1400" dirty="0"/>
                <a:t>-2</a:t>
              </a:r>
            </a:p>
          </p:txBody>
        </p:sp>
        <p:sp>
          <p:nvSpPr>
            <p:cNvPr id="18" name="TextBox 17"/>
            <p:cNvSpPr txBox="1"/>
            <p:nvPr/>
          </p:nvSpPr>
          <p:spPr>
            <a:xfrm>
              <a:off x="687808" y="3045712"/>
              <a:ext cx="584081" cy="307777"/>
            </a:xfrm>
            <a:prstGeom prst="rect">
              <a:avLst/>
            </a:prstGeom>
            <a:noFill/>
          </p:spPr>
          <p:txBody>
            <a:bodyPr wrap="square" rtlCol="0">
              <a:spAutoFit/>
            </a:bodyPr>
            <a:lstStyle/>
            <a:p>
              <a:pPr algn="r"/>
              <a:r>
                <a:rPr lang="en-US" sz="1400" dirty="0"/>
                <a:t>-4</a:t>
              </a:r>
            </a:p>
          </p:txBody>
        </p:sp>
        <p:sp>
          <p:nvSpPr>
            <p:cNvPr id="19" name="TextBox 18"/>
            <p:cNvSpPr txBox="1"/>
            <p:nvPr/>
          </p:nvSpPr>
          <p:spPr>
            <a:xfrm>
              <a:off x="681789" y="3371608"/>
              <a:ext cx="584081" cy="307777"/>
            </a:xfrm>
            <a:prstGeom prst="rect">
              <a:avLst/>
            </a:prstGeom>
            <a:noFill/>
          </p:spPr>
          <p:txBody>
            <a:bodyPr wrap="square" rtlCol="0">
              <a:spAutoFit/>
            </a:bodyPr>
            <a:lstStyle/>
            <a:p>
              <a:pPr algn="r"/>
              <a:r>
                <a:rPr lang="en-US" sz="1400" dirty="0"/>
                <a:t>-6</a:t>
              </a:r>
            </a:p>
          </p:txBody>
        </p:sp>
        <p:sp>
          <p:nvSpPr>
            <p:cNvPr id="20" name="TextBox 19"/>
            <p:cNvSpPr txBox="1"/>
            <p:nvPr/>
          </p:nvSpPr>
          <p:spPr>
            <a:xfrm>
              <a:off x="684425" y="3692334"/>
              <a:ext cx="584081" cy="307777"/>
            </a:xfrm>
            <a:prstGeom prst="rect">
              <a:avLst/>
            </a:prstGeom>
            <a:noFill/>
          </p:spPr>
          <p:txBody>
            <a:bodyPr wrap="square" rtlCol="0">
              <a:spAutoFit/>
            </a:bodyPr>
            <a:lstStyle/>
            <a:p>
              <a:pPr algn="r"/>
              <a:r>
                <a:rPr lang="en-US" sz="1400" dirty="0"/>
                <a:t>-8</a:t>
              </a:r>
            </a:p>
          </p:txBody>
        </p:sp>
        <p:sp>
          <p:nvSpPr>
            <p:cNvPr id="21" name="TextBox 20"/>
            <p:cNvSpPr txBox="1"/>
            <p:nvPr/>
          </p:nvSpPr>
          <p:spPr>
            <a:xfrm>
              <a:off x="687808" y="4023681"/>
              <a:ext cx="584081" cy="307777"/>
            </a:xfrm>
            <a:prstGeom prst="rect">
              <a:avLst/>
            </a:prstGeom>
            <a:noFill/>
          </p:spPr>
          <p:txBody>
            <a:bodyPr wrap="square" rtlCol="0">
              <a:spAutoFit/>
            </a:bodyPr>
            <a:lstStyle/>
            <a:p>
              <a:pPr algn="r"/>
              <a:r>
                <a:rPr lang="en-US" sz="1400" dirty="0"/>
                <a:t>-10</a:t>
              </a:r>
            </a:p>
          </p:txBody>
        </p:sp>
        <p:sp>
          <p:nvSpPr>
            <p:cNvPr id="22" name="TextBox 21"/>
            <p:cNvSpPr txBox="1"/>
            <p:nvPr/>
          </p:nvSpPr>
          <p:spPr>
            <a:xfrm>
              <a:off x="691590" y="4339612"/>
              <a:ext cx="584081" cy="307777"/>
            </a:xfrm>
            <a:prstGeom prst="rect">
              <a:avLst/>
            </a:prstGeom>
            <a:noFill/>
          </p:spPr>
          <p:txBody>
            <a:bodyPr wrap="square" rtlCol="0">
              <a:spAutoFit/>
            </a:bodyPr>
            <a:lstStyle/>
            <a:p>
              <a:pPr algn="r"/>
              <a:r>
                <a:rPr lang="en-US" sz="1400" dirty="0"/>
                <a:t>-12</a:t>
              </a:r>
            </a:p>
          </p:txBody>
        </p:sp>
        <p:sp>
          <p:nvSpPr>
            <p:cNvPr id="23" name="TextBox 22"/>
            <p:cNvSpPr txBox="1"/>
            <p:nvPr/>
          </p:nvSpPr>
          <p:spPr>
            <a:xfrm>
              <a:off x="693190" y="4670330"/>
              <a:ext cx="584081" cy="307777"/>
            </a:xfrm>
            <a:prstGeom prst="rect">
              <a:avLst/>
            </a:prstGeom>
            <a:noFill/>
          </p:spPr>
          <p:txBody>
            <a:bodyPr wrap="square" rtlCol="0">
              <a:spAutoFit/>
            </a:bodyPr>
            <a:lstStyle/>
            <a:p>
              <a:pPr algn="r"/>
              <a:r>
                <a:rPr lang="en-US" sz="1400" dirty="0"/>
                <a:t>-14</a:t>
              </a:r>
            </a:p>
          </p:txBody>
        </p:sp>
        <p:sp>
          <p:nvSpPr>
            <p:cNvPr id="24" name="TextBox 23"/>
            <p:cNvSpPr txBox="1"/>
            <p:nvPr/>
          </p:nvSpPr>
          <p:spPr>
            <a:xfrm>
              <a:off x="690700" y="4984816"/>
              <a:ext cx="584081" cy="307777"/>
            </a:xfrm>
            <a:prstGeom prst="rect">
              <a:avLst/>
            </a:prstGeom>
            <a:noFill/>
          </p:spPr>
          <p:txBody>
            <a:bodyPr wrap="square" rtlCol="0">
              <a:spAutoFit/>
            </a:bodyPr>
            <a:lstStyle/>
            <a:p>
              <a:pPr algn="r"/>
              <a:r>
                <a:rPr lang="en-US" sz="1400" dirty="0"/>
                <a:t>-16</a:t>
              </a:r>
            </a:p>
          </p:txBody>
        </p:sp>
        <p:sp>
          <p:nvSpPr>
            <p:cNvPr id="25" name="TextBox 24"/>
            <p:cNvSpPr txBox="1"/>
            <p:nvPr/>
          </p:nvSpPr>
          <p:spPr>
            <a:xfrm>
              <a:off x="1071553" y="5199161"/>
              <a:ext cx="411286" cy="339051"/>
            </a:xfrm>
            <a:prstGeom prst="rect">
              <a:avLst/>
            </a:prstGeom>
            <a:noFill/>
          </p:spPr>
          <p:txBody>
            <a:bodyPr wrap="square" rtlCol="0">
              <a:spAutoFit/>
            </a:bodyPr>
            <a:lstStyle/>
            <a:p>
              <a:pPr algn="ctr"/>
              <a:r>
                <a:rPr lang="en-US" sz="1400" dirty="0"/>
                <a:t>0</a:t>
              </a:r>
            </a:p>
          </p:txBody>
        </p:sp>
        <p:sp>
          <p:nvSpPr>
            <p:cNvPr id="27" name="TextBox 26"/>
            <p:cNvSpPr txBox="1"/>
            <p:nvPr/>
          </p:nvSpPr>
          <p:spPr>
            <a:xfrm>
              <a:off x="1494801" y="5202454"/>
              <a:ext cx="411286" cy="307777"/>
            </a:xfrm>
            <a:prstGeom prst="rect">
              <a:avLst/>
            </a:prstGeom>
            <a:noFill/>
          </p:spPr>
          <p:txBody>
            <a:bodyPr wrap="square" rtlCol="0">
              <a:spAutoFit/>
            </a:bodyPr>
            <a:lstStyle/>
            <a:p>
              <a:pPr algn="ctr"/>
              <a:r>
                <a:rPr lang="en-US" sz="1400" dirty="0"/>
                <a:t>12</a:t>
              </a:r>
            </a:p>
          </p:txBody>
        </p:sp>
        <p:sp>
          <p:nvSpPr>
            <p:cNvPr id="29" name="TextBox 28"/>
            <p:cNvSpPr txBox="1"/>
            <p:nvPr/>
          </p:nvSpPr>
          <p:spPr>
            <a:xfrm>
              <a:off x="1880046" y="5199159"/>
              <a:ext cx="510533" cy="307777"/>
            </a:xfrm>
            <a:prstGeom prst="rect">
              <a:avLst/>
            </a:prstGeom>
            <a:noFill/>
          </p:spPr>
          <p:txBody>
            <a:bodyPr wrap="square" rtlCol="0">
              <a:spAutoFit/>
            </a:bodyPr>
            <a:lstStyle/>
            <a:p>
              <a:pPr algn="ctr"/>
              <a:r>
                <a:rPr lang="en-US" sz="1400" dirty="0"/>
                <a:t>20</a:t>
              </a:r>
            </a:p>
          </p:txBody>
        </p:sp>
        <p:sp>
          <p:nvSpPr>
            <p:cNvPr id="31" name="TextBox 30"/>
            <p:cNvSpPr txBox="1"/>
            <p:nvPr/>
          </p:nvSpPr>
          <p:spPr>
            <a:xfrm>
              <a:off x="5768330" y="5199157"/>
              <a:ext cx="523100" cy="307777"/>
            </a:xfrm>
            <a:prstGeom prst="rect">
              <a:avLst/>
            </a:prstGeom>
            <a:noFill/>
          </p:spPr>
          <p:txBody>
            <a:bodyPr wrap="square" rtlCol="0">
              <a:spAutoFit/>
            </a:bodyPr>
            <a:lstStyle/>
            <a:p>
              <a:pPr algn="ctr"/>
              <a:r>
                <a:rPr lang="en-US" sz="1400" dirty="0"/>
                <a:t>92</a:t>
              </a:r>
            </a:p>
          </p:txBody>
        </p:sp>
        <p:sp>
          <p:nvSpPr>
            <p:cNvPr id="32" name="TextBox 31"/>
            <p:cNvSpPr txBox="1"/>
            <p:nvPr/>
          </p:nvSpPr>
          <p:spPr>
            <a:xfrm>
              <a:off x="683351" y="2387249"/>
              <a:ext cx="584081" cy="339051"/>
            </a:xfrm>
            <a:prstGeom prst="rect">
              <a:avLst/>
            </a:prstGeom>
            <a:noFill/>
          </p:spPr>
          <p:txBody>
            <a:bodyPr wrap="square" rtlCol="0">
              <a:spAutoFit/>
            </a:bodyPr>
            <a:lstStyle/>
            <a:p>
              <a:pPr algn="r"/>
              <a:r>
                <a:rPr lang="en-US" sz="1400" dirty="0"/>
                <a:t>0</a:t>
              </a:r>
            </a:p>
          </p:txBody>
        </p:sp>
        <p:sp>
          <p:nvSpPr>
            <p:cNvPr id="33" name="TextBox 32"/>
            <p:cNvSpPr txBox="1"/>
            <p:nvPr/>
          </p:nvSpPr>
          <p:spPr>
            <a:xfrm>
              <a:off x="3462867" y="5412251"/>
              <a:ext cx="2118167" cy="307777"/>
            </a:xfrm>
            <a:prstGeom prst="rect">
              <a:avLst/>
            </a:prstGeom>
            <a:noFill/>
          </p:spPr>
          <p:txBody>
            <a:bodyPr wrap="square" rtlCol="0">
              <a:spAutoFit/>
            </a:bodyPr>
            <a:lstStyle/>
            <a:p>
              <a:pPr algn="ctr"/>
              <a:r>
                <a:rPr lang="en-US" sz="1400" b="1" dirty="0"/>
                <a:t>Weeks</a:t>
              </a:r>
            </a:p>
          </p:txBody>
        </p:sp>
        <p:grpSp>
          <p:nvGrpSpPr>
            <p:cNvPr id="3" name="Group 2"/>
            <p:cNvGrpSpPr/>
            <p:nvPr/>
          </p:nvGrpSpPr>
          <p:grpSpPr>
            <a:xfrm>
              <a:off x="1212971" y="5142972"/>
              <a:ext cx="6073839" cy="78647"/>
              <a:chOff x="1444471" y="5524947"/>
              <a:chExt cx="6073839" cy="78647"/>
            </a:xfrm>
          </p:grpSpPr>
          <p:cxnSp>
            <p:nvCxnSpPr>
              <p:cNvPr id="85" name="Straight Connector 84"/>
              <p:cNvCxnSpPr/>
              <p:nvPr/>
            </p:nvCxnSpPr>
            <p:spPr>
              <a:xfrm>
                <a:off x="1444471" y="5530790"/>
                <a:ext cx="6073839" cy="47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7518310" y="5530790"/>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6048596" y="5529536"/>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234305" y="5533652"/>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716970" y="5532554"/>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2151659" y="5530790"/>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6263770" y="5532554"/>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6481654" y="553098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a:off x="6696828" y="5534001"/>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6914712" y="5532554"/>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7129886" y="5535572"/>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4749424" y="5524947"/>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4964598" y="5527965"/>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5182482" y="5526394"/>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5397656" y="5529412"/>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5615540" y="553098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5833732" y="553098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3455389" y="5532205"/>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3666934" y="5531594"/>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884818" y="553002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099992" y="5529412"/>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4317876" y="5527965"/>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4533050" y="553098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1935304" y="5529536"/>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2368362" y="553098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2583536" y="5534001"/>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2801420" y="5532554"/>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3020223" y="5531943"/>
                <a:ext cx="0" cy="680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92" name="TextBox 191"/>
            <p:cNvSpPr txBox="1"/>
            <p:nvPr/>
          </p:nvSpPr>
          <p:spPr>
            <a:xfrm>
              <a:off x="2363316" y="5202454"/>
              <a:ext cx="411286" cy="307777"/>
            </a:xfrm>
            <a:prstGeom prst="rect">
              <a:avLst/>
            </a:prstGeom>
            <a:noFill/>
          </p:spPr>
          <p:txBody>
            <a:bodyPr wrap="square" rtlCol="0">
              <a:spAutoFit/>
            </a:bodyPr>
            <a:lstStyle/>
            <a:p>
              <a:pPr algn="ctr"/>
              <a:r>
                <a:rPr lang="en-US" sz="1400" dirty="0"/>
                <a:t>28</a:t>
              </a:r>
            </a:p>
          </p:txBody>
        </p:sp>
        <p:sp>
          <p:nvSpPr>
            <p:cNvPr id="194" name="TextBox 193"/>
            <p:cNvSpPr txBox="1"/>
            <p:nvPr/>
          </p:nvSpPr>
          <p:spPr>
            <a:xfrm>
              <a:off x="2751117" y="5199161"/>
              <a:ext cx="501440" cy="307777"/>
            </a:xfrm>
            <a:prstGeom prst="rect">
              <a:avLst/>
            </a:prstGeom>
            <a:noFill/>
          </p:spPr>
          <p:txBody>
            <a:bodyPr wrap="square" rtlCol="0">
              <a:spAutoFit/>
            </a:bodyPr>
            <a:lstStyle/>
            <a:p>
              <a:pPr algn="ctr"/>
              <a:r>
                <a:rPr lang="en-US" sz="1400" dirty="0"/>
                <a:t>36</a:t>
              </a:r>
            </a:p>
          </p:txBody>
        </p:sp>
        <p:sp>
          <p:nvSpPr>
            <p:cNvPr id="196" name="TextBox 195"/>
            <p:cNvSpPr txBox="1"/>
            <p:nvPr/>
          </p:nvSpPr>
          <p:spPr>
            <a:xfrm>
              <a:off x="3219726" y="5201150"/>
              <a:ext cx="411286" cy="307777"/>
            </a:xfrm>
            <a:prstGeom prst="rect">
              <a:avLst/>
            </a:prstGeom>
            <a:noFill/>
          </p:spPr>
          <p:txBody>
            <a:bodyPr wrap="square" rtlCol="0">
              <a:spAutoFit/>
            </a:bodyPr>
            <a:lstStyle/>
            <a:p>
              <a:pPr algn="ctr"/>
              <a:r>
                <a:rPr lang="en-US" sz="1400" dirty="0"/>
                <a:t>44</a:t>
              </a:r>
            </a:p>
          </p:txBody>
        </p:sp>
        <p:sp>
          <p:nvSpPr>
            <p:cNvPr id="198" name="TextBox 197"/>
            <p:cNvSpPr txBox="1"/>
            <p:nvPr/>
          </p:nvSpPr>
          <p:spPr>
            <a:xfrm>
              <a:off x="3607527" y="5201150"/>
              <a:ext cx="501440" cy="307777"/>
            </a:xfrm>
            <a:prstGeom prst="rect">
              <a:avLst/>
            </a:prstGeom>
            <a:noFill/>
          </p:spPr>
          <p:txBody>
            <a:bodyPr wrap="square" rtlCol="0">
              <a:spAutoFit/>
            </a:bodyPr>
            <a:lstStyle/>
            <a:p>
              <a:pPr algn="ctr"/>
              <a:r>
                <a:rPr lang="en-US" sz="1400" dirty="0"/>
                <a:t>52</a:t>
              </a:r>
            </a:p>
          </p:txBody>
        </p:sp>
        <p:sp>
          <p:nvSpPr>
            <p:cNvPr id="200" name="TextBox 199"/>
            <p:cNvSpPr txBox="1"/>
            <p:nvPr/>
          </p:nvSpPr>
          <p:spPr>
            <a:xfrm>
              <a:off x="4085637" y="5197074"/>
              <a:ext cx="411286" cy="307777"/>
            </a:xfrm>
            <a:prstGeom prst="rect">
              <a:avLst/>
            </a:prstGeom>
            <a:noFill/>
          </p:spPr>
          <p:txBody>
            <a:bodyPr wrap="square" rtlCol="0">
              <a:spAutoFit/>
            </a:bodyPr>
            <a:lstStyle/>
            <a:p>
              <a:pPr algn="ctr"/>
              <a:r>
                <a:rPr lang="en-US" sz="1400" dirty="0"/>
                <a:t>60</a:t>
              </a:r>
            </a:p>
          </p:txBody>
        </p:sp>
        <p:sp>
          <p:nvSpPr>
            <p:cNvPr id="202" name="TextBox 201"/>
            <p:cNvSpPr txBox="1"/>
            <p:nvPr/>
          </p:nvSpPr>
          <p:spPr>
            <a:xfrm>
              <a:off x="4517939" y="5197074"/>
              <a:ext cx="411286" cy="307777"/>
            </a:xfrm>
            <a:prstGeom prst="rect">
              <a:avLst/>
            </a:prstGeom>
            <a:noFill/>
          </p:spPr>
          <p:txBody>
            <a:bodyPr wrap="square" rtlCol="0">
              <a:spAutoFit/>
            </a:bodyPr>
            <a:lstStyle/>
            <a:p>
              <a:pPr algn="ctr"/>
              <a:r>
                <a:rPr lang="en-US" sz="1400" dirty="0"/>
                <a:t>68</a:t>
              </a:r>
            </a:p>
          </p:txBody>
        </p:sp>
        <p:sp>
          <p:nvSpPr>
            <p:cNvPr id="204" name="TextBox 203"/>
            <p:cNvSpPr txBox="1"/>
            <p:nvPr/>
          </p:nvSpPr>
          <p:spPr>
            <a:xfrm>
              <a:off x="4958872" y="5205290"/>
              <a:ext cx="411286" cy="307777"/>
            </a:xfrm>
            <a:prstGeom prst="rect">
              <a:avLst/>
            </a:prstGeom>
            <a:noFill/>
          </p:spPr>
          <p:txBody>
            <a:bodyPr wrap="square" rtlCol="0">
              <a:spAutoFit/>
            </a:bodyPr>
            <a:lstStyle/>
            <a:p>
              <a:pPr algn="ctr"/>
              <a:r>
                <a:rPr lang="en-US" sz="1400" dirty="0"/>
                <a:t>76</a:t>
              </a:r>
            </a:p>
          </p:txBody>
        </p:sp>
        <p:sp>
          <p:nvSpPr>
            <p:cNvPr id="206" name="TextBox 205"/>
            <p:cNvSpPr txBox="1"/>
            <p:nvPr/>
          </p:nvSpPr>
          <p:spPr>
            <a:xfrm>
              <a:off x="5382120" y="5208583"/>
              <a:ext cx="411286" cy="307777"/>
            </a:xfrm>
            <a:prstGeom prst="rect">
              <a:avLst/>
            </a:prstGeom>
            <a:noFill/>
          </p:spPr>
          <p:txBody>
            <a:bodyPr wrap="square" rtlCol="0">
              <a:spAutoFit/>
            </a:bodyPr>
            <a:lstStyle/>
            <a:p>
              <a:pPr algn="ctr"/>
              <a:r>
                <a:rPr lang="en-US" sz="1400" dirty="0"/>
                <a:t>84</a:t>
              </a:r>
            </a:p>
          </p:txBody>
        </p:sp>
        <p:sp>
          <p:nvSpPr>
            <p:cNvPr id="210" name="TextBox 209"/>
            <p:cNvSpPr txBox="1"/>
            <p:nvPr/>
          </p:nvSpPr>
          <p:spPr>
            <a:xfrm>
              <a:off x="6170820" y="5208583"/>
              <a:ext cx="622811" cy="307777"/>
            </a:xfrm>
            <a:prstGeom prst="rect">
              <a:avLst/>
            </a:prstGeom>
            <a:noFill/>
          </p:spPr>
          <p:txBody>
            <a:bodyPr wrap="square" rtlCol="0">
              <a:spAutoFit/>
            </a:bodyPr>
            <a:lstStyle/>
            <a:p>
              <a:pPr algn="ctr"/>
              <a:r>
                <a:rPr lang="en-US" sz="1400" dirty="0"/>
                <a:t>100</a:t>
              </a:r>
            </a:p>
          </p:txBody>
        </p:sp>
        <p:sp>
          <p:nvSpPr>
            <p:cNvPr id="212" name="TextBox 211"/>
            <p:cNvSpPr txBox="1"/>
            <p:nvPr/>
          </p:nvSpPr>
          <p:spPr>
            <a:xfrm>
              <a:off x="6605821" y="5205290"/>
              <a:ext cx="619634" cy="307777"/>
            </a:xfrm>
            <a:prstGeom prst="rect">
              <a:avLst/>
            </a:prstGeom>
            <a:noFill/>
          </p:spPr>
          <p:txBody>
            <a:bodyPr wrap="square" rtlCol="0">
              <a:spAutoFit/>
            </a:bodyPr>
            <a:lstStyle/>
            <a:p>
              <a:pPr algn="ctr"/>
              <a:r>
                <a:rPr lang="en-US" sz="1400" dirty="0"/>
                <a:t>108</a:t>
              </a:r>
            </a:p>
          </p:txBody>
        </p:sp>
        <p:sp>
          <p:nvSpPr>
            <p:cNvPr id="213" name="TextBox 212"/>
            <p:cNvSpPr txBox="1"/>
            <p:nvPr/>
          </p:nvSpPr>
          <p:spPr>
            <a:xfrm>
              <a:off x="7021362" y="5199142"/>
              <a:ext cx="720121" cy="307777"/>
            </a:xfrm>
            <a:prstGeom prst="rect">
              <a:avLst/>
            </a:prstGeom>
            <a:noFill/>
          </p:spPr>
          <p:txBody>
            <a:bodyPr wrap="square" rtlCol="0">
              <a:spAutoFit/>
            </a:bodyPr>
            <a:lstStyle/>
            <a:p>
              <a:pPr algn="ctr"/>
              <a:r>
                <a:rPr lang="en-US" sz="1400" dirty="0"/>
                <a:t>LOCF</a:t>
              </a:r>
            </a:p>
          </p:txBody>
        </p:sp>
        <p:grpSp>
          <p:nvGrpSpPr>
            <p:cNvPr id="14" name="Group 13"/>
            <p:cNvGrpSpPr/>
            <p:nvPr/>
          </p:nvGrpSpPr>
          <p:grpSpPr>
            <a:xfrm>
              <a:off x="1200063" y="2465910"/>
              <a:ext cx="67896" cy="2740352"/>
              <a:chOff x="1476407" y="1895475"/>
              <a:chExt cx="123458" cy="3124327"/>
            </a:xfrm>
          </p:grpSpPr>
          <p:cxnSp>
            <p:nvCxnSpPr>
              <p:cNvPr id="76" name="Straight Connector 75"/>
              <p:cNvCxnSpPr/>
              <p:nvPr/>
            </p:nvCxnSpPr>
            <p:spPr>
              <a:xfrm>
                <a:off x="1591734" y="1895475"/>
                <a:ext cx="8131" cy="312432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1539622" y="4532933"/>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1537187" y="4157848"/>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1537187" y="3793324"/>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1535288" y="3415333"/>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1532854" y="3047085"/>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a:off x="1532852" y="2675723"/>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1543418" y="2306145"/>
                <a:ext cx="0" cy="11289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1543418" y="1942231"/>
                <a:ext cx="0" cy="11288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100" name="Group 4099"/>
            <p:cNvGrpSpPr/>
            <p:nvPr/>
          </p:nvGrpSpPr>
          <p:grpSpPr>
            <a:xfrm>
              <a:off x="1212293" y="2492867"/>
              <a:ext cx="6164212" cy="767616"/>
              <a:chOff x="1443793" y="2874842"/>
              <a:chExt cx="6164212" cy="767616"/>
            </a:xfrm>
          </p:grpSpPr>
          <p:sp>
            <p:nvSpPr>
              <p:cNvPr id="511" name="Freeform 510"/>
              <p:cNvSpPr/>
              <p:nvPr/>
            </p:nvSpPr>
            <p:spPr>
              <a:xfrm>
                <a:off x="1507014" y="2943441"/>
                <a:ext cx="5622798" cy="554515"/>
              </a:xfrm>
              <a:custGeom>
                <a:avLst/>
                <a:gdLst>
                  <a:gd name="connsiteX0" fmla="*/ 0 w 4337983"/>
                  <a:gd name="connsiteY0" fmla="*/ 0 h 2231829"/>
                  <a:gd name="connsiteX1" fmla="*/ 4337983 w 4337983"/>
                  <a:gd name="connsiteY1" fmla="*/ 2231829 h 2231829"/>
                  <a:gd name="connsiteX2" fmla="*/ 4337983 w 4337983"/>
                  <a:gd name="connsiteY2"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337983 w 4337983"/>
                  <a:gd name="connsiteY2" fmla="*/ 2231829 h 2231829"/>
                  <a:gd name="connsiteX3" fmla="*/ 4337983 w 4337983"/>
                  <a:gd name="connsiteY3"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4337983 w 4337983"/>
                  <a:gd name="connsiteY3" fmla="*/ 2231829 h 2231829"/>
                  <a:gd name="connsiteX4" fmla="*/ 4337983 w 4337983"/>
                  <a:gd name="connsiteY4"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31829"/>
                  <a:gd name="connsiteX1" fmla="*/ 242684 w 4337983"/>
                  <a:gd name="connsiteY1" fmla="*/ 563374 h 2231829"/>
                  <a:gd name="connsiteX2" fmla="*/ 485369 w 4337983"/>
                  <a:gd name="connsiteY2" fmla="*/ 1031408 h 2231829"/>
                  <a:gd name="connsiteX3" fmla="*/ 845062 w 4337983"/>
                  <a:gd name="connsiteY3" fmla="*/ 1581782 h 2231829"/>
                  <a:gd name="connsiteX4" fmla="*/ 4337983 w 4337983"/>
                  <a:gd name="connsiteY4" fmla="*/ 2231829 h 2231829"/>
                  <a:gd name="connsiteX5" fmla="*/ 4337983 w 4337983"/>
                  <a:gd name="connsiteY5" fmla="*/ 2231829 h 2231829"/>
                  <a:gd name="connsiteX0" fmla="*/ 0 w 4337983"/>
                  <a:gd name="connsiteY0" fmla="*/ 0 h 2246021"/>
                  <a:gd name="connsiteX1" fmla="*/ 242684 w 4337983"/>
                  <a:gd name="connsiteY1" fmla="*/ 563374 h 2246021"/>
                  <a:gd name="connsiteX2" fmla="*/ 485369 w 4337983"/>
                  <a:gd name="connsiteY2" fmla="*/ 1031408 h 2246021"/>
                  <a:gd name="connsiteX3" fmla="*/ 845062 w 4337983"/>
                  <a:gd name="connsiteY3" fmla="*/ 1581782 h 2246021"/>
                  <a:gd name="connsiteX4" fmla="*/ 1499443 w 4337983"/>
                  <a:gd name="connsiteY4" fmla="*/ 2184159 h 2246021"/>
                  <a:gd name="connsiteX5" fmla="*/ 4337983 w 4337983"/>
                  <a:gd name="connsiteY5" fmla="*/ 2231829 h 2246021"/>
                  <a:gd name="connsiteX6" fmla="*/ 4337983 w 4337983"/>
                  <a:gd name="connsiteY6" fmla="*/ 2231829 h 2246021"/>
                  <a:gd name="connsiteX0" fmla="*/ 0 w 4337983"/>
                  <a:gd name="connsiteY0" fmla="*/ 0 h 2246021"/>
                  <a:gd name="connsiteX1" fmla="*/ 242684 w 4337983"/>
                  <a:gd name="connsiteY1" fmla="*/ 563374 h 2246021"/>
                  <a:gd name="connsiteX2" fmla="*/ 485369 w 4337983"/>
                  <a:gd name="connsiteY2" fmla="*/ 1031408 h 2246021"/>
                  <a:gd name="connsiteX3" fmla="*/ 845062 w 4337983"/>
                  <a:gd name="connsiteY3" fmla="*/ 1581782 h 2246021"/>
                  <a:gd name="connsiteX4" fmla="*/ 1499443 w 4337983"/>
                  <a:gd name="connsiteY4" fmla="*/ 2184159 h 2246021"/>
                  <a:gd name="connsiteX5" fmla="*/ 4337983 w 4337983"/>
                  <a:gd name="connsiteY5" fmla="*/ 2231829 h 2246021"/>
                  <a:gd name="connsiteX6" fmla="*/ 4337983 w 4337983"/>
                  <a:gd name="connsiteY6" fmla="*/ 2231829 h 2246021"/>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802"/>
                  <a:gd name="connsiteX1" fmla="*/ 242684 w 4337983"/>
                  <a:gd name="connsiteY1" fmla="*/ 563374 h 2409802"/>
                  <a:gd name="connsiteX2" fmla="*/ 485369 w 4337983"/>
                  <a:gd name="connsiteY2" fmla="*/ 1031408 h 2409802"/>
                  <a:gd name="connsiteX3" fmla="*/ 845062 w 4337983"/>
                  <a:gd name="connsiteY3" fmla="*/ 1581782 h 2409802"/>
                  <a:gd name="connsiteX4" fmla="*/ 1499443 w 4337983"/>
                  <a:gd name="connsiteY4" fmla="*/ 2184159 h 2409802"/>
                  <a:gd name="connsiteX5" fmla="*/ 3336910 w 4337983"/>
                  <a:gd name="connsiteY5" fmla="*/ 2409509 h 2409802"/>
                  <a:gd name="connsiteX6" fmla="*/ 4337983 w 4337983"/>
                  <a:gd name="connsiteY6" fmla="*/ 2231829 h 2409802"/>
                  <a:gd name="connsiteX7" fmla="*/ 4337983 w 4337983"/>
                  <a:gd name="connsiteY7" fmla="*/ 2231829 h 2409802"/>
                  <a:gd name="connsiteX0" fmla="*/ 0 w 4337983"/>
                  <a:gd name="connsiteY0" fmla="*/ 0 h 2409509"/>
                  <a:gd name="connsiteX1" fmla="*/ 242684 w 4337983"/>
                  <a:gd name="connsiteY1" fmla="*/ 563374 h 2409509"/>
                  <a:gd name="connsiteX2" fmla="*/ 485369 w 4337983"/>
                  <a:gd name="connsiteY2" fmla="*/ 1031408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42684 w 4337983"/>
                  <a:gd name="connsiteY1" fmla="*/ 563374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4353 w 4337983"/>
                  <a:gd name="connsiteY1" fmla="*/ 485369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8370 w 4337983"/>
                  <a:gd name="connsiteY2" fmla="*/ 845061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45062 w 4337983"/>
                  <a:gd name="connsiteY3" fmla="*/ 1581782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218415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409509"/>
                  <a:gd name="connsiteX1" fmla="*/ 260019 w 4337983"/>
                  <a:gd name="connsiteY1" fmla="*/ 498370 h 2409509"/>
                  <a:gd name="connsiteX2" fmla="*/ 494036 w 4337983"/>
                  <a:gd name="connsiteY2" fmla="*/ 832060 h 2409509"/>
                  <a:gd name="connsiteX3" fmla="*/ 836395 w 4337983"/>
                  <a:gd name="connsiteY3" fmla="*/ 1243757 h 2409509"/>
                  <a:gd name="connsiteX4" fmla="*/ 1499443 w 4337983"/>
                  <a:gd name="connsiteY4" fmla="*/ 1555779 h 2409509"/>
                  <a:gd name="connsiteX5" fmla="*/ 3336910 w 4337983"/>
                  <a:gd name="connsiteY5" fmla="*/ 2409509 h 2409509"/>
                  <a:gd name="connsiteX6" fmla="*/ 4337983 w 4337983"/>
                  <a:gd name="connsiteY6" fmla="*/ 2231829 h 2409509"/>
                  <a:gd name="connsiteX7" fmla="*/ 4337983 w 4337983"/>
                  <a:gd name="connsiteY7" fmla="*/ 2231829 h 240950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99117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81782 h 2231829"/>
                  <a:gd name="connsiteX6" fmla="*/ 4337983 w 4337983"/>
                  <a:gd name="connsiteY6" fmla="*/ 2231829 h 2231829"/>
                  <a:gd name="connsiteX7" fmla="*/ 4337983 w 4337983"/>
                  <a:gd name="connsiteY7" fmla="*/ 2231829 h 2231829"/>
                  <a:gd name="connsiteX0" fmla="*/ 0 w 4337983"/>
                  <a:gd name="connsiteY0" fmla="*/ 0 h 2231829"/>
                  <a:gd name="connsiteX1" fmla="*/ 260019 w 4337983"/>
                  <a:gd name="connsiteY1" fmla="*/ 498370 h 2231829"/>
                  <a:gd name="connsiteX2" fmla="*/ 494036 w 4337983"/>
                  <a:gd name="connsiteY2" fmla="*/ 832060 h 2231829"/>
                  <a:gd name="connsiteX3" fmla="*/ 836395 w 4337983"/>
                  <a:gd name="connsiteY3" fmla="*/ 1243757 h 2231829"/>
                  <a:gd name="connsiteX4" fmla="*/ 1499443 w 4337983"/>
                  <a:gd name="connsiteY4" fmla="*/ 1555779 h 2231829"/>
                  <a:gd name="connsiteX5" fmla="*/ 3341244 w 4337983"/>
                  <a:gd name="connsiteY5" fmla="*/ 1581782 h 2231829"/>
                  <a:gd name="connsiteX6" fmla="*/ 4337983 w 4337983"/>
                  <a:gd name="connsiteY6" fmla="*/ 2231829 h 2231829"/>
                  <a:gd name="connsiteX7" fmla="*/ 4337983 w 4337983"/>
                  <a:gd name="connsiteY7" fmla="*/ 2231829 h 2231829"/>
                  <a:gd name="connsiteX0" fmla="*/ 0 w 4412948"/>
                  <a:gd name="connsiteY0" fmla="*/ 0 h 2236528"/>
                  <a:gd name="connsiteX1" fmla="*/ 260019 w 4412948"/>
                  <a:gd name="connsiteY1" fmla="*/ 498370 h 2236528"/>
                  <a:gd name="connsiteX2" fmla="*/ 494036 w 4412948"/>
                  <a:gd name="connsiteY2" fmla="*/ 832060 h 2236528"/>
                  <a:gd name="connsiteX3" fmla="*/ 836395 w 4412948"/>
                  <a:gd name="connsiteY3" fmla="*/ 1243757 h 2236528"/>
                  <a:gd name="connsiteX4" fmla="*/ 1499443 w 4412948"/>
                  <a:gd name="connsiteY4" fmla="*/ 1555779 h 2236528"/>
                  <a:gd name="connsiteX5" fmla="*/ 3341244 w 4412948"/>
                  <a:gd name="connsiteY5" fmla="*/ 1581782 h 2236528"/>
                  <a:gd name="connsiteX6" fmla="*/ 4337983 w 4412948"/>
                  <a:gd name="connsiteY6" fmla="*/ 2231829 h 2236528"/>
                  <a:gd name="connsiteX7" fmla="*/ 4342317 w 4412948"/>
                  <a:gd name="connsiteY7" fmla="*/ 1854802 h 2236528"/>
                  <a:gd name="connsiteX0" fmla="*/ 0 w 4342317"/>
                  <a:gd name="connsiteY0" fmla="*/ 0 h 1854802"/>
                  <a:gd name="connsiteX1" fmla="*/ 260019 w 4342317"/>
                  <a:gd name="connsiteY1" fmla="*/ 498370 h 1854802"/>
                  <a:gd name="connsiteX2" fmla="*/ 494036 w 4342317"/>
                  <a:gd name="connsiteY2" fmla="*/ 832060 h 1854802"/>
                  <a:gd name="connsiteX3" fmla="*/ 836395 w 4342317"/>
                  <a:gd name="connsiteY3" fmla="*/ 1243757 h 1854802"/>
                  <a:gd name="connsiteX4" fmla="*/ 1499443 w 4342317"/>
                  <a:gd name="connsiteY4" fmla="*/ 1555779 h 1854802"/>
                  <a:gd name="connsiteX5" fmla="*/ 3341244 w 4342317"/>
                  <a:gd name="connsiteY5" fmla="*/ 1581782 h 1854802"/>
                  <a:gd name="connsiteX6" fmla="*/ 4342317 w 4342317"/>
                  <a:gd name="connsiteY6" fmla="*/ 1854802 h 1854802"/>
                  <a:gd name="connsiteX0" fmla="*/ 0 w 4346651"/>
                  <a:gd name="connsiteY0" fmla="*/ 0 h 1587592"/>
                  <a:gd name="connsiteX1" fmla="*/ 260019 w 4346651"/>
                  <a:gd name="connsiteY1" fmla="*/ 498370 h 1587592"/>
                  <a:gd name="connsiteX2" fmla="*/ 494036 w 4346651"/>
                  <a:gd name="connsiteY2" fmla="*/ 832060 h 1587592"/>
                  <a:gd name="connsiteX3" fmla="*/ 836395 w 4346651"/>
                  <a:gd name="connsiteY3" fmla="*/ 1243757 h 1587592"/>
                  <a:gd name="connsiteX4" fmla="*/ 1499443 w 4346651"/>
                  <a:gd name="connsiteY4" fmla="*/ 1555779 h 1587592"/>
                  <a:gd name="connsiteX5" fmla="*/ 3341244 w 4346651"/>
                  <a:gd name="connsiteY5" fmla="*/ 1581782 h 1587592"/>
                  <a:gd name="connsiteX6" fmla="*/ 4346651 w 4346651"/>
                  <a:gd name="connsiteY6" fmla="*/ 1399769 h 1587592"/>
                  <a:gd name="connsiteX0" fmla="*/ 0 w 4346651"/>
                  <a:gd name="connsiteY0" fmla="*/ 0 h 1581782"/>
                  <a:gd name="connsiteX1" fmla="*/ 260019 w 4346651"/>
                  <a:gd name="connsiteY1" fmla="*/ 498370 h 1581782"/>
                  <a:gd name="connsiteX2" fmla="*/ 494036 w 4346651"/>
                  <a:gd name="connsiteY2" fmla="*/ 832060 h 1581782"/>
                  <a:gd name="connsiteX3" fmla="*/ 836395 w 4346651"/>
                  <a:gd name="connsiteY3" fmla="*/ 1243757 h 1581782"/>
                  <a:gd name="connsiteX4" fmla="*/ 1499443 w 4346651"/>
                  <a:gd name="connsiteY4" fmla="*/ 1555779 h 1581782"/>
                  <a:gd name="connsiteX5" fmla="*/ 3341244 w 4346651"/>
                  <a:gd name="connsiteY5" fmla="*/ 1581782 h 1581782"/>
                  <a:gd name="connsiteX6" fmla="*/ 4346651 w 4346651"/>
                  <a:gd name="connsiteY6" fmla="*/ 1399769 h 1581782"/>
                  <a:gd name="connsiteX0" fmla="*/ 0 w 4346651"/>
                  <a:gd name="connsiteY0" fmla="*/ 0 h 1581782"/>
                  <a:gd name="connsiteX1" fmla="*/ 260019 w 4346651"/>
                  <a:gd name="connsiteY1" fmla="*/ 498370 h 1581782"/>
                  <a:gd name="connsiteX2" fmla="*/ 494036 w 4346651"/>
                  <a:gd name="connsiteY2" fmla="*/ 832060 h 1581782"/>
                  <a:gd name="connsiteX3" fmla="*/ 836395 w 4346651"/>
                  <a:gd name="connsiteY3" fmla="*/ 1243757 h 1581782"/>
                  <a:gd name="connsiteX4" fmla="*/ 1499443 w 4346651"/>
                  <a:gd name="connsiteY4" fmla="*/ 1555779 h 1581782"/>
                  <a:gd name="connsiteX5" fmla="*/ 3341244 w 4346651"/>
                  <a:gd name="connsiteY5" fmla="*/ 1581782 h 1581782"/>
                  <a:gd name="connsiteX6" fmla="*/ 4346651 w 4346651"/>
                  <a:gd name="connsiteY6" fmla="*/ 1399769 h 1581782"/>
                  <a:gd name="connsiteX0" fmla="*/ 0 w 4342317"/>
                  <a:gd name="connsiteY0" fmla="*/ 0 h 1581782"/>
                  <a:gd name="connsiteX1" fmla="*/ 260019 w 4342317"/>
                  <a:gd name="connsiteY1" fmla="*/ 498370 h 1581782"/>
                  <a:gd name="connsiteX2" fmla="*/ 494036 w 4342317"/>
                  <a:gd name="connsiteY2" fmla="*/ 832060 h 1581782"/>
                  <a:gd name="connsiteX3" fmla="*/ 836395 w 4342317"/>
                  <a:gd name="connsiteY3" fmla="*/ 1243757 h 1581782"/>
                  <a:gd name="connsiteX4" fmla="*/ 1499443 w 4342317"/>
                  <a:gd name="connsiteY4" fmla="*/ 1555779 h 1581782"/>
                  <a:gd name="connsiteX5" fmla="*/ 3341244 w 4342317"/>
                  <a:gd name="connsiteY5" fmla="*/ 1581782 h 1581782"/>
                  <a:gd name="connsiteX6" fmla="*/ 4342317 w 4342317"/>
                  <a:gd name="connsiteY6" fmla="*/ 1386768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4321779 w 4321779"/>
                  <a:gd name="connsiteY6" fmla="*/ 1388929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3988604 w 4321779"/>
                  <a:gd name="connsiteY6" fmla="*/ 1443278 h 1581782"/>
                  <a:gd name="connsiteX7" fmla="*/ 4321779 w 4321779"/>
                  <a:gd name="connsiteY7" fmla="*/ 1388929 h 1581782"/>
                  <a:gd name="connsiteX0" fmla="*/ 0 w 4321779"/>
                  <a:gd name="connsiteY0" fmla="*/ 0 h 1581782"/>
                  <a:gd name="connsiteX1" fmla="*/ 260019 w 4321779"/>
                  <a:gd name="connsiteY1" fmla="*/ 498370 h 1581782"/>
                  <a:gd name="connsiteX2" fmla="*/ 494036 w 4321779"/>
                  <a:gd name="connsiteY2" fmla="*/ 832060 h 1581782"/>
                  <a:gd name="connsiteX3" fmla="*/ 836395 w 4321779"/>
                  <a:gd name="connsiteY3" fmla="*/ 1243757 h 1581782"/>
                  <a:gd name="connsiteX4" fmla="*/ 1499443 w 4321779"/>
                  <a:gd name="connsiteY4" fmla="*/ 1555779 h 1581782"/>
                  <a:gd name="connsiteX5" fmla="*/ 3341244 w 4321779"/>
                  <a:gd name="connsiteY5" fmla="*/ 1581782 h 1581782"/>
                  <a:gd name="connsiteX6" fmla="*/ 3988604 w 4321779"/>
                  <a:gd name="connsiteY6" fmla="*/ 1443278 h 1581782"/>
                  <a:gd name="connsiteX7" fmla="*/ 4321779 w 4321779"/>
                  <a:gd name="connsiteY7" fmla="*/ 1388929 h 1581782"/>
                  <a:gd name="connsiteX0" fmla="*/ 0 w 4321779"/>
                  <a:gd name="connsiteY0" fmla="*/ 0 h 1596913"/>
                  <a:gd name="connsiteX1" fmla="*/ 260019 w 4321779"/>
                  <a:gd name="connsiteY1" fmla="*/ 498370 h 1596913"/>
                  <a:gd name="connsiteX2" fmla="*/ 494036 w 4321779"/>
                  <a:gd name="connsiteY2" fmla="*/ 832060 h 1596913"/>
                  <a:gd name="connsiteX3" fmla="*/ 836395 w 4321779"/>
                  <a:gd name="connsiteY3" fmla="*/ 1243757 h 1596913"/>
                  <a:gd name="connsiteX4" fmla="*/ 1499443 w 4321779"/>
                  <a:gd name="connsiteY4" fmla="*/ 1555779 h 1596913"/>
                  <a:gd name="connsiteX5" fmla="*/ 3313237 w 4321779"/>
                  <a:gd name="connsiteY5" fmla="*/ 1596913 h 1596913"/>
                  <a:gd name="connsiteX6" fmla="*/ 3988604 w 4321779"/>
                  <a:gd name="connsiteY6" fmla="*/ 1443278 h 1596913"/>
                  <a:gd name="connsiteX7" fmla="*/ 4321779 w 4321779"/>
                  <a:gd name="connsiteY7" fmla="*/ 1388929 h 1596913"/>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13237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988604 w 4321779"/>
                  <a:gd name="connsiteY7" fmla="*/ 1443278 h 1629177"/>
                  <a:gd name="connsiteX8" fmla="*/ 4321779 w 4321779"/>
                  <a:gd name="connsiteY8"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29177"/>
                  <a:gd name="connsiteX1" fmla="*/ 260019 w 4321779"/>
                  <a:gd name="connsiteY1" fmla="*/ 498370 h 1629177"/>
                  <a:gd name="connsiteX2" fmla="*/ 494036 w 4321779"/>
                  <a:gd name="connsiteY2" fmla="*/ 832060 h 1629177"/>
                  <a:gd name="connsiteX3" fmla="*/ 836395 w 4321779"/>
                  <a:gd name="connsiteY3" fmla="*/ 1243757 h 1629177"/>
                  <a:gd name="connsiteX4" fmla="*/ 1499443 w 4321779"/>
                  <a:gd name="connsiteY4" fmla="*/ 1555779 h 1629177"/>
                  <a:gd name="connsiteX5" fmla="*/ 3142804 w 4321779"/>
                  <a:gd name="connsiteY5" fmla="*/ 1629177 h 1629177"/>
                  <a:gd name="connsiteX6" fmla="*/ 3302034 w 4321779"/>
                  <a:gd name="connsiteY6" fmla="*/ 1596913 h 1629177"/>
                  <a:gd name="connsiteX7" fmla="*/ 3822431 w 4321779"/>
                  <a:gd name="connsiteY7" fmla="*/ 1469218 h 1629177"/>
                  <a:gd name="connsiteX8" fmla="*/ 3988604 w 4321779"/>
                  <a:gd name="connsiteY8" fmla="*/ 1443278 h 1629177"/>
                  <a:gd name="connsiteX9" fmla="*/ 4321779 w 4321779"/>
                  <a:gd name="connsiteY9" fmla="*/ 1388929 h 1629177"/>
                  <a:gd name="connsiteX0" fmla="*/ 0 w 4321779"/>
                  <a:gd name="connsiteY0" fmla="*/ 0 h 1646470"/>
                  <a:gd name="connsiteX1" fmla="*/ 260019 w 4321779"/>
                  <a:gd name="connsiteY1" fmla="*/ 498370 h 1646470"/>
                  <a:gd name="connsiteX2" fmla="*/ 494036 w 4321779"/>
                  <a:gd name="connsiteY2" fmla="*/ 832060 h 1646470"/>
                  <a:gd name="connsiteX3" fmla="*/ 836395 w 4321779"/>
                  <a:gd name="connsiteY3" fmla="*/ 1243757 h 1646470"/>
                  <a:gd name="connsiteX4" fmla="*/ 1499443 w 4321779"/>
                  <a:gd name="connsiteY4" fmla="*/ 1555779 h 1646470"/>
                  <a:gd name="connsiteX5" fmla="*/ 2799256 w 4321779"/>
                  <a:gd name="connsiteY5" fmla="*/ 1646470 h 1646470"/>
                  <a:gd name="connsiteX6" fmla="*/ 3142804 w 4321779"/>
                  <a:gd name="connsiteY6" fmla="*/ 1629177 h 1646470"/>
                  <a:gd name="connsiteX7" fmla="*/ 3302034 w 4321779"/>
                  <a:gd name="connsiteY7" fmla="*/ 1596913 h 1646470"/>
                  <a:gd name="connsiteX8" fmla="*/ 3822431 w 4321779"/>
                  <a:gd name="connsiteY8" fmla="*/ 1469218 h 1646470"/>
                  <a:gd name="connsiteX9" fmla="*/ 3988604 w 4321779"/>
                  <a:gd name="connsiteY9" fmla="*/ 1443278 h 1646470"/>
                  <a:gd name="connsiteX10" fmla="*/ 4321779 w 4321779"/>
                  <a:gd name="connsiteY10" fmla="*/ 1388929 h 1646470"/>
                  <a:gd name="connsiteX0" fmla="*/ 0 w 4321779"/>
                  <a:gd name="connsiteY0" fmla="*/ 0 h 1646500"/>
                  <a:gd name="connsiteX1" fmla="*/ 260019 w 4321779"/>
                  <a:gd name="connsiteY1" fmla="*/ 498370 h 1646500"/>
                  <a:gd name="connsiteX2" fmla="*/ 494036 w 4321779"/>
                  <a:gd name="connsiteY2" fmla="*/ 832060 h 1646500"/>
                  <a:gd name="connsiteX3" fmla="*/ 836395 w 4321779"/>
                  <a:gd name="connsiteY3" fmla="*/ 1243757 h 1646500"/>
                  <a:gd name="connsiteX4" fmla="*/ 1499443 w 4321779"/>
                  <a:gd name="connsiteY4" fmla="*/ 1555779 h 1646500"/>
                  <a:gd name="connsiteX5" fmla="*/ 2799256 w 4321779"/>
                  <a:gd name="connsiteY5" fmla="*/ 1646470 h 1646500"/>
                  <a:gd name="connsiteX6" fmla="*/ 3142804 w 4321779"/>
                  <a:gd name="connsiteY6" fmla="*/ 1629177 h 1646500"/>
                  <a:gd name="connsiteX7" fmla="*/ 3302034 w 4321779"/>
                  <a:gd name="connsiteY7" fmla="*/ 1596913 h 1646500"/>
                  <a:gd name="connsiteX8" fmla="*/ 3822431 w 4321779"/>
                  <a:gd name="connsiteY8" fmla="*/ 1469218 h 1646500"/>
                  <a:gd name="connsiteX9" fmla="*/ 3988604 w 4321779"/>
                  <a:gd name="connsiteY9" fmla="*/ 1443278 h 1646500"/>
                  <a:gd name="connsiteX10" fmla="*/ 4321779 w 4321779"/>
                  <a:gd name="connsiteY10" fmla="*/ 1388929 h 1646500"/>
                  <a:gd name="connsiteX0" fmla="*/ 0 w 4321779"/>
                  <a:gd name="connsiteY0" fmla="*/ 0 h 1649686"/>
                  <a:gd name="connsiteX1" fmla="*/ 260019 w 4321779"/>
                  <a:gd name="connsiteY1" fmla="*/ 498370 h 1649686"/>
                  <a:gd name="connsiteX2" fmla="*/ 494036 w 4321779"/>
                  <a:gd name="connsiteY2" fmla="*/ 832060 h 1649686"/>
                  <a:gd name="connsiteX3" fmla="*/ 836395 w 4321779"/>
                  <a:gd name="connsiteY3" fmla="*/ 1243757 h 1649686"/>
                  <a:gd name="connsiteX4" fmla="*/ 1499443 w 4321779"/>
                  <a:gd name="connsiteY4" fmla="*/ 1555779 h 1649686"/>
                  <a:gd name="connsiteX5" fmla="*/ 2799256 w 4321779"/>
                  <a:gd name="connsiteY5" fmla="*/ 1646470 h 1649686"/>
                  <a:gd name="connsiteX6" fmla="*/ 3142804 w 4321779"/>
                  <a:gd name="connsiteY6" fmla="*/ 1629177 h 1649686"/>
                  <a:gd name="connsiteX7" fmla="*/ 3302034 w 4321779"/>
                  <a:gd name="connsiteY7" fmla="*/ 1596913 h 1649686"/>
                  <a:gd name="connsiteX8" fmla="*/ 3822431 w 4321779"/>
                  <a:gd name="connsiteY8" fmla="*/ 1469218 h 1649686"/>
                  <a:gd name="connsiteX9" fmla="*/ 3988604 w 4321779"/>
                  <a:gd name="connsiteY9" fmla="*/ 1443278 h 1649686"/>
                  <a:gd name="connsiteX10" fmla="*/ 4321779 w 4321779"/>
                  <a:gd name="connsiteY10" fmla="*/ 1388929 h 1649686"/>
                  <a:gd name="connsiteX0" fmla="*/ 0 w 4321779"/>
                  <a:gd name="connsiteY0" fmla="*/ 0 h 1683982"/>
                  <a:gd name="connsiteX1" fmla="*/ 260019 w 4321779"/>
                  <a:gd name="connsiteY1" fmla="*/ 498370 h 1683982"/>
                  <a:gd name="connsiteX2" fmla="*/ 494036 w 4321779"/>
                  <a:gd name="connsiteY2" fmla="*/ 832060 h 1683982"/>
                  <a:gd name="connsiteX3" fmla="*/ 836395 w 4321779"/>
                  <a:gd name="connsiteY3" fmla="*/ 1243757 h 1683982"/>
                  <a:gd name="connsiteX4" fmla="*/ 1499443 w 4321779"/>
                  <a:gd name="connsiteY4" fmla="*/ 1555779 h 1683982"/>
                  <a:gd name="connsiteX5" fmla="*/ 2461309 w 4321779"/>
                  <a:gd name="connsiteY5" fmla="*/ 1681055 h 1683982"/>
                  <a:gd name="connsiteX6" fmla="*/ 2799256 w 4321779"/>
                  <a:gd name="connsiteY6" fmla="*/ 1646470 h 1683982"/>
                  <a:gd name="connsiteX7" fmla="*/ 3142804 w 4321779"/>
                  <a:gd name="connsiteY7" fmla="*/ 1629177 h 1683982"/>
                  <a:gd name="connsiteX8" fmla="*/ 3302034 w 4321779"/>
                  <a:gd name="connsiteY8" fmla="*/ 1596913 h 1683982"/>
                  <a:gd name="connsiteX9" fmla="*/ 3822431 w 4321779"/>
                  <a:gd name="connsiteY9" fmla="*/ 1469218 h 1683982"/>
                  <a:gd name="connsiteX10" fmla="*/ 3988604 w 4321779"/>
                  <a:gd name="connsiteY10" fmla="*/ 1443278 h 1683982"/>
                  <a:gd name="connsiteX11" fmla="*/ 4321779 w 4321779"/>
                  <a:gd name="connsiteY11" fmla="*/ 1388929 h 1683982"/>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1055"/>
                  <a:gd name="connsiteX1" fmla="*/ 260019 w 4321779"/>
                  <a:gd name="connsiteY1" fmla="*/ 498370 h 1681055"/>
                  <a:gd name="connsiteX2" fmla="*/ 494036 w 4321779"/>
                  <a:gd name="connsiteY2" fmla="*/ 832060 h 1681055"/>
                  <a:gd name="connsiteX3" fmla="*/ 836395 w 4321779"/>
                  <a:gd name="connsiteY3" fmla="*/ 1243757 h 1681055"/>
                  <a:gd name="connsiteX4" fmla="*/ 1499443 w 4321779"/>
                  <a:gd name="connsiteY4" fmla="*/ 1555779 h 1681055"/>
                  <a:gd name="connsiteX5" fmla="*/ 2461309 w 4321779"/>
                  <a:gd name="connsiteY5" fmla="*/ 1681055 h 1681055"/>
                  <a:gd name="connsiteX6" fmla="*/ 2799256 w 4321779"/>
                  <a:gd name="connsiteY6" fmla="*/ 1646470 h 1681055"/>
                  <a:gd name="connsiteX7" fmla="*/ 3142804 w 4321779"/>
                  <a:gd name="connsiteY7" fmla="*/ 1629177 h 1681055"/>
                  <a:gd name="connsiteX8" fmla="*/ 3302034 w 4321779"/>
                  <a:gd name="connsiteY8" fmla="*/ 1596913 h 1681055"/>
                  <a:gd name="connsiteX9" fmla="*/ 3822431 w 4321779"/>
                  <a:gd name="connsiteY9" fmla="*/ 1469218 h 1681055"/>
                  <a:gd name="connsiteX10" fmla="*/ 3988604 w 4321779"/>
                  <a:gd name="connsiteY10" fmla="*/ 1443278 h 1681055"/>
                  <a:gd name="connsiteX11" fmla="*/ 4321779 w 4321779"/>
                  <a:gd name="connsiteY11" fmla="*/ 1388929 h 1681055"/>
                  <a:gd name="connsiteX0" fmla="*/ 0 w 4321779"/>
                  <a:gd name="connsiteY0" fmla="*/ 0 h 1689516"/>
                  <a:gd name="connsiteX1" fmla="*/ 260019 w 4321779"/>
                  <a:gd name="connsiteY1" fmla="*/ 498370 h 1689516"/>
                  <a:gd name="connsiteX2" fmla="*/ 494036 w 4321779"/>
                  <a:gd name="connsiteY2" fmla="*/ 832060 h 1689516"/>
                  <a:gd name="connsiteX3" fmla="*/ 836395 w 4321779"/>
                  <a:gd name="connsiteY3" fmla="*/ 1243757 h 1689516"/>
                  <a:gd name="connsiteX4" fmla="*/ 1499443 w 4321779"/>
                  <a:gd name="connsiteY4" fmla="*/ 1555779 h 1689516"/>
                  <a:gd name="connsiteX5" fmla="*/ 2293270 w 4321779"/>
                  <a:gd name="connsiteY5" fmla="*/ 1678893 h 1689516"/>
                  <a:gd name="connsiteX6" fmla="*/ 2461309 w 4321779"/>
                  <a:gd name="connsiteY6" fmla="*/ 1681055 h 1689516"/>
                  <a:gd name="connsiteX7" fmla="*/ 2799256 w 4321779"/>
                  <a:gd name="connsiteY7" fmla="*/ 1646470 h 1689516"/>
                  <a:gd name="connsiteX8" fmla="*/ 3142804 w 4321779"/>
                  <a:gd name="connsiteY8" fmla="*/ 1629177 h 1689516"/>
                  <a:gd name="connsiteX9" fmla="*/ 3302034 w 4321779"/>
                  <a:gd name="connsiteY9" fmla="*/ 1596913 h 1689516"/>
                  <a:gd name="connsiteX10" fmla="*/ 3822431 w 4321779"/>
                  <a:gd name="connsiteY10" fmla="*/ 1469218 h 1689516"/>
                  <a:gd name="connsiteX11" fmla="*/ 3988604 w 4321779"/>
                  <a:gd name="connsiteY11" fmla="*/ 1443278 h 1689516"/>
                  <a:gd name="connsiteX12" fmla="*/ 4321779 w 4321779"/>
                  <a:gd name="connsiteY12" fmla="*/ 1388929 h 1689516"/>
                  <a:gd name="connsiteX0" fmla="*/ 0 w 4321779"/>
                  <a:gd name="connsiteY0" fmla="*/ 0 h 1682583"/>
                  <a:gd name="connsiteX1" fmla="*/ 260019 w 4321779"/>
                  <a:gd name="connsiteY1" fmla="*/ 498370 h 1682583"/>
                  <a:gd name="connsiteX2" fmla="*/ 494036 w 4321779"/>
                  <a:gd name="connsiteY2" fmla="*/ 832060 h 1682583"/>
                  <a:gd name="connsiteX3" fmla="*/ 836395 w 4321779"/>
                  <a:gd name="connsiteY3" fmla="*/ 1243757 h 1682583"/>
                  <a:gd name="connsiteX4" fmla="*/ 1499443 w 4321779"/>
                  <a:gd name="connsiteY4" fmla="*/ 1555779 h 1682583"/>
                  <a:gd name="connsiteX5" fmla="*/ 2293270 w 4321779"/>
                  <a:gd name="connsiteY5" fmla="*/ 1678893 h 1682583"/>
                  <a:gd name="connsiteX6" fmla="*/ 2461309 w 4321779"/>
                  <a:gd name="connsiteY6" fmla="*/ 1681055 h 1682583"/>
                  <a:gd name="connsiteX7" fmla="*/ 2799256 w 4321779"/>
                  <a:gd name="connsiteY7" fmla="*/ 1646470 h 1682583"/>
                  <a:gd name="connsiteX8" fmla="*/ 3142804 w 4321779"/>
                  <a:gd name="connsiteY8" fmla="*/ 1629177 h 1682583"/>
                  <a:gd name="connsiteX9" fmla="*/ 3302034 w 4321779"/>
                  <a:gd name="connsiteY9" fmla="*/ 1596913 h 1682583"/>
                  <a:gd name="connsiteX10" fmla="*/ 3822431 w 4321779"/>
                  <a:gd name="connsiteY10" fmla="*/ 1469218 h 1682583"/>
                  <a:gd name="connsiteX11" fmla="*/ 3988604 w 4321779"/>
                  <a:gd name="connsiteY11" fmla="*/ 1443278 h 1682583"/>
                  <a:gd name="connsiteX12" fmla="*/ 4321779 w 4321779"/>
                  <a:gd name="connsiteY12" fmla="*/ 1388929 h 1682583"/>
                  <a:gd name="connsiteX0" fmla="*/ 0 w 4321779"/>
                  <a:gd name="connsiteY0" fmla="*/ 0 h 1681638"/>
                  <a:gd name="connsiteX1" fmla="*/ 260019 w 4321779"/>
                  <a:gd name="connsiteY1" fmla="*/ 498370 h 1681638"/>
                  <a:gd name="connsiteX2" fmla="*/ 494036 w 4321779"/>
                  <a:gd name="connsiteY2" fmla="*/ 832060 h 1681638"/>
                  <a:gd name="connsiteX3" fmla="*/ 836395 w 4321779"/>
                  <a:gd name="connsiteY3" fmla="*/ 1243757 h 1681638"/>
                  <a:gd name="connsiteX4" fmla="*/ 1499443 w 4321779"/>
                  <a:gd name="connsiteY4" fmla="*/ 1555779 h 1681638"/>
                  <a:gd name="connsiteX5" fmla="*/ 2293270 w 4321779"/>
                  <a:gd name="connsiteY5" fmla="*/ 1678893 h 1681638"/>
                  <a:gd name="connsiteX6" fmla="*/ 2461309 w 4321779"/>
                  <a:gd name="connsiteY6" fmla="*/ 1681055 h 1681638"/>
                  <a:gd name="connsiteX7" fmla="*/ 2799256 w 4321779"/>
                  <a:gd name="connsiteY7" fmla="*/ 1646470 h 1681638"/>
                  <a:gd name="connsiteX8" fmla="*/ 3142804 w 4321779"/>
                  <a:gd name="connsiteY8" fmla="*/ 1629177 h 1681638"/>
                  <a:gd name="connsiteX9" fmla="*/ 3302034 w 4321779"/>
                  <a:gd name="connsiteY9" fmla="*/ 1596913 h 1681638"/>
                  <a:gd name="connsiteX10" fmla="*/ 3822431 w 4321779"/>
                  <a:gd name="connsiteY10" fmla="*/ 1469218 h 1681638"/>
                  <a:gd name="connsiteX11" fmla="*/ 3988604 w 4321779"/>
                  <a:gd name="connsiteY11" fmla="*/ 1443278 h 1681638"/>
                  <a:gd name="connsiteX12" fmla="*/ 4321779 w 4321779"/>
                  <a:gd name="connsiteY12" fmla="*/ 1388929 h 1681638"/>
                  <a:gd name="connsiteX0" fmla="*/ 0 w 4321779"/>
                  <a:gd name="connsiteY0" fmla="*/ 0 h 1688843"/>
                  <a:gd name="connsiteX1" fmla="*/ 260019 w 4321779"/>
                  <a:gd name="connsiteY1" fmla="*/ 498370 h 1688843"/>
                  <a:gd name="connsiteX2" fmla="*/ 494036 w 4321779"/>
                  <a:gd name="connsiteY2" fmla="*/ 832060 h 1688843"/>
                  <a:gd name="connsiteX3" fmla="*/ 836395 w 4321779"/>
                  <a:gd name="connsiteY3" fmla="*/ 1243757 h 1688843"/>
                  <a:gd name="connsiteX4" fmla="*/ 1499443 w 4321779"/>
                  <a:gd name="connsiteY4" fmla="*/ 1555779 h 1688843"/>
                  <a:gd name="connsiteX5" fmla="*/ 2121496 w 4321779"/>
                  <a:gd name="connsiteY5" fmla="*/ 1681053 h 1688843"/>
                  <a:gd name="connsiteX6" fmla="*/ 2293270 w 4321779"/>
                  <a:gd name="connsiteY6" fmla="*/ 1678893 h 1688843"/>
                  <a:gd name="connsiteX7" fmla="*/ 2461309 w 4321779"/>
                  <a:gd name="connsiteY7" fmla="*/ 1681055 h 1688843"/>
                  <a:gd name="connsiteX8" fmla="*/ 2799256 w 4321779"/>
                  <a:gd name="connsiteY8" fmla="*/ 1646470 h 1688843"/>
                  <a:gd name="connsiteX9" fmla="*/ 3142804 w 4321779"/>
                  <a:gd name="connsiteY9" fmla="*/ 1629177 h 1688843"/>
                  <a:gd name="connsiteX10" fmla="*/ 3302034 w 4321779"/>
                  <a:gd name="connsiteY10" fmla="*/ 1596913 h 1688843"/>
                  <a:gd name="connsiteX11" fmla="*/ 3822431 w 4321779"/>
                  <a:gd name="connsiteY11" fmla="*/ 1469218 h 1688843"/>
                  <a:gd name="connsiteX12" fmla="*/ 3988604 w 4321779"/>
                  <a:gd name="connsiteY12" fmla="*/ 1443278 h 1688843"/>
                  <a:gd name="connsiteX13" fmla="*/ 4321779 w 4321779"/>
                  <a:gd name="connsiteY13" fmla="*/ 1388929 h 1688843"/>
                  <a:gd name="connsiteX0" fmla="*/ 0 w 4321779"/>
                  <a:gd name="connsiteY0" fmla="*/ 0 h 1681638"/>
                  <a:gd name="connsiteX1" fmla="*/ 260019 w 4321779"/>
                  <a:gd name="connsiteY1" fmla="*/ 498370 h 1681638"/>
                  <a:gd name="connsiteX2" fmla="*/ 494036 w 4321779"/>
                  <a:gd name="connsiteY2" fmla="*/ 832060 h 1681638"/>
                  <a:gd name="connsiteX3" fmla="*/ 836395 w 4321779"/>
                  <a:gd name="connsiteY3" fmla="*/ 1243757 h 1681638"/>
                  <a:gd name="connsiteX4" fmla="*/ 1499443 w 4321779"/>
                  <a:gd name="connsiteY4" fmla="*/ 1555779 h 1681638"/>
                  <a:gd name="connsiteX5" fmla="*/ 2121496 w 4321779"/>
                  <a:gd name="connsiteY5" fmla="*/ 1681053 h 1681638"/>
                  <a:gd name="connsiteX6" fmla="*/ 2293270 w 4321779"/>
                  <a:gd name="connsiteY6" fmla="*/ 1678893 h 1681638"/>
                  <a:gd name="connsiteX7" fmla="*/ 2461309 w 4321779"/>
                  <a:gd name="connsiteY7" fmla="*/ 1681055 h 1681638"/>
                  <a:gd name="connsiteX8" fmla="*/ 2799256 w 4321779"/>
                  <a:gd name="connsiteY8" fmla="*/ 1646470 h 1681638"/>
                  <a:gd name="connsiteX9" fmla="*/ 3142804 w 4321779"/>
                  <a:gd name="connsiteY9" fmla="*/ 1629177 h 1681638"/>
                  <a:gd name="connsiteX10" fmla="*/ 3302034 w 4321779"/>
                  <a:gd name="connsiteY10" fmla="*/ 1596913 h 1681638"/>
                  <a:gd name="connsiteX11" fmla="*/ 3822431 w 4321779"/>
                  <a:gd name="connsiteY11" fmla="*/ 1469218 h 1681638"/>
                  <a:gd name="connsiteX12" fmla="*/ 3988604 w 4321779"/>
                  <a:gd name="connsiteY12" fmla="*/ 1443278 h 1681638"/>
                  <a:gd name="connsiteX13" fmla="*/ 4321779 w 4321779"/>
                  <a:gd name="connsiteY13" fmla="*/ 1388929 h 1681638"/>
                  <a:gd name="connsiteX0" fmla="*/ 0 w 4321779"/>
                  <a:gd name="connsiteY0" fmla="*/ 0 h 1682573"/>
                  <a:gd name="connsiteX1" fmla="*/ 260019 w 4321779"/>
                  <a:gd name="connsiteY1" fmla="*/ 498370 h 1682573"/>
                  <a:gd name="connsiteX2" fmla="*/ 494036 w 4321779"/>
                  <a:gd name="connsiteY2" fmla="*/ 832060 h 1682573"/>
                  <a:gd name="connsiteX3" fmla="*/ 836395 w 4321779"/>
                  <a:gd name="connsiteY3" fmla="*/ 1243757 h 1682573"/>
                  <a:gd name="connsiteX4" fmla="*/ 1499443 w 4321779"/>
                  <a:gd name="connsiteY4" fmla="*/ 1555779 h 1682573"/>
                  <a:gd name="connsiteX5" fmla="*/ 2121496 w 4321779"/>
                  <a:gd name="connsiteY5" fmla="*/ 1681053 h 1682573"/>
                  <a:gd name="connsiteX6" fmla="*/ 2293270 w 4321779"/>
                  <a:gd name="connsiteY6" fmla="*/ 1678893 h 1682573"/>
                  <a:gd name="connsiteX7" fmla="*/ 2461309 w 4321779"/>
                  <a:gd name="connsiteY7" fmla="*/ 1681055 h 1682573"/>
                  <a:gd name="connsiteX8" fmla="*/ 2799256 w 4321779"/>
                  <a:gd name="connsiteY8" fmla="*/ 1646470 h 1682573"/>
                  <a:gd name="connsiteX9" fmla="*/ 3142804 w 4321779"/>
                  <a:gd name="connsiteY9" fmla="*/ 1629177 h 1682573"/>
                  <a:gd name="connsiteX10" fmla="*/ 3302034 w 4321779"/>
                  <a:gd name="connsiteY10" fmla="*/ 1596913 h 1682573"/>
                  <a:gd name="connsiteX11" fmla="*/ 3822431 w 4321779"/>
                  <a:gd name="connsiteY11" fmla="*/ 1469218 h 1682573"/>
                  <a:gd name="connsiteX12" fmla="*/ 3988604 w 4321779"/>
                  <a:gd name="connsiteY12" fmla="*/ 1443278 h 1682573"/>
                  <a:gd name="connsiteX13" fmla="*/ 4321779 w 4321779"/>
                  <a:gd name="connsiteY13" fmla="*/ 1388929 h 1682573"/>
                  <a:gd name="connsiteX0" fmla="*/ 0 w 4321779"/>
                  <a:gd name="connsiteY0" fmla="*/ 0 h 1694777"/>
                  <a:gd name="connsiteX1" fmla="*/ 260019 w 4321779"/>
                  <a:gd name="connsiteY1" fmla="*/ 498370 h 1694777"/>
                  <a:gd name="connsiteX2" fmla="*/ 494036 w 4321779"/>
                  <a:gd name="connsiteY2" fmla="*/ 832060 h 1694777"/>
                  <a:gd name="connsiteX3" fmla="*/ 836395 w 4321779"/>
                  <a:gd name="connsiteY3" fmla="*/ 1243757 h 1694777"/>
                  <a:gd name="connsiteX4" fmla="*/ 1499443 w 4321779"/>
                  <a:gd name="connsiteY4" fmla="*/ 1555779 h 1694777"/>
                  <a:gd name="connsiteX5" fmla="*/ 1949722 w 4321779"/>
                  <a:gd name="connsiteY5" fmla="*/ 1687538 h 1694777"/>
                  <a:gd name="connsiteX6" fmla="*/ 2121496 w 4321779"/>
                  <a:gd name="connsiteY6" fmla="*/ 1681053 h 1694777"/>
                  <a:gd name="connsiteX7" fmla="*/ 2293270 w 4321779"/>
                  <a:gd name="connsiteY7" fmla="*/ 1678893 h 1694777"/>
                  <a:gd name="connsiteX8" fmla="*/ 2461309 w 4321779"/>
                  <a:gd name="connsiteY8" fmla="*/ 1681055 h 1694777"/>
                  <a:gd name="connsiteX9" fmla="*/ 2799256 w 4321779"/>
                  <a:gd name="connsiteY9" fmla="*/ 1646470 h 1694777"/>
                  <a:gd name="connsiteX10" fmla="*/ 3142804 w 4321779"/>
                  <a:gd name="connsiteY10" fmla="*/ 1629177 h 1694777"/>
                  <a:gd name="connsiteX11" fmla="*/ 3302034 w 4321779"/>
                  <a:gd name="connsiteY11" fmla="*/ 1596913 h 1694777"/>
                  <a:gd name="connsiteX12" fmla="*/ 3822431 w 4321779"/>
                  <a:gd name="connsiteY12" fmla="*/ 1469218 h 1694777"/>
                  <a:gd name="connsiteX13" fmla="*/ 3988604 w 4321779"/>
                  <a:gd name="connsiteY13" fmla="*/ 1443278 h 1694777"/>
                  <a:gd name="connsiteX14" fmla="*/ 4321779 w 4321779"/>
                  <a:gd name="connsiteY14" fmla="*/ 1388929 h 1694777"/>
                  <a:gd name="connsiteX0" fmla="*/ 0 w 4321779"/>
                  <a:gd name="connsiteY0" fmla="*/ 0 h 1687538"/>
                  <a:gd name="connsiteX1" fmla="*/ 260019 w 4321779"/>
                  <a:gd name="connsiteY1" fmla="*/ 498370 h 1687538"/>
                  <a:gd name="connsiteX2" fmla="*/ 494036 w 4321779"/>
                  <a:gd name="connsiteY2" fmla="*/ 832060 h 1687538"/>
                  <a:gd name="connsiteX3" fmla="*/ 836395 w 4321779"/>
                  <a:gd name="connsiteY3" fmla="*/ 1243757 h 1687538"/>
                  <a:gd name="connsiteX4" fmla="*/ 1499443 w 4321779"/>
                  <a:gd name="connsiteY4" fmla="*/ 1555779 h 1687538"/>
                  <a:gd name="connsiteX5" fmla="*/ 1949722 w 4321779"/>
                  <a:gd name="connsiteY5" fmla="*/ 1687538 h 1687538"/>
                  <a:gd name="connsiteX6" fmla="*/ 2121496 w 4321779"/>
                  <a:gd name="connsiteY6" fmla="*/ 1681053 h 1687538"/>
                  <a:gd name="connsiteX7" fmla="*/ 2293270 w 4321779"/>
                  <a:gd name="connsiteY7" fmla="*/ 1678893 h 1687538"/>
                  <a:gd name="connsiteX8" fmla="*/ 2461309 w 4321779"/>
                  <a:gd name="connsiteY8" fmla="*/ 1681055 h 1687538"/>
                  <a:gd name="connsiteX9" fmla="*/ 2799256 w 4321779"/>
                  <a:gd name="connsiteY9" fmla="*/ 1646470 h 1687538"/>
                  <a:gd name="connsiteX10" fmla="*/ 3142804 w 4321779"/>
                  <a:gd name="connsiteY10" fmla="*/ 1629177 h 1687538"/>
                  <a:gd name="connsiteX11" fmla="*/ 3302034 w 4321779"/>
                  <a:gd name="connsiteY11" fmla="*/ 1596913 h 1687538"/>
                  <a:gd name="connsiteX12" fmla="*/ 3822431 w 4321779"/>
                  <a:gd name="connsiteY12" fmla="*/ 1469218 h 1687538"/>
                  <a:gd name="connsiteX13" fmla="*/ 3988604 w 4321779"/>
                  <a:gd name="connsiteY13" fmla="*/ 1443278 h 1687538"/>
                  <a:gd name="connsiteX14" fmla="*/ 4321779 w 4321779"/>
                  <a:gd name="connsiteY14" fmla="*/ 1388929 h 1687538"/>
                  <a:gd name="connsiteX0" fmla="*/ 0 w 4321779"/>
                  <a:gd name="connsiteY0" fmla="*/ 0 h 1712925"/>
                  <a:gd name="connsiteX1" fmla="*/ 260019 w 4321779"/>
                  <a:gd name="connsiteY1" fmla="*/ 498370 h 1712925"/>
                  <a:gd name="connsiteX2" fmla="*/ 494036 w 4321779"/>
                  <a:gd name="connsiteY2" fmla="*/ 832060 h 1712925"/>
                  <a:gd name="connsiteX3" fmla="*/ 836395 w 4321779"/>
                  <a:gd name="connsiteY3" fmla="*/ 1243757 h 1712925"/>
                  <a:gd name="connsiteX4" fmla="*/ 1499443 w 4321779"/>
                  <a:gd name="connsiteY4" fmla="*/ 1555779 h 1712925"/>
                  <a:gd name="connsiteX5" fmla="*/ 1785416 w 4321779"/>
                  <a:gd name="connsiteY5" fmla="*/ 1706994 h 1712925"/>
                  <a:gd name="connsiteX6" fmla="*/ 1949722 w 4321779"/>
                  <a:gd name="connsiteY6" fmla="*/ 1687538 h 1712925"/>
                  <a:gd name="connsiteX7" fmla="*/ 2121496 w 4321779"/>
                  <a:gd name="connsiteY7" fmla="*/ 1681053 h 1712925"/>
                  <a:gd name="connsiteX8" fmla="*/ 2293270 w 4321779"/>
                  <a:gd name="connsiteY8" fmla="*/ 1678893 h 1712925"/>
                  <a:gd name="connsiteX9" fmla="*/ 2461309 w 4321779"/>
                  <a:gd name="connsiteY9" fmla="*/ 1681055 h 1712925"/>
                  <a:gd name="connsiteX10" fmla="*/ 2799256 w 4321779"/>
                  <a:gd name="connsiteY10" fmla="*/ 1646470 h 1712925"/>
                  <a:gd name="connsiteX11" fmla="*/ 3142804 w 4321779"/>
                  <a:gd name="connsiteY11" fmla="*/ 1629177 h 1712925"/>
                  <a:gd name="connsiteX12" fmla="*/ 3302034 w 4321779"/>
                  <a:gd name="connsiteY12" fmla="*/ 1596913 h 1712925"/>
                  <a:gd name="connsiteX13" fmla="*/ 3822431 w 4321779"/>
                  <a:gd name="connsiteY13" fmla="*/ 1469218 h 1712925"/>
                  <a:gd name="connsiteX14" fmla="*/ 3988604 w 4321779"/>
                  <a:gd name="connsiteY14" fmla="*/ 1443278 h 1712925"/>
                  <a:gd name="connsiteX15" fmla="*/ 4321779 w 4321779"/>
                  <a:gd name="connsiteY15" fmla="*/ 1388929 h 1712925"/>
                  <a:gd name="connsiteX0" fmla="*/ 0 w 4321779"/>
                  <a:gd name="connsiteY0" fmla="*/ 0 h 1706994"/>
                  <a:gd name="connsiteX1" fmla="*/ 260019 w 4321779"/>
                  <a:gd name="connsiteY1" fmla="*/ 498370 h 1706994"/>
                  <a:gd name="connsiteX2" fmla="*/ 494036 w 4321779"/>
                  <a:gd name="connsiteY2" fmla="*/ 832060 h 1706994"/>
                  <a:gd name="connsiteX3" fmla="*/ 836395 w 4321779"/>
                  <a:gd name="connsiteY3" fmla="*/ 1243757 h 1706994"/>
                  <a:gd name="connsiteX4" fmla="*/ 1499443 w 4321779"/>
                  <a:gd name="connsiteY4" fmla="*/ 1555779 h 1706994"/>
                  <a:gd name="connsiteX5" fmla="*/ 1785416 w 4321779"/>
                  <a:gd name="connsiteY5" fmla="*/ 1706994 h 1706994"/>
                  <a:gd name="connsiteX6" fmla="*/ 1949722 w 4321779"/>
                  <a:gd name="connsiteY6" fmla="*/ 1687538 h 1706994"/>
                  <a:gd name="connsiteX7" fmla="*/ 2121496 w 4321779"/>
                  <a:gd name="connsiteY7" fmla="*/ 1681053 h 1706994"/>
                  <a:gd name="connsiteX8" fmla="*/ 2293270 w 4321779"/>
                  <a:gd name="connsiteY8" fmla="*/ 1678893 h 1706994"/>
                  <a:gd name="connsiteX9" fmla="*/ 2461309 w 4321779"/>
                  <a:gd name="connsiteY9" fmla="*/ 1681055 h 1706994"/>
                  <a:gd name="connsiteX10" fmla="*/ 2799256 w 4321779"/>
                  <a:gd name="connsiteY10" fmla="*/ 1646470 h 1706994"/>
                  <a:gd name="connsiteX11" fmla="*/ 3142804 w 4321779"/>
                  <a:gd name="connsiteY11" fmla="*/ 1629177 h 1706994"/>
                  <a:gd name="connsiteX12" fmla="*/ 3302034 w 4321779"/>
                  <a:gd name="connsiteY12" fmla="*/ 1596913 h 1706994"/>
                  <a:gd name="connsiteX13" fmla="*/ 3822431 w 4321779"/>
                  <a:gd name="connsiteY13" fmla="*/ 1469218 h 1706994"/>
                  <a:gd name="connsiteX14" fmla="*/ 3988604 w 4321779"/>
                  <a:gd name="connsiteY14" fmla="*/ 1443278 h 1706994"/>
                  <a:gd name="connsiteX15" fmla="*/ 4321779 w 4321779"/>
                  <a:gd name="connsiteY15" fmla="*/ 1388929 h 1706994"/>
                  <a:gd name="connsiteX0" fmla="*/ 0 w 4321779"/>
                  <a:gd name="connsiteY0" fmla="*/ 0 h 1707520"/>
                  <a:gd name="connsiteX1" fmla="*/ 260019 w 4321779"/>
                  <a:gd name="connsiteY1" fmla="*/ 498370 h 1707520"/>
                  <a:gd name="connsiteX2" fmla="*/ 494036 w 4321779"/>
                  <a:gd name="connsiteY2" fmla="*/ 832060 h 1707520"/>
                  <a:gd name="connsiteX3" fmla="*/ 836395 w 4321779"/>
                  <a:gd name="connsiteY3" fmla="*/ 1243757 h 1707520"/>
                  <a:gd name="connsiteX4" fmla="*/ 1499443 w 4321779"/>
                  <a:gd name="connsiteY4" fmla="*/ 1555779 h 1707520"/>
                  <a:gd name="connsiteX5" fmla="*/ 1785416 w 4321779"/>
                  <a:gd name="connsiteY5" fmla="*/ 1706994 h 1707520"/>
                  <a:gd name="connsiteX6" fmla="*/ 1949722 w 4321779"/>
                  <a:gd name="connsiteY6" fmla="*/ 1687538 h 1707520"/>
                  <a:gd name="connsiteX7" fmla="*/ 2121496 w 4321779"/>
                  <a:gd name="connsiteY7" fmla="*/ 1681053 h 1707520"/>
                  <a:gd name="connsiteX8" fmla="*/ 2293270 w 4321779"/>
                  <a:gd name="connsiteY8" fmla="*/ 1678893 h 1707520"/>
                  <a:gd name="connsiteX9" fmla="*/ 2461309 w 4321779"/>
                  <a:gd name="connsiteY9" fmla="*/ 1681055 h 1707520"/>
                  <a:gd name="connsiteX10" fmla="*/ 2799256 w 4321779"/>
                  <a:gd name="connsiteY10" fmla="*/ 1646470 h 1707520"/>
                  <a:gd name="connsiteX11" fmla="*/ 3142804 w 4321779"/>
                  <a:gd name="connsiteY11" fmla="*/ 1629177 h 1707520"/>
                  <a:gd name="connsiteX12" fmla="*/ 3302034 w 4321779"/>
                  <a:gd name="connsiteY12" fmla="*/ 1596913 h 1707520"/>
                  <a:gd name="connsiteX13" fmla="*/ 3822431 w 4321779"/>
                  <a:gd name="connsiteY13" fmla="*/ 1469218 h 1707520"/>
                  <a:gd name="connsiteX14" fmla="*/ 3988604 w 4321779"/>
                  <a:gd name="connsiteY14" fmla="*/ 1443278 h 1707520"/>
                  <a:gd name="connsiteX15" fmla="*/ 4321779 w 4321779"/>
                  <a:gd name="connsiteY15" fmla="*/ 1388929 h 1707520"/>
                  <a:gd name="connsiteX0" fmla="*/ 0 w 4321779"/>
                  <a:gd name="connsiteY0" fmla="*/ 0 h 1748763"/>
                  <a:gd name="connsiteX1" fmla="*/ 260019 w 4321779"/>
                  <a:gd name="connsiteY1" fmla="*/ 498370 h 1748763"/>
                  <a:gd name="connsiteX2" fmla="*/ 494036 w 4321779"/>
                  <a:gd name="connsiteY2" fmla="*/ 832060 h 1748763"/>
                  <a:gd name="connsiteX3" fmla="*/ 836395 w 4321779"/>
                  <a:gd name="connsiteY3" fmla="*/ 1243757 h 1748763"/>
                  <a:gd name="connsiteX4" fmla="*/ 1620805 w 4321779"/>
                  <a:gd name="connsiteY4" fmla="*/ 1720062 h 1748763"/>
                  <a:gd name="connsiteX5" fmla="*/ 1785416 w 4321779"/>
                  <a:gd name="connsiteY5" fmla="*/ 1706994 h 1748763"/>
                  <a:gd name="connsiteX6" fmla="*/ 1949722 w 4321779"/>
                  <a:gd name="connsiteY6" fmla="*/ 1687538 h 1748763"/>
                  <a:gd name="connsiteX7" fmla="*/ 2121496 w 4321779"/>
                  <a:gd name="connsiteY7" fmla="*/ 1681053 h 1748763"/>
                  <a:gd name="connsiteX8" fmla="*/ 2293270 w 4321779"/>
                  <a:gd name="connsiteY8" fmla="*/ 1678893 h 1748763"/>
                  <a:gd name="connsiteX9" fmla="*/ 2461309 w 4321779"/>
                  <a:gd name="connsiteY9" fmla="*/ 1681055 h 1748763"/>
                  <a:gd name="connsiteX10" fmla="*/ 2799256 w 4321779"/>
                  <a:gd name="connsiteY10" fmla="*/ 1646470 h 1748763"/>
                  <a:gd name="connsiteX11" fmla="*/ 3142804 w 4321779"/>
                  <a:gd name="connsiteY11" fmla="*/ 1629177 h 1748763"/>
                  <a:gd name="connsiteX12" fmla="*/ 3302034 w 4321779"/>
                  <a:gd name="connsiteY12" fmla="*/ 1596913 h 1748763"/>
                  <a:gd name="connsiteX13" fmla="*/ 3822431 w 4321779"/>
                  <a:gd name="connsiteY13" fmla="*/ 1469218 h 1748763"/>
                  <a:gd name="connsiteX14" fmla="*/ 3988604 w 4321779"/>
                  <a:gd name="connsiteY14" fmla="*/ 1443278 h 1748763"/>
                  <a:gd name="connsiteX15" fmla="*/ 4321779 w 4321779"/>
                  <a:gd name="connsiteY15" fmla="*/ 1388929 h 1748763"/>
                  <a:gd name="connsiteX0" fmla="*/ 0 w 4321779"/>
                  <a:gd name="connsiteY0" fmla="*/ 0 h 1720062"/>
                  <a:gd name="connsiteX1" fmla="*/ 260019 w 4321779"/>
                  <a:gd name="connsiteY1" fmla="*/ 498370 h 1720062"/>
                  <a:gd name="connsiteX2" fmla="*/ 494036 w 4321779"/>
                  <a:gd name="connsiteY2" fmla="*/ 832060 h 1720062"/>
                  <a:gd name="connsiteX3" fmla="*/ 836395 w 4321779"/>
                  <a:gd name="connsiteY3" fmla="*/ 1243757 h 1720062"/>
                  <a:gd name="connsiteX4" fmla="*/ 1620805 w 4321779"/>
                  <a:gd name="connsiteY4" fmla="*/ 1720062 h 1720062"/>
                  <a:gd name="connsiteX5" fmla="*/ 1785416 w 4321779"/>
                  <a:gd name="connsiteY5" fmla="*/ 1706994 h 1720062"/>
                  <a:gd name="connsiteX6" fmla="*/ 1949722 w 4321779"/>
                  <a:gd name="connsiteY6" fmla="*/ 1687538 h 1720062"/>
                  <a:gd name="connsiteX7" fmla="*/ 2121496 w 4321779"/>
                  <a:gd name="connsiteY7" fmla="*/ 1681053 h 1720062"/>
                  <a:gd name="connsiteX8" fmla="*/ 2293270 w 4321779"/>
                  <a:gd name="connsiteY8" fmla="*/ 1678893 h 1720062"/>
                  <a:gd name="connsiteX9" fmla="*/ 2461309 w 4321779"/>
                  <a:gd name="connsiteY9" fmla="*/ 1681055 h 1720062"/>
                  <a:gd name="connsiteX10" fmla="*/ 2799256 w 4321779"/>
                  <a:gd name="connsiteY10" fmla="*/ 1646470 h 1720062"/>
                  <a:gd name="connsiteX11" fmla="*/ 3142804 w 4321779"/>
                  <a:gd name="connsiteY11" fmla="*/ 1629177 h 1720062"/>
                  <a:gd name="connsiteX12" fmla="*/ 3302034 w 4321779"/>
                  <a:gd name="connsiteY12" fmla="*/ 1596913 h 1720062"/>
                  <a:gd name="connsiteX13" fmla="*/ 3822431 w 4321779"/>
                  <a:gd name="connsiteY13" fmla="*/ 1469218 h 1720062"/>
                  <a:gd name="connsiteX14" fmla="*/ 3988604 w 4321779"/>
                  <a:gd name="connsiteY14" fmla="*/ 1443278 h 1720062"/>
                  <a:gd name="connsiteX15" fmla="*/ 4321779 w 4321779"/>
                  <a:gd name="connsiteY15" fmla="*/ 1388929 h 1720062"/>
                  <a:gd name="connsiteX0" fmla="*/ 0 w 4321779"/>
                  <a:gd name="connsiteY0" fmla="*/ 0 h 1720062"/>
                  <a:gd name="connsiteX1" fmla="*/ 260019 w 4321779"/>
                  <a:gd name="connsiteY1" fmla="*/ 498370 h 1720062"/>
                  <a:gd name="connsiteX2" fmla="*/ 494036 w 4321779"/>
                  <a:gd name="connsiteY2" fmla="*/ 832060 h 1720062"/>
                  <a:gd name="connsiteX3" fmla="*/ 836395 w 4321779"/>
                  <a:gd name="connsiteY3" fmla="*/ 1243757 h 1720062"/>
                  <a:gd name="connsiteX4" fmla="*/ 1611470 w 4321779"/>
                  <a:gd name="connsiteY4" fmla="*/ 1720062 h 1720062"/>
                  <a:gd name="connsiteX5" fmla="*/ 1785416 w 4321779"/>
                  <a:gd name="connsiteY5" fmla="*/ 1706994 h 1720062"/>
                  <a:gd name="connsiteX6" fmla="*/ 1949722 w 4321779"/>
                  <a:gd name="connsiteY6" fmla="*/ 1687538 h 1720062"/>
                  <a:gd name="connsiteX7" fmla="*/ 2121496 w 4321779"/>
                  <a:gd name="connsiteY7" fmla="*/ 1681053 h 1720062"/>
                  <a:gd name="connsiteX8" fmla="*/ 2293270 w 4321779"/>
                  <a:gd name="connsiteY8" fmla="*/ 1678893 h 1720062"/>
                  <a:gd name="connsiteX9" fmla="*/ 2461309 w 4321779"/>
                  <a:gd name="connsiteY9" fmla="*/ 1681055 h 1720062"/>
                  <a:gd name="connsiteX10" fmla="*/ 2799256 w 4321779"/>
                  <a:gd name="connsiteY10" fmla="*/ 1646470 h 1720062"/>
                  <a:gd name="connsiteX11" fmla="*/ 3142804 w 4321779"/>
                  <a:gd name="connsiteY11" fmla="*/ 1629177 h 1720062"/>
                  <a:gd name="connsiteX12" fmla="*/ 3302034 w 4321779"/>
                  <a:gd name="connsiteY12" fmla="*/ 1596913 h 1720062"/>
                  <a:gd name="connsiteX13" fmla="*/ 3822431 w 4321779"/>
                  <a:gd name="connsiteY13" fmla="*/ 1469218 h 1720062"/>
                  <a:gd name="connsiteX14" fmla="*/ 3988604 w 4321779"/>
                  <a:gd name="connsiteY14" fmla="*/ 1443278 h 1720062"/>
                  <a:gd name="connsiteX15" fmla="*/ 4321779 w 4321779"/>
                  <a:gd name="connsiteY15" fmla="*/ 1388929 h 1720062"/>
                  <a:gd name="connsiteX0" fmla="*/ 0 w 4321779"/>
                  <a:gd name="connsiteY0" fmla="*/ 0 h 1748164"/>
                  <a:gd name="connsiteX1" fmla="*/ 260019 w 4321779"/>
                  <a:gd name="connsiteY1" fmla="*/ 498370 h 1748164"/>
                  <a:gd name="connsiteX2" fmla="*/ 494036 w 4321779"/>
                  <a:gd name="connsiteY2" fmla="*/ 832060 h 1748164"/>
                  <a:gd name="connsiteX3" fmla="*/ 836395 w 4321779"/>
                  <a:gd name="connsiteY3" fmla="*/ 1243757 h 1748164"/>
                  <a:gd name="connsiteX4" fmla="*/ 1590931 w 4321779"/>
                  <a:gd name="connsiteY4" fmla="*/ 1748164 h 1748164"/>
                  <a:gd name="connsiteX5" fmla="*/ 1785416 w 4321779"/>
                  <a:gd name="connsiteY5" fmla="*/ 1706994 h 1748164"/>
                  <a:gd name="connsiteX6" fmla="*/ 1949722 w 4321779"/>
                  <a:gd name="connsiteY6" fmla="*/ 1687538 h 1748164"/>
                  <a:gd name="connsiteX7" fmla="*/ 2121496 w 4321779"/>
                  <a:gd name="connsiteY7" fmla="*/ 1681053 h 1748164"/>
                  <a:gd name="connsiteX8" fmla="*/ 2293270 w 4321779"/>
                  <a:gd name="connsiteY8" fmla="*/ 1678893 h 1748164"/>
                  <a:gd name="connsiteX9" fmla="*/ 2461309 w 4321779"/>
                  <a:gd name="connsiteY9" fmla="*/ 1681055 h 1748164"/>
                  <a:gd name="connsiteX10" fmla="*/ 2799256 w 4321779"/>
                  <a:gd name="connsiteY10" fmla="*/ 1646470 h 1748164"/>
                  <a:gd name="connsiteX11" fmla="*/ 3142804 w 4321779"/>
                  <a:gd name="connsiteY11" fmla="*/ 1629177 h 1748164"/>
                  <a:gd name="connsiteX12" fmla="*/ 3302034 w 4321779"/>
                  <a:gd name="connsiteY12" fmla="*/ 1596913 h 1748164"/>
                  <a:gd name="connsiteX13" fmla="*/ 3822431 w 4321779"/>
                  <a:gd name="connsiteY13" fmla="*/ 1469218 h 1748164"/>
                  <a:gd name="connsiteX14" fmla="*/ 3988604 w 4321779"/>
                  <a:gd name="connsiteY14" fmla="*/ 1443278 h 1748164"/>
                  <a:gd name="connsiteX15" fmla="*/ 4321779 w 4321779"/>
                  <a:gd name="connsiteY15" fmla="*/ 1388929 h 1748164"/>
                  <a:gd name="connsiteX0" fmla="*/ 0 w 4321779"/>
                  <a:gd name="connsiteY0" fmla="*/ 0 h 1748164"/>
                  <a:gd name="connsiteX1" fmla="*/ 260019 w 4321779"/>
                  <a:gd name="connsiteY1" fmla="*/ 498370 h 1748164"/>
                  <a:gd name="connsiteX2" fmla="*/ 494036 w 4321779"/>
                  <a:gd name="connsiteY2" fmla="*/ 832060 h 1748164"/>
                  <a:gd name="connsiteX3" fmla="*/ 836395 w 4321779"/>
                  <a:gd name="connsiteY3" fmla="*/ 1243757 h 1748164"/>
                  <a:gd name="connsiteX4" fmla="*/ 1590931 w 4321779"/>
                  <a:gd name="connsiteY4" fmla="*/ 1748164 h 1748164"/>
                  <a:gd name="connsiteX5" fmla="*/ 1785416 w 4321779"/>
                  <a:gd name="connsiteY5" fmla="*/ 1706994 h 1748164"/>
                  <a:gd name="connsiteX6" fmla="*/ 1949722 w 4321779"/>
                  <a:gd name="connsiteY6" fmla="*/ 1687538 h 1748164"/>
                  <a:gd name="connsiteX7" fmla="*/ 2121496 w 4321779"/>
                  <a:gd name="connsiteY7" fmla="*/ 1681053 h 1748164"/>
                  <a:gd name="connsiteX8" fmla="*/ 2293270 w 4321779"/>
                  <a:gd name="connsiteY8" fmla="*/ 1678893 h 1748164"/>
                  <a:gd name="connsiteX9" fmla="*/ 2461309 w 4321779"/>
                  <a:gd name="connsiteY9" fmla="*/ 1681055 h 1748164"/>
                  <a:gd name="connsiteX10" fmla="*/ 2799256 w 4321779"/>
                  <a:gd name="connsiteY10" fmla="*/ 1646470 h 1748164"/>
                  <a:gd name="connsiteX11" fmla="*/ 3142804 w 4321779"/>
                  <a:gd name="connsiteY11" fmla="*/ 1629177 h 1748164"/>
                  <a:gd name="connsiteX12" fmla="*/ 3302034 w 4321779"/>
                  <a:gd name="connsiteY12" fmla="*/ 1596913 h 1748164"/>
                  <a:gd name="connsiteX13" fmla="*/ 3822431 w 4321779"/>
                  <a:gd name="connsiteY13" fmla="*/ 1469218 h 1748164"/>
                  <a:gd name="connsiteX14" fmla="*/ 3988604 w 4321779"/>
                  <a:gd name="connsiteY14" fmla="*/ 1443278 h 1748164"/>
                  <a:gd name="connsiteX15" fmla="*/ 4321779 w 4321779"/>
                  <a:gd name="connsiteY15" fmla="*/ 1388929 h 1748164"/>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2 w 4321779"/>
                  <a:gd name="connsiteY6" fmla="*/ 168753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2 w 4321779"/>
                  <a:gd name="connsiteY6" fmla="*/ 168753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55323 w 4321779"/>
                  <a:gd name="connsiteY6" fmla="*/ 1706993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21496 w 4321779"/>
                  <a:gd name="connsiteY7" fmla="*/ 1681053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17902"/>
                  <a:gd name="connsiteX1" fmla="*/ 260019 w 4321779"/>
                  <a:gd name="connsiteY1" fmla="*/ 498370 h 1717902"/>
                  <a:gd name="connsiteX2" fmla="*/ 494036 w 4321779"/>
                  <a:gd name="connsiteY2" fmla="*/ 832060 h 1717902"/>
                  <a:gd name="connsiteX3" fmla="*/ 836395 w 4321779"/>
                  <a:gd name="connsiteY3" fmla="*/ 1243757 h 1717902"/>
                  <a:gd name="connsiteX4" fmla="*/ 1613337 w 4321779"/>
                  <a:gd name="connsiteY4" fmla="*/ 1717902 h 1717902"/>
                  <a:gd name="connsiteX5" fmla="*/ 1785416 w 4321779"/>
                  <a:gd name="connsiteY5" fmla="*/ 1706994 h 1717902"/>
                  <a:gd name="connsiteX6" fmla="*/ 1949723 w 4321779"/>
                  <a:gd name="connsiteY6" fmla="*/ 1700508 h 1717902"/>
                  <a:gd name="connsiteX7" fmla="*/ 2117762 w 4321779"/>
                  <a:gd name="connsiteY7" fmla="*/ 1689700 h 1717902"/>
                  <a:gd name="connsiteX8" fmla="*/ 2293270 w 4321779"/>
                  <a:gd name="connsiteY8" fmla="*/ 1678893 h 1717902"/>
                  <a:gd name="connsiteX9" fmla="*/ 2461309 w 4321779"/>
                  <a:gd name="connsiteY9" fmla="*/ 1681055 h 1717902"/>
                  <a:gd name="connsiteX10" fmla="*/ 2799256 w 4321779"/>
                  <a:gd name="connsiteY10" fmla="*/ 1646470 h 1717902"/>
                  <a:gd name="connsiteX11" fmla="*/ 3142804 w 4321779"/>
                  <a:gd name="connsiteY11" fmla="*/ 1629177 h 1717902"/>
                  <a:gd name="connsiteX12" fmla="*/ 3302034 w 4321779"/>
                  <a:gd name="connsiteY12" fmla="*/ 1596913 h 1717902"/>
                  <a:gd name="connsiteX13" fmla="*/ 3822431 w 4321779"/>
                  <a:gd name="connsiteY13" fmla="*/ 1469218 h 1717902"/>
                  <a:gd name="connsiteX14" fmla="*/ 3988604 w 4321779"/>
                  <a:gd name="connsiteY14" fmla="*/ 1443278 h 1717902"/>
                  <a:gd name="connsiteX15" fmla="*/ 4321779 w 4321779"/>
                  <a:gd name="connsiteY15" fmla="*/ 1388929 h 1717902"/>
                  <a:gd name="connsiteX0" fmla="*/ 0 w 4321779"/>
                  <a:gd name="connsiteY0" fmla="*/ 0 h 1755191"/>
                  <a:gd name="connsiteX1" fmla="*/ 260019 w 4321779"/>
                  <a:gd name="connsiteY1" fmla="*/ 498370 h 1755191"/>
                  <a:gd name="connsiteX2" fmla="*/ 494036 w 4321779"/>
                  <a:gd name="connsiteY2" fmla="*/ 832060 h 1755191"/>
                  <a:gd name="connsiteX3" fmla="*/ 836395 w 4321779"/>
                  <a:gd name="connsiteY3" fmla="*/ 1243757 h 1755191"/>
                  <a:gd name="connsiteX4" fmla="*/ 1443735 w 4321779"/>
                  <a:gd name="connsiteY4" fmla="*/ 1724286 h 1755191"/>
                  <a:gd name="connsiteX5" fmla="*/ 1613337 w 4321779"/>
                  <a:gd name="connsiteY5" fmla="*/ 1717902 h 1755191"/>
                  <a:gd name="connsiteX6" fmla="*/ 1785416 w 4321779"/>
                  <a:gd name="connsiteY6" fmla="*/ 1706994 h 1755191"/>
                  <a:gd name="connsiteX7" fmla="*/ 1949723 w 4321779"/>
                  <a:gd name="connsiteY7" fmla="*/ 1700508 h 1755191"/>
                  <a:gd name="connsiteX8" fmla="*/ 2117762 w 4321779"/>
                  <a:gd name="connsiteY8" fmla="*/ 1689700 h 1755191"/>
                  <a:gd name="connsiteX9" fmla="*/ 2293270 w 4321779"/>
                  <a:gd name="connsiteY9" fmla="*/ 1678893 h 1755191"/>
                  <a:gd name="connsiteX10" fmla="*/ 2461309 w 4321779"/>
                  <a:gd name="connsiteY10" fmla="*/ 1681055 h 1755191"/>
                  <a:gd name="connsiteX11" fmla="*/ 2799256 w 4321779"/>
                  <a:gd name="connsiteY11" fmla="*/ 1646470 h 1755191"/>
                  <a:gd name="connsiteX12" fmla="*/ 3142804 w 4321779"/>
                  <a:gd name="connsiteY12" fmla="*/ 1629177 h 1755191"/>
                  <a:gd name="connsiteX13" fmla="*/ 3302034 w 4321779"/>
                  <a:gd name="connsiteY13" fmla="*/ 1596913 h 1755191"/>
                  <a:gd name="connsiteX14" fmla="*/ 3822431 w 4321779"/>
                  <a:gd name="connsiteY14" fmla="*/ 1469218 h 1755191"/>
                  <a:gd name="connsiteX15" fmla="*/ 3988604 w 4321779"/>
                  <a:gd name="connsiteY15" fmla="*/ 1443278 h 1755191"/>
                  <a:gd name="connsiteX16" fmla="*/ 4321779 w 4321779"/>
                  <a:gd name="connsiteY16" fmla="*/ 1388929 h 1755191"/>
                  <a:gd name="connsiteX0" fmla="*/ 0 w 4321779"/>
                  <a:gd name="connsiteY0" fmla="*/ 0 h 1724286"/>
                  <a:gd name="connsiteX1" fmla="*/ 260019 w 4321779"/>
                  <a:gd name="connsiteY1" fmla="*/ 498370 h 1724286"/>
                  <a:gd name="connsiteX2" fmla="*/ 494036 w 4321779"/>
                  <a:gd name="connsiteY2" fmla="*/ 832060 h 1724286"/>
                  <a:gd name="connsiteX3" fmla="*/ 836395 w 4321779"/>
                  <a:gd name="connsiteY3" fmla="*/ 1243757 h 1724286"/>
                  <a:gd name="connsiteX4" fmla="*/ 1443735 w 4321779"/>
                  <a:gd name="connsiteY4" fmla="*/ 1724286 h 1724286"/>
                  <a:gd name="connsiteX5" fmla="*/ 1613337 w 4321779"/>
                  <a:gd name="connsiteY5" fmla="*/ 1717902 h 1724286"/>
                  <a:gd name="connsiteX6" fmla="*/ 1785416 w 4321779"/>
                  <a:gd name="connsiteY6" fmla="*/ 1706994 h 1724286"/>
                  <a:gd name="connsiteX7" fmla="*/ 1949723 w 4321779"/>
                  <a:gd name="connsiteY7" fmla="*/ 1700508 h 1724286"/>
                  <a:gd name="connsiteX8" fmla="*/ 2117762 w 4321779"/>
                  <a:gd name="connsiteY8" fmla="*/ 1689700 h 1724286"/>
                  <a:gd name="connsiteX9" fmla="*/ 2293270 w 4321779"/>
                  <a:gd name="connsiteY9" fmla="*/ 1678893 h 1724286"/>
                  <a:gd name="connsiteX10" fmla="*/ 2461309 w 4321779"/>
                  <a:gd name="connsiteY10" fmla="*/ 1681055 h 1724286"/>
                  <a:gd name="connsiteX11" fmla="*/ 2799256 w 4321779"/>
                  <a:gd name="connsiteY11" fmla="*/ 1646470 h 1724286"/>
                  <a:gd name="connsiteX12" fmla="*/ 3142804 w 4321779"/>
                  <a:gd name="connsiteY12" fmla="*/ 1629177 h 1724286"/>
                  <a:gd name="connsiteX13" fmla="*/ 3302034 w 4321779"/>
                  <a:gd name="connsiteY13" fmla="*/ 1596913 h 1724286"/>
                  <a:gd name="connsiteX14" fmla="*/ 3822431 w 4321779"/>
                  <a:gd name="connsiteY14" fmla="*/ 1469218 h 1724286"/>
                  <a:gd name="connsiteX15" fmla="*/ 3988604 w 4321779"/>
                  <a:gd name="connsiteY15" fmla="*/ 1443278 h 1724286"/>
                  <a:gd name="connsiteX16" fmla="*/ 4321779 w 4321779"/>
                  <a:gd name="connsiteY16" fmla="*/ 1388929 h 1724286"/>
                  <a:gd name="connsiteX0" fmla="*/ 0 w 4321779"/>
                  <a:gd name="connsiteY0" fmla="*/ 0 h 1724286"/>
                  <a:gd name="connsiteX1" fmla="*/ 260019 w 4321779"/>
                  <a:gd name="connsiteY1" fmla="*/ 498370 h 1724286"/>
                  <a:gd name="connsiteX2" fmla="*/ 494036 w 4321779"/>
                  <a:gd name="connsiteY2" fmla="*/ 832060 h 1724286"/>
                  <a:gd name="connsiteX3" fmla="*/ 836395 w 4321779"/>
                  <a:gd name="connsiteY3" fmla="*/ 1243757 h 1724286"/>
                  <a:gd name="connsiteX4" fmla="*/ 1443735 w 4321779"/>
                  <a:gd name="connsiteY4" fmla="*/ 1724286 h 1724286"/>
                  <a:gd name="connsiteX5" fmla="*/ 1613337 w 4321779"/>
                  <a:gd name="connsiteY5" fmla="*/ 1717902 h 1724286"/>
                  <a:gd name="connsiteX6" fmla="*/ 1785416 w 4321779"/>
                  <a:gd name="connsiteY6" fmla="*/ 1706994 h 1724286"/>
                  <a:gd name="connsiteX7" fmla="*/ 1949723 w 4321779"/>
                  <a:gd name="connsiteY7" fmla="*/ 1700508 h 1724286"/>
                  <a:gd name="connsiteX8" fmla="*/ 2117762 w 4321779"/>
                  <a:gd name="connsiteY8" fmla="*/ 1689700 h 1724286"/>
                  <a:gd name="connsiteX9" fmla="*/ 2293270 w 4321779"/>
                  <a:gd name="connsiteY9" fmla="*/ 1678893 h 1724286"/>
                  <a:gd name="connsiteX10" fmla="*/ 2461309 w 4321779"/>
                  <a:gd name="connsiteY10" fmla="*/ 1681055 h 1724286"/>
                  <a:gd name="connsiteX11" fmla="*/ 2799256 w 4321779"/>
                  <a:gd name="connsiteY11" fmla="*/ 1646470 h 1724286"/>
                  <a:gd name="connsiteX12" fmla="*/ 3142804 w 4321779"/>
                  <a:gd name="connsiteY12" fmla="*/ 1629177 h 1724286"/>
                  <a:gd name="connsiteX13" fmla="*/ 3302034 w 4321779"/>
                  <a:gd name="connsiteY13" fmla="*/ 1596913 h 1724286"/>
                  <a:gd name="connsiteX14" fmla="*/ 3822431 w 4321779"/>
                  <a:gd name="connsiteY14" fmla="*/ 1469218 h 1724286"/>
                  <a:gd name="connsiteX15" fmla="*/ 3988604 w 4321779"/>
                  <a:gd name="connsiteY15" fmla="*/ 1443278 h 1724286"/>
                  <a:gd name="connsiteX16" fmla="*/ 4321779 w 4321779"/>
                  <a:gd name="connsiteY16" fmla="*/ 1388929 h 1724286"/>
                  <a:gd name="connsiteX0" fmla="*/ 0 w 4321779"/>
                  <a:gd name="connsiteY0" fmla="*/ 0 h 1759307"/>
                  <a:gd name="connsiteX1" fmla="*/ 260019 w 4321779"/>
                  <a:gd name="connsiteY1" fmla="*/ 498370 h 1759307"/>
                  <a:gd name="connsiteX2" fmla="*/ 494036 w 4321779"/>
                  <a:gd name="connsiteY2" fmla="*/ 832060 h 1759307"/>
                  <a:gd name="connsiteX3" fmla="*/ 836395 w 4321779"/>
                  <a:gd name="connsiteY3" fmla="*/ 1243757 h 1759307"/>
                  <a:gd name="connsiteX4" fmla="*/ 1268228 w 4321779"/>
                  <a:gd name="connsiteY4" fmla="*/ 1728610 h 1759307"/>
                  <a:gd name="connsiteX5" fmla="*/ 1443735 w 4321779"/>
                  <a:gd name="connsiteY5" fmla="*/ 1724286 h 1759307"/>
                  <a:gd name="connsiteX6" fmla="*/ 1613337 w 4321779"/>
                  <a:gd name="connsiteY6" fmla="*/ 1717902 h 1759307"/>
                  <a:gd name="connsiteX7" fmla="*/ 1785416 w 4321779"/>
                  <a:gd name="connsiteY7" fmla="*/ 1706994 h 1759307"/>
                  <a:gd name="connsiteX8" fmla="*/ 1949723 w 4321779"/>
                  <a:gd name="connsiteY8" fmla="*/ 1700508 h 1759307"/>
                  <a:gd name="connsiteX9" fmla="*/ 2117762 w 4321779"/>
                  <a:gd name="connsiteY9" fmla="*/ 1689700 h 1759307"/>
                  <a:gd name="connsiteX10" fmla="*/ 2293270 w 4321779"/>
                  <a:gd name="connsiteY10" fmla="*/ 1678893 h 1759307"/>
                  <a:gd name="connsiteX11" fmla="*/ 2461309 w 4321779"/>
                  <a:gd name="connsiteY11" fmla="*/ 1681055 h 1759307"/>
                  <a:gd name="connsiteX12" fmla="*/ 2799256 w 4321779"/>
                  <a:gd name="connsiteY12" fmla="*/ 1646470 h 1759307"/>
                  <a:gd name="connsiteX13" fmla="*/ 3142804 w 4321779"/>
                  <a:gd name="connsiteY13" fmla="*/ 1629177 h 1759307"/>
                  <a:gd name="connsiteX14" fmla="*/ 3302034 w 4321779"/>
                  <a:gd name="connsiteY14" fmla="*/ 1596913 h 1759307"/>
                  <a:gd name="connsiteX15" fmla="*/ 3822431 w 4321779"/>
                  <a:gd name="connsiteY15" fmla="*/ 1469218 h 1759307"/>
                  <a:gd name="connsiteX16" fmla="*/ 3988604 w 4321779"/>
                  <a:gd name="connsiteY16" fmla="*/ 1443278 h 1759307"/>
                  <a:gd name="connsiteX17" fmla="*/ 4321779 w 4321779"/>
                  <a:gd name="connsiteY17" fmla="*/ 1388929 h 1759307"/>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9130"/>
                  <a:gd name="connsiteX1" fmla="*/ 260019 w 4321779"/>
                  <a:gd name="connsiteY1" fmla="*/ 498370 h 1729130"/>
                  <a:gd name="connsiteX2" fmla="*/ 494036 w 4321779"/>
                  <a:gd name="connsiteY2" fmla="*/ 832060 h 1729130"/>
                  <a:gd name="connsiteX3" fmla="*/ 836395 w 4321779"/>
                  <a:gd name="connsiteY3" fmla="*/ 1243757 h 1729130"/>
                  <a:gd name="connsiteX4" fmla="*/ 1268228 w 4321779"/>
                  <a:gd name="connsiteY4" fmla="*/ 1728610 h 1729130"/>
                  <a:gd name="connsiteX5" fmla="*/ 1443735 w 4321779"/>
                  <a:gd name="connsiteY5" fmla="*/ 1724286 h 1729130"/>
                  <a:gd name="connsiteX6" fmla="*/ 1613337 w 4321779"/>
                  <a:gd name="connsiteY6" fmla="*/ 1717902 h 1729130"/>
                  <a:gd name="connsiteX7" fmla="*/ 1785416 w 4321779"/>
                  <a:gd name="connsiteY7" fmla="*/ 1706994 h 1729130"/>
                  <a:gd name="connsiteX8" fmla="*/ 1949723 w 4321779"/>
                  <a:gd name="connsiteY8" fmla="*/ 1700508 h 1729130"/>
                  <a:gd name="connsiteX9" fmla="*/ 2117762 w 4321779"/>
                  <a:gd name="connsiteY9" fmla="*/ 1689700 h 1729130"/>
                  <a:gd name="connsiteX10" fmla="*/ 2293270 w 4321779"/>
                  <a:gd name="connsiteY10" fmla="*/ 1678893 h 1729130"/>
                  <a:gd name="connsiteX11" fmla="*/ 2461309 w 4321779"/>
                  <a:gd name="connsiteY11" fmla="*/ 1681055 h 1729130"/>
                  <a:gd name="connsiteX12" fmla="*/ 2799256 w 4321779"/>
                  <a:gd name="connsiteY12" fmla="*/ 1646470 h 1729130"/>
                  <a:gd name="connsiteX13" fmla="*/ 3142804 w 4321779"/>
                  <a:gd name="connsiteY13" fmla="*/ 1629177 h 1729130"/>
                  <a:gd name="connsiteX14" fmla="*/ 3302034 w 4321779"/>
                  <a:gd name="connsiteY14" fmla="*/ 1596913 h 1729130"/>
                  <a:gd name="connsiteX15" fmla="*/ 3822431 w 4321779"/>
                  <a:gd name="connsiteY15" fmla="*/ 1469218 h 1729130"/>
                  <a:gd name="connsiteX16" fmla="*/ 3988604 w 4321779"/>
                  <a:gd name="connsiteY16" fmla="*/ 1443278 h 1729130"/>
                  <a:gd name="connsiteX17" fmla="*/ 4321779 w 4321779"/>
                  <a:gd name="connsiteY17" fmla="*/ 1388929 h 172913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268228 w 4321779"/>
                  <a:gd name="connsiteY4" fmla="*/ 1728610 h 1728610"/>
                  <a:gd name="connsiteX5" fmla="*/ 1443735 w 4321779"/>
                  <a:gd name="connsiteY5" fmla="*/ 1724286 h 1728610"/>
                  <a:gd name="connsiteX6" fmla="*/ 1613337 w 4321779"/>
                  <a:gd name="connsiteY6" fmla="*/ 1717902 h 1728610"/>
                  <a:gd name="connsiteX7" fmla="*/ 1785416 w 4321779"/>
                  <a:gd name="connsiteY7" fmla="*/ 1706994 h 1728610"/>
                  <a:gd name="connsiteX8" fmla="*/ 1949723 w 4321779"/>
                  <a:gd name="connsiteY8" fmla="*/ 1700508 h 1728610"/>
                  <a:gd name="connsiteX9" fmla="*/ 2117762 w 4321779"/>
                  <a:gd name="connsiteY9" fmla="*/ 1689700 h 1728610"/>
                  <a:gd name="connsiteX10" fmla="*/ 2293270 w 4321779"/>
                  <a:gd name="connsiteY10" fmla="*/ 1678893 h 1728610"/>
                  <a:gd name="connsiteX11" fmla="*/ 2461309 w 4321779"/>
                  <a:gd name="connsiteY11" fmla="*/ 1681055 h 1728610"/>
                  <a:gd name="connsiteX12" fmla="*/ 2799256 w 4321779"/>
                  <a:gd name="connsiteY12" fmla="*/ 1646470 h 1728610"/>
                  <a:gd name="connsiteX13" fmla="*/ 3142804 w 4321779"/>
                  <a:gd name="connsiteY13" fmla="*/ 1629177 h 1728610"/>
                  <a:gd name="connsiteX14" fmla="*/ 3302034 w 4321779"/>
                  <a:gd name="connsiteY14" fmla="*/ 1596913 h 1728610"/>
                  <a:gd name="connsiteX15" fmla="*/ 3822431 w 4321779"/>
                  <a:gd name="connsiteY15" fmla="*/ 1469218 h 1728610"/>
                  <a:gd name="connsiteX16" fmla="*/ 3988604 w 4321779"/>
                  <a:gd name="connsiteY16" fmla="*/ 1443278 h 1728610"/>
                  <a:gd name="connsiteX17" fmla="*/ 4321779 w 4321779"/>
                  <a:gd name="connsiteY17" fmla="*/ 1388929 h 1728610"/>
                  <a:gd name="connsiteX0" fmla="*/ 0 w 4321779"/>
                  <a:gd name="connsiteY0" fmla="*/ 0 h 1729307"/>
                  <a:gd name="connsiteX1" fmla="*/ 260019 w 4321779"/>
                  <a:gd name="connsiteY1" fmla="*/ 498370 h 1729307"/>
                  <a:gd name="connsiteX2" fmla="*/ 494036 w 4321779"/>
                  <a:gd name="connsiteY2" fmla="*/ 832060 h 1729307"/>
                  <a:gd name="connsiteX3" fmla="*/ 836395 w 4321779"/>
                  <a:gd name="connsiteY3" fmla="*/ 1243757 h 1729307"/>
                  <a:gd name="connsiteX4" fmla="*/ 1109523 w 4321779"/>
                  <a:gd name="connsiteY4" fmla="*/ 1685377 h 1729307"/>
                  <a:gd name="connsiteX5" fmla="*/ 1268228 w 4321779"/>
                  <a:gd name="connsiteY5" fmla="*/ 1728610 h 1729307"/>
                  <a:gd name="connsiteX6" fmla="*/ 1443735 w 4321779"/>
                  <a:gd name="connsiteY6" fmla="*/ 1724286 h 1729307"/>
                  <a:gd name="connsiteX7" fmla="*/ 1613337 w 4321779"/>
                  <a:gd name="connsiteY7" fmla="*/ 1717902 h 1729307"/>
                  <a:gd name="connsiteX8" fmla="*/ 1785416 w 4321779"/>
                  <a:gd name="connsiteY8" fmla="*/ 1706994 h 1729307"/>
                  <a:gd name="connsiteX9" fmla="*/ 1949723 w 4321779"/>
                  <a:gd name="connsiteY9" fmla="*/ 1700508 h 1729307"/>
                  <a:gd name="connsiteX10" fmla="*/ 2117762 w 4321779"/>
                  <a:gd name="connsiteY10" fmla="*/ 1689700 h 1729307"/>
                  <a:gd name="connsiteX11" fmla="*/ 2293270 w 4321779"/>
                  <a:gd name="connsiteY11" fmla="*/ 1678893 h 1729307"/>
                  <a:gd name="connsiteX12" fmla="*/ 2461309 w 4321779"/>
                  <a:gd name="connsiteY12" fmla="*/ 1681055 h 1729307"/>
                  <a:gd name="connsiteX13" fmla="*/ 2799256 w 4321779"/>
                  <a:gd name="connsiteY13" fmla="*/ 1646470 h 1729307"/>
                  <a:gd name="connsiteX14" fmla="*/ 3142804 w 4321779"/>
                  <a:gd name="connsiteY14" fmla="*/ 1629177 h 1729307"/>
                  <a:gd name="connsiteX15" fmla="*/ 3302034 w 4321779"/>
                  <a:gd name="connsiteY15" fmla="*/ 1596913 h 1729307"/>
                  <a:gd name="connsiteX16" fmla="*/ 3822431 w 4321779"/>
                  <a:gd name="connsiteY16" fmla="*/ 1469218 h 1729307"/>
                  <a:gd name="connsiteX17" fmla="*/ 3988604 w 4321779"/>
                  <a:gd name="connsiteY17" fmla="*/ 1443278 h 1729307"/>
                  <a:gd name="connsiteX18" fmla="*/ 4321779 w 4321779"/>
                  <a:gd name="connsiteY18" fmla="*/ 1388929 h 1729307"/>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836395 w 4321779"/>
                  <a:gd name="connsiteY3" fmla="*/ 1243757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9523 w 4321779"/>
                  <a:gd name="connsiteY4" fmla="*/ 1685377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942820 w 4321779"/>
                  <a:gd name="connsiteY3" fmla="*/ 1650139 h 1728610"/>
                  <a:gd name="connsiteX4" fmla="*/ 1100187 w 4321779"/>
                  <a:gd name="connsiteY4" fmla="*/ 1694023 h 1728610"/>
                  <a:gd name="connsiteX5" fmla="*/ 1268228 w 4321779"/>
                  <a:gd name="connsiteY5" fmla="*/ 1728610 h 1728610"/>
                  <a:gd name="connsiteX6" fmla="*/ 1443735 w 4321779"/>
                  <a:gd name="connsiteY6" fmla="*/ 1724286 h 1728610"/>
                  <a:gd name="connsiteX7" fmla="*/ 1613337 w 4321779"/>
                  <a:gd name="connsiteY7" fmla="*/ 1717902 h 1728610"/>
                  <a:gd name="connsiteX8" fmla="*/ 1785416 w 4321779"/>
                  <a:gd name="connsiteY8" fmla="*/ 1706994 h 1728610"/>
                  <a:gd name="connsiteX9" fmla="*/ 1949723 w 4321779"/>
                  <a:gd name="connsiteY9" fmla="*/ 1700508 h 1728610"/>
                  <a:gd name="connsiteX10" fmla="*/ 2117762 w 4321779"/>
                  <a:gd name="connsiteY10" fmla="*/ 1689700 h 1728610"/>
                  <a:gd name="connsiteX11" fmla="*/ 2293270 w 4321779"/>
                  <a:gd name="connsiteY11" fmla="*/ 1678893 h 1728610"/>
                  <a:gd name="connsiteX12" fmla="*/ 2461309 w 4321779"/>
                  <a:gd name="connsiteY12" fmla="*/ 1681055 h 1728610"/>
                  <a:gd name="connsiteX13" fmla="*/ 2799256 w 4321779"/>
                  <a:gd name="connsiteY13" fmla="*/ 1646470 h 1728610"/>
                  <a:gd name="connsiteX14" fmla="*/ 3142804 w 4321779"/>
                  <a:gd name="connsiteY14" fmla="*/ 1629177 h 1728610"/>
                  <a:gd name="connsiteX15" fmla="*/ 3302034 w 4321779"/>
                  <a:gd name="connsiteY15" fmla="*/ 1596913 h 1728610"/>
                  <a:gd name="connsiteX16" fmla="*/ 3822431 w 4321779"/>
                  <a:gd name="connsiteY16" fmla="*/ 1469218 h 1728610"/>
                  <a:gd name="connsiteX17" fmla="*/ 3988604 w 4321779"/>
                  <a:gd name="connsiteY17" fmla="*/ 1443278 h 1728610"/>
                  <a:gd name="connsiteX18" fmla="*/ 4321779 w 4321779"/>
                  <a:gd name="connsiteY18"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765975 w 4321779"/>
                  <a:gd name="connsiteY3" fmla="*/ 1588105 h 1728610"/>
                  <a:gd name="connsiteX4" fmla="*/ 942820 w 4321779"/>
                  <a:gd name="connsiteY4" fmla="*/ 1650139 h 1728610"/>
                  <a:gd name="connsiteX5" fmla="*/ 1100187 w 4321779"/>
                  <a:gd name="connsiteY5" fmla="*/ 1694023 h 1728610"/>
                  <a:gd name="connsiteX6" fmla="*/ 1268228 w 4321779"/>
                  <a:gd name="connsiteY6" fmla="*/ 1728610 h 1728610"/>
                  <a:gd name="connsiteX7" fmla="*/ 1443735 w 4321779"/>
                  <a:gd name="connsiteY7" fmla="*/ 1724286 h 1728610"/>
                  <a:gd name="connsiteX8" fmla="*/ 1613337 w 4321779"/>
                  <a:gd name="connsiteY8" fmla="*/ 1717902 h 1728610"/>
                  <a:gd name="connsiteX9" fmla="*/ 1785416 w 4321779"/>
                  <a:gd name="connsiteY9" fmla="*/ 1706994 h 1728610"/>
                  <a:gd name="connsiteX10" fmla="*/ 1949723 w 4321779"/>
                  <a:gd name="connsiteY10" fmla="*/ 1700508 h 1728610"/>
                  <a:gd name="connsiteX11" fmla="*/ 2117762 w 4321779"/>
                  <a:gd name="connsiteY11" fmla="*/ 1689700 h 1728610"/>
                  <a:gd name="connsiteX12" fmla="*/ 2293270 w 4321779"/>
                  <a:gd name="connsiteY12" fmla="*/ 1678893 h 1728610"/>
                  <a:gd name="connsiteX13" fmla="*/ 2461309 w 4321779"/>
                  <a:gd name="connsiteY13" fmla="*/ 1681055 h 1728610"/>
                  <a:gd name="connsiteX14" fmla="*/ 2799256 w 4321779"/>
                  <a:gd name="connsiteY14" fmla="*/ 1646470 h 1728610"/>
                  <a:gd name="connsiteX15" fmla="*/ 3142804 w 4321779"/>
                  <a:gd name="connsiteY15" fmla="*/ 1629177 h 1728610"/>
                  <a:gd name="connsiteX16" fmla="*/ 3302034 w 4321779"/>
                  <a:gd name="connsiteY16" fmla="*/ 1596913 h 1728610"/>
                  <a:gd name="connsiteX17" fmla="*/ 3822431 w 4321779"/>
                  <a:gd name="connsiteY17" fmla="*/ 1469218 h 1728610"/>
                  <a:gd name="connsiteX18" fmla="*/ 3988604 w 4321779"/>
                  <a:gd name="connsiteY18" fmla="*/ 1443278 h 1728610"/>
                  <a:gd name="connsiteX19" fmla="*/ 4321779 w 4321779"/>
                  <a:gd name="connsiteY19"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596069 w 4321779"/>
                  <a:gd name="connsiteY3" fmla="*/ 1484348 h 1728610"/>
                  <a:gd name="connsiteX4" fmla="*/ 765975 w 4321779"/>
                  <a:gd name="connsiteY4" fmla="*/ 1588105 h 1728610"/>
                  <a:gd name="connsiteX5" fmla="*/ 942820 w 4321779"/>
                  <a:gd name="connsiteY5" fmla="*/ 1650139 h 1728610"/>
                  <a:gd name="connsiteX6" fmla="*/ 1100187 w 4321779"/>
                  <a:gd name="connsiteY6" fmla="*/ 1694023 h 1728610"/>
                  <a:gd name="connsiteX7" fmla="*/ 1268228 w 4321779"/>
                  <a:gd name="connsiteY7" fmla="*/ 1728610 h 1728610"/>
                  <a:gd name="connsiteX8" fmla="*/ 1443735 w 4321779"/>
                  <a:gd name="connsiteY8" fmla="*/ 1724286 h 1728610"/>
                  <a:gd name="connsiteX9" fmla="*/ 1613337 w 4321779"/>
                  <a:gd name="connsiteY9" fmla="*/ 1717902 h 1728610"/>
                  <a:gd name="connsiteX10" fmla="*/ 1785416 w 4321779"/>
                  <a:gd name="connsiteY10" fmla="*/ 1706994 h 1728610"/>
                  <a:gd name="connsiteX11" fmla="*/ 1949723 w 4321779"/>
                  <a:gd name="connsiteY11" fmla="*/ 1700508 h 1728610"/>
                  <a:gd name="connsiteX12" fmla="*/ 2117762 w 4321779"/>
                  <a:gd name="connsiteY12" fmla="*/ 1689700 h 1728610"/>
                  <a:gd name="connsiteX13" fmla="*/ 2293270 w 4321779"/>
                  <a:gd name="connsiteY13" fmla="*/ 1678893 h 1728610"/>
                  <a:gd name="connsiteX14" fmla="*/ 2461309 w 4321779"/>
                  <a:gd name="connsiteY14" fmla="*/ 1681055 h 1728610"/>
                  <a:gd name="connsiteX15" fmla="*/ 2799256 w 4321779"/>
                  <a:gd name="connsiteY15" fmla="*/ 1646470 h 1728610"/>
                  <a:gd name="connsiteX16" fmla="*/ 3142804 w 4321779"/>
                  <a:gd name="connsiteY16" fmla="*/ 1629177 h 1728610"/>
                  <a:gd name="connsiteX17" fmla="*/ 3302034 w 4321779"/>
                  <a:gd name="connsiteY17" fmla="*/ 1596913 h 1728610"/>
                  <a:gd name="connsiteX18" fmla="*/ 3822431 w 4321779"/>
                  <a:gd name="connsiteY18" fmla="*/ 1469218 h 1728610"/>
                  <a:gd name="connsiteX19" fmla="*/ 3988604 w 4321779"/>
                  <a:gd name="connsiteY19" fmla="*/ 1443278 h 1728610"/>
                  <a:gd name="connsiteX20" fmla="*/ 4321779 w 4321779"/>
                  <a:gd name="connsiteY20"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494036 w 4321779"/>
                  <a:gd name="connsiteY2" fmla="*/ 832060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260019 w 4321779"/>
                  <a:gd name="connsiteY1" fmla="*/ 498370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0 w 4321779"/>
                  <a:gd name="connsiteY0" fmla="*/ 0 h 1728610"/>
                  <a:gd name="connsiteX1" fmla="*/ 84511 w 4321779"/>
                  <a:gd name="connsiteY1" fmla="*/ 1027963 h 1728610"/>
                  <a:gd name="connsiteX2" fmla="*/ 258780 w 4321779"/>
                  <a:gd name="connsiteY2" fmla="*/ 1234118 h 1728610"/>
                  <a:gd name="connsiteX3" fmla="*/ 426162 w 4321779"/>
                  <a:gd name="connsiteY3" fmla="*/ 1367622 h 1728610"/>
                  <a:gd name="connsiteX4" fmla="*/ 596069 w 4321779"/>
                  <a:gd name="connsiteY4" fmla="*/ 1484348 h 1728610"/>
                  <a:gd name="connsiteX5" fmla="*/ 765975 w 4321779"/>
                  <a:gd name="connsiteY5" fmla="*/ 1588105 h 1728610"/>
                  <a:gd name="connsiteX6" fmla="*/ 942820 w 4321779"/>
                  <a:gd name="connsiteY6" fmla="*/ 1650139 h 1728610"/>
                  <a:gd name="connsiteX7" fmla="*/ 1100187 w 4321779"/>
                  <a:gd name="connsiteY7" fmla="*/ 1694023 h 1728610"/>
                  <a:gd name="connsiteX8" fmla="*/ 1268228 w 4321779"/>
                  <a:gd name="connsiteY8" fmla="*/ 1728610 h 1728610"/>
                  <a:gd name="connsiteX9" fmla="*/ 1443735 w 4321779"/>
                  <a:gd name="connsiteY9" fmla="*/ 1724286 h 1728610"/>
                  <a:gd name="connsiteX10" fmla="*/ 1613337 w 4321779"/>
                  <a:gd name="connsiteY10" fmla="*/ 1717902 h 1728610"/>
                  <a:gd name="connsiteX11" fmla="*/ 1785416 w 4321779"/>
                  <a:gd name="connsiteY11" fmla="*/ 1706994 h 1728610"/>
                  <a:gd name="connsiteX12" fmla="*/ 1949723 w 4321779"/>
                  <a:gd name="connsiteY12" fmla="*/ 1700508 h 1728610"/>
                  <a:gd name="connsiteX13" fmla="*/ 2117762 w 4321779"/>
                  <a:gd name="connsiteY13" fmla="*/ 1689700 h 1728610"/>
                  <a:gd name="connsiteX14" fmla="*/ 2293270 w 4321779"/>
                  <a:gd name="connsiteY14" fmla="*/ 1678893 h 1728610"/>
                  <a:gd name="connsiteX15" fmla="*/ 2461309 w 4321779"/>
                  <a:gd name="connsiteY15" fmla="*/ 1681055 h 1728610"/>
                  <a:gd name="connsiteX16" fmla="*/ 2799256 w 4321779"/>
                  <a:gd name="connsiteY16" fmla="*/ 1646470 h 1728610"/>
                  <a:gd name="connsiteX17" fmla="*/ 3142804 w 4321779"/>
                  <a:gd name="connsiteY17" fmla="*/ 1629177 h 1728610"/>
                  <a:gd name="connsiteX18" fmla="*/ 3302034 w 4321779"/>
                  <a:gd name="connsiteY18" fmla="*/ 1596913 h 1728610"/>
                  <a:gd name="connsiteX19" fmla="*/ 3822431 w 4321779"/>
                  <a:gd name="connsiteY19" fmla="*/ 1469218 h 1728610"/>
                  <a:gd name="connsiteX20" fmla="*/ 3988604 w 4321779"/>
                  <a:gd name="connsiteY20" fmla="*/ 1443278 h 1728610"/>
                  <a:gd name="connsiteX21" fmla="*/ 4321779 w 4321779"/>
                  <a:gd name="connsiteY21"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86705 w 4408484"/>
                  <a:gd name="connsiteY0" fmla="*/ 0 h 1728610"/>
                  <a:gd name="connsiteX1" fmla="*/ 1279 w 4408484"/>
                  <a:gd name="connsiteY1" fmla="*/ 773180 h 1728610"/>
                  <a:gd name="connsiteX2" fmla="*/ 171216 w 4408484"/>
                  <a:gd name="connsiteY2" fmla="*/ 1027963 h 1728610"/>
                  <a:gd name="connsiteX3" fmla="*/ 345485 w 4408484"/>
                  <a:gd name="connsiteY3" fmla="*/ 1234118 h 1728610"/>
                  <a:gd name="connsiteX4" fmla="*/ 512867 w 4408484"/>
                  <a:gd name="connsiteY4" fmla="*/ 1367622 h 1728610"/>
                  <a:gd name="connsiteX5" fmla="*/ 682774 w 4408484"/>
                  <a:gd name="connsiteY5" fmla="*/ 1484348 h 1728610"/>
                  <a:gd name="connsiteX6" fmla="*/ 852680 w 4408484"/>
                  <a:gd name="connsiteY6" fmla="*/ 1588105 h 1728610"/>
                  <a:gd name="connsiteX7" fmla="*/ 1029525 w 4408484"/>
                  <a:gd name="connsiteY7" fmla="*/ 1650139 h 1728610"/>
                  <a:gd name="connsiteX8" fmla="*/ 1186892 w 4408484"/>
                  <a:gd name="connsiteY8" fmla="*/ 1694023 h 1728610"/>
                  <a:gd name="connsiteX9" fmla="*/ 1354933 w 4408484"/>
                  <a:gd name="connsiteY9" fmla="*/ 1728610 h 1728610"/>
                  <a:gd name="connsiteX10" fmla="*/ 1530440 w 4408484"/>
                  <a:gd name="connsiteY10" fmla="*/ 1724286 h 1728610"/>
                  <a:gd name="connsiteX11" fmla="*/ 1700042 w 4408484"/>
                  <a:gd name="connsiteY11" fmla="*/ 1717902 h 1728610"/>
                  <a:gd name="connsiteX12" fmla="*/ 1872121 w 4408484"/>
                  <a:gd name="connsiteY12" fmla="*/ 1706994 h 1728610"/>
                  <a:gd name="connsiteX13" fmla="*/ 2036428 w 4408484"/>
                  <a:gd name="connsiteY13" fmla="*/ 1700508 h 1728610"/>
                  <a:gd name="connsiteX14" fmla="*/ 2204467 w 4408484"/>
                  <a:gd name="connsiteY14" fmla="*/ 1689700 h 1728610"/>
                  <a:gd name="connsiteX15" fmla="*/ 2379975 w 4408484"/>
                  <a:gd name="connsiteY15" fmla="*/ 1678893 h 1728610"/>
                  <a:gd name="connsiteX16" fmla="*/ 2548014 w 4408484"/>
                  <a:gd name="connsiteY16" fmla="*/ 1681055 h 1728610"/>
                  <a:gd name="connsiteX17" fmla="*/ 2885961 w 4408484"/>
                  <a:gd name="connsiteY17" fmla="*/ 1646470 h 1728610"/>
                  <a:gd name="connsiteX18" fmla="*/ 3229509 w 4408484"/>
                  <a:gd name="connsiteY18" fmla="*/ 1629177 h 1728610"/>
                  <a:gd name="connsiteX19" fmla="*/ 3388739 w 4408484"/>
                  <a:gd name="connsiteY19" fmla="*/ 1596913 h 1728610"/>
                  <a:gd name="connsiteX20" fmla="*/ 3909136 w 4408484"/>
                  <a:gd name="connsiteY20" fmla="*/ 1469218 h 1728610"/>
                  <a:gd name="connsiteX21" fmla="*/ 4075309 w 4408484"/>
                  <a:gd name="connsiteY21" fmla="*/ 1443278 h 1728610"/>
                  <a:gd name="connsiteX22" fmla="*/ 4408484 w 4408484"/>
                  <a:gd name="connsiteY22" fmla="*/ 1388929 h 1728610"/>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2531 w 4575706"/>
                  <a:gd name="connsiteY21" fmla="*/ 1592429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6358 w 4575706"/>
                  <a:gd name="connsiteY20" fmla="*/ 1618369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29107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29107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29107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55961 w 4575706"/>
                  <a:gd name="connsiteY19" fmla="*/ 1746064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6731 w 4575706"/>
                  <a:gd name="connsiteY18" fmla="*/ 177832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3183 w 4575706"/>
                  <a:gd name="connsiteY17" fmla="*/ 1795621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15236 w 4575706"/>
                  <a:gd name="connsiteY16" fmla="*/ 1830206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25905 w 4575706"/>
                  <a:gd name="connsiteY16" fmla="*/ 1639985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547197 w 4575706"/>
                  <a:gd name="connsiteY15" fmla="*/ 1828044 h 1877761"/>
                  <a:gd name="connsiteX16" fmla="*/ 2725905 w 4575706"/>
                  <a:gd name="connsiteY16" fmla="*/ 1639985 h 1877761"/>
                  <a:gd name="connsiteX17" fmla="*/ 3059585 w 4575706"/>
                  <a:gd name="connsiteY17" fmla="*/ 1632574 h 1877761"/>
                  <a:gd name="connsiteX18" fmla="*/ 3394597 w 4575706"/>
                  <a:gd name="connsiteY18" fmla="*/ 1652338 h 1877761"/>
                  <a:gd name="connsiteX19" fmla="*/ 3568765 w 4575706"/>
                  <a:gd name="connsiteY19" fmla="*/ 1602780 h 1877761"/>
                  <a:gd name="connsiteX20" fmla="*/ 3737643 w 4575706"/>
                  <a:gd name="connsiteY20" fmla="*/ 1568598 h 1877761"/>
                  <a:gd name="connsiteX21" fmla="*/ 3908349 w 4575706"/>
                  <a:gd name="connsiteY21" fmla="*/ 1590832 h 1877761"/>
                  <a:gd name="connsiteX22" fmla="*/ 4078493 w 4575706"/>
                  <a:gd name="connsiteY22" fmla="*/ 1544257 h 1877761"/>
                  <a:gd name="connsiteX23" fmla="*/ 4246799 w 4575706"/>
                  <a:gd name="connsiteY23" fmla="*/ 1535610 h 1877761"/>
                  <a:gd name="connsiteX24" fmla="*/ 4411934 w 4575706"/>
                  <a:gd name="connsiteY24" fmla="*/ 1551306 h 1877761"/>
                  <a:gd name="connsiteX25" fmla="*/ 4575706 w 4575706"/>
                  <a:gd name="connsiteY25"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838851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673333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673333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203650 w 4575706"/>
                  <a:gd name="connsiteY13" fmla="*/ 1849659 h 1877761"/>
                  <a:gd name="connsiteX14" fmla="*/ 2371689 w 4575706"/>
                  <a:gd name="connsiteY14" fmla="*/ 1673333 h 1877761"/>
                  <a:gd name="connsiteX15" fmla="*/ 2725905 w 4575706"/>
                  <a:gd name="connsiteY15" fmla="*/ 1639985 h 1877761"/>
                  <a:gd name="connsiteX16" fmla="*/ 3059585 w 4575706"/>
                  <a:gd name="connsiteY16" fmla="*/ 1632574 h 1877761"/>
                  <a:gd name="connsiteX17" fmla="*/ 3394597 w 4575706"/>
                  <a:gd name="connsiteY17" fmla="*/ 1652338 h 1877761"/>
                  <a:gd name="connsiteX18" fmla="*/ 3568765 w 4575706"/>
                  <a:gd name="connsiteY18" fmla="*/ 1602780 h 1877761"/>
                  <a:gd name="connsiteX19" fmla="*/ 3737643 w 4575706"/>
                  <a:gd name="connsiteY19" fmla="*/ 1568598 h 1877761"/>
                  <a:gd name="connsiteX20" fmla="*/ 3908349 w 4575706"/>
                  <a:gd name="connsiteY20" fmla="*/ 1590832 h 1877761"/>
                  <a:gd name="connsiteX21" fmla="*/ 4078493 w 4575706"/>
                  <a:gd name="connsiteY21" fmla="*/ 1544257 h 1877761"/>
                  <a:gd name="connsiteX22" fmla="*/ 4246799 w 4575706"/>
                  <a:gd name="connsiteY22" fmla="*/ 1535610 h 1877761"/>
                  <a:gd name="connsiteX23" fmla="*/ 4411934 w 4575706"/>
                  <a:gd name="connsiteY23" fmla="*/ 1551306 h 1877761"/>
                  <a:gd name="connsiteX24" fmla="*/ 4575706 w 4575706"/>
                  <a:gd name="connsiteY24"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856145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685687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685687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1867264 w 4575706"/>
                  <a:gd name="connsiteY11" fmla="*/ 1867053 h 1877761"/>
                  <a:gd name="connsiteX12" fmla="*/ 2039343 w 4575706"/>
                  <a:gd name="connsiteY12" fmla="*/ 1685687 h 1877761"/>
                  <a:gd name="connsiteX13" fmla="*/ 2371689 w 4575706"/>
                  <a:gd name="connsiteY13" fmla="*/ 1673333 h 1877761"/>
                  <a:gd name="connsiteX14" fmla="*/ 2725905 w 4575706"/>
                  <a:gd name="connsiteY14" fmla="*/ 1639985 h 1877761"/>
                  <a:gd name="connsiteX15" fmla="*/ 3059585 w 4575706"/>
                  <a:gd name="connsiteY15" fmla="*/ 1632574 h 1877761"/>
                  <a:gd name="connsiteX16" fmla="*/ 3394597 w 4575706"/>
                  <a:gd name="connsiteY16" fmla="*/ 1652338 h 1877761"/>
                  <a:gd name="connsiteX17" fmla="*/ 3568765 w 4575706"/>
                  <a:gd name="connsiteY17" fmla="*/ 1602780 h 1877761"/>
                  <a:gd name="connsiteX18" fmla="*/ 3737643 w 4575706"/>
                  <a:gd name="connsiteY18" fmla="*/ 1568598 h 1877761"/>
                  <a:gd name="connsiteX19" fmla="*/ 3908349 w 4575706"/>
                  <a:gd name="connsiteY19" fmla="*/ 1590832 h 1877761"/>
                  <a:gd name="connsiteX20" fmla="*/ 4078493 w 4575706"/>
                  <a:gd name="connsiteY20" fmla="*/ 1544257 h 1877761"/>
                  <a:gd name="connsiteX21" fmla="*/ 4246799 w 4575706"/>
                  <a:gd name="connsiteY21" fmla="*/ 1535610 h 1877761"/>
                  <a:gd name="connsiteX22" fmla="*/ 4411934 w 4575706"/>
                  <a:gd name="connsiteY22" fmla="*/ 1551306 h 1877761"/>
                  <a:gd name="connsiteX23" fmla="*/ 4575706 w 4575706"/>
                  <a:gd name="connsiteY23"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873437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693098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693098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77761"/>
                  <a:gd name="connsiteX1" fmla="*/ 168501 w 4575706"/>
                  <a:gd name="connsiteY1" fmla="*/ 922331 h 1877761"/>
                  <a:gd name="connsiteX2" fmla="*/ 338438 w 4575706"/>
                  <a:gd name="connsiteY2" fmla="*/ 1177114 h 1877761"/>
                  <a:gd name="connsiteX3" fmla="*/ 512707 w 4575706"/>
                  <a:gd name="connsiteY3" fmla="*/ 1383269 h 1877761"/>
                  <a:gd name="connsiteX4" fmla="*/ 680089 w 4575706"/>
                  <a:gd name="connsiteY4" fmla="*/ 1516773 h 1877761"/>
                  <a:gd name="connsiteX5" fmla="*/ 849996 w 4575706"/>
                  <a:gd name="connsiteY5" fmla="*/ 1633499 h 1877761"/>
                  <a:gd name="connsiteX6" fmla="*/ 1019902 w 4575706"/>
                  <a:gd name="connsiteY6" fmla="*/ 1737256 h 1877761"/>
                  <a:gd name="connsiteX7" fmla="*/ 1196747 w 4575706"/>
                  <a:gd name="connsiteY7" fmla="*/ 1799290 h 1877761"/>
                  <a:gd name="connsiteX8" fmla="*/ 1354114 w 4575706"/>
                  <a:gd name="connsiteY8" fmla="*/ 1843174 h 1877761"/>
                  <a:gd name="connsiteX9" fmla="*/ 1522155 w 4575706"/>
                  <a:gd name="connsiteY9" fmla="*/ 1877761 h 1877761"/>
                  <a:gd name="connsiteX10" fmla="*/ 1697662 w 4575706"/>
                  <a:gd name="connsiteY10" fmla="*/ 1693098 h 1877761"/>
                  <a:gd name="connsiteX11" fmla="*/ 2039343 w 4575706"/>
                  <a:gd name="connsiteY11" fmla="*/ 1685687 h 1877761"/>
                  <a:gd name="connsiteX12" fmla="*/ 2371689 w 4575706"/>
                  <a:gd name="connsiteY12" fmla="*/ 1673333 h 1877761"/>
                  <a:gd name="connsiteX13" fmla="*/ 2725905 w 4575706"/>
                  <a:gd name="connsiteY13" fmla="*/ 1639985 h 1877761"/>
                  <a:gd name="connsiteX14" fmla="*/ 3059585 w 4575706"/>
                  <a:gd name="connsiteY14" fmla="*/ 1632574 h 1877761"/>
                  <a:gd name="connsiteX15" fmla="*/ 3394597 w 4575706"/>
                  <a:gd name="connsiteY15" fmla="*/ 1652338 h 1877761"/>
                  <a:gd name="connsiteX16" fmla="*/ 3568765 w 4575706"/>
                  <a:gd name="connsiteY16" fmla="*/ 1602780 h 1877761"/>
                  <a:gd name="connsiteX17" fmla="*/ 3737643 w 4575706"/>
                  <a:gd name="connsiteY17" fmla="*/ 1568598 h 1877761"/>
                  <a:gd name="connsiteX18" fmla="*/ 3908349 w 4575706"/>
                  <a:gd name="connsiteY18" fmla="*/ 1590832 h 1877761"/>
                  <a:gd name="connsiteX19" fmla="*/ 4078493 w 4575706"/>
                  <a:gd name="connsiteY19" fmla="*/ 1544257 h 1877761"/>
                  <a:gd name="connsiteX20" fmla="*/ 4246799 w 4575706"/>
                  <a:gd name="connsiteY20" fmla="*/ 1535610 h 1877761"/>
                  <a:gd name="connsiteX21" fmla="*/ 4411934 w 4575706"/>
                  <a:gd name="connsiteY21" fmla="*/ 1551306 h 1877761"/>
                  <a:gd name="connsiteX22" fmla="*/ 4575706 w 4575706"/>
                  <a:gd name="connsiteY22" fmla="*/ 1538080 h 1877761"/>
                  <a:gd name="connsiteX0" fmla="*/ 0 w 4575706"/>
                  <a:gd name="connsiteY0" fmla="*/ 0 h 1843174"/>
                  <a:gd name="connsiteX1" fmla="*/ 168501 w 4575706"/>
                  <a:gd name="connsiteY1" fmla="*/ 922331 h 1843174"/>
                  <a:gd name="connsiteX2" fmla="*/ 338438 w 4575706"/>
                  <a:gd name="connsiteY2" fmla="*/ 1177114 h 1843174"/>
                  <a:gd name="connsiteX3" fmla="*/ 512707 w 4575706"/>
                  <a:gd name="connsiteY3" fmla="*/ 1383269 h 1843174"/>
                  <a:gd name="connsiteX4" fmla="*/ 680089 w 4575706"/>
                  <a:gd name="connsiteY4" fmla="*/ 1516773 h 1843174"/>
                  <a:gd name="connsiteX5" fmla="*/ 849996 w 4575706"/>
                  <a:gd name="connsiteY5" fmla="*/ 1633499 h 1843174"/>
                  <a:gd name="connsiteX6" fmla="*/ 1019902 w 4575706"/>
                  <a:gd name="connsiteY6" fmla="*/ 1737256 h 1843174"/>
                  <a:gd name="connsiteX7" fmla="*/ 1196747 w 4575706"/>
                  <a:gd name="connsiteY7" fmla="*/ 1799290 h 1843174"/>
                  <a:gd name="connsiteX8" fmla="*/ 1354114 w 4575706"/>
                  <a:gd name="connsiteY8" fmla="*/ 1843174 h 1843174"/>
                  <a:gd name="connsiteX9" fmla="*/ 1697662 w 4575706"/>
                  <a:gd name="connsiteY9" fmla="*/ 1693098 h 1843174"/>
                  <a:gd name="connsiteX10" fmla="*/ 2039343 w 4575706"/>
                  <a:gd name="connsiteY10" fmla="*/ 1685687 h 1843174"/>
                  <a:gd name="connsiteX11" fmla="*/ 2371689 w 4575706"/>
                  <a:gd name="connsiteY11" fmla="*/ 1673333 h 1843174"/>
                  <a:gd name="connsiteX12" fmla="*/ 2725905 w 4575706"/>
                  <a:gd name="connsiteY12" fmla="*/ 1639985 h 1843174"/>
                  <a:gd name="connsiteX13" fmla="*/ 3059585 w 4575706"/>
                  <a:gd name="connsiteY13" fmla="*/ 1632574 h 1843174"/>
                  <a:gd name="connsiteX14" fmla="*/ 3394597 w 4575706"/>
                  <a:gd name="connsiteY14" fmla="*/ 1652338 h 1843174"/>
                  <a:gd name="connsiteX15" fmla="*/ 3568765 w 4575706"/>
                  <a:gd name="connsiteY15" fmla="*/ 1602780 h 1843174"/>
                  <a:gd name="connsiteX16" fmla="*/ 3737643 w 4575706"/>
                  <a:gd name="connsiteY16" fmla="*/ 1568598 h 1843174"/>
                  <a:gd name="connsiteX17" fmla="*/ 3908349 w 4575706"/>
                  <a:gd name="connsiteY17" fmla="*/ 1590832 h 1843174"/>
                  <a:gd name="connsiteX18" fmla="*/ 4078493 w 4575706"/>
                  <a:gd name="connsiteY18" fmla="*/ 1544257 h 1843174"/>
                  <a:gd name="connsiteX19" fmla="*/ 4246799 w 4575706"/>
                  <a:gd name="connsiteY19" fmla="*/ 1535610 h 1843174"/>
                  <a:gd name="connsiteX20" fmla="*/ 4411934 w 4575706"/>
                  <a:gd name="connsiteY20" fmla="*/ 1551306 h 1843174"/>
                  <a:gd name="connsiteX21" fmla="*/ 4575706 w 4575706"/>
                  <a:gd name="connsiteY21" fmla="*/ 1538080 h 1843174"/>
                  <a:gd name="connsiteX0" fmla="*/ 0 w 4575706"/>
                  <a:gd name="connsiteY0" fmla="*/ 0 h 1804208"/>
                  <a:gd name="connsiteX1" fmla="*/ 168501 w 4575706"/>
                  <a:gd name="connsiteY1" fmla="*/ 922331 h 1804208"/>
                  <a:gd name="connsiteX2" fmla="*/ 338438 w 4575706"/>
                  <a:gd name="connsiteY2" fmla="*/ 1177114 h 1804208"/>
                  <a:gd name="connsiteX3" fmla="*/ 512707 w 4575706"/>
                  <a:gd name="connsiteY3" fmla="*/ 1383269 h 1804208"/>
                  <a:gd name="connsiteX4" fmla="*/ 680089 w 4575706"/>
                  <a:gd name="connsiteY4" fmla="*/ 1516773 h 1804208"/>
                  <a:gd name="connsiteX5" fmla="*/ 849996 w 4575706"/>
                  <a:gd name="connsiteY5" fmla="*/ 1633499 h 1804208"/>
                  <a:gd name="connsiteX6" fmla="*/ 1019902 w 4575706"/>
                  <a:gd name="connsiteY6" fmla="*/ 1737256 h 1804208"/>
                  <a:gd name="connsiteX7" fmla="*/ 1196747 w 4575706"/>
                  <a:gd name="connsiteY7" fmla="*/ 1799290 h 1804208"/>
                  <a:gd name="connsiteX8" fmla="*/ 1358382 w 4575706"/>
                  <a:gd name="connsiteY8" fmla="*/ 1655423 h 1804208"/>
                  <a:gd name="connsiteX9" fmla="*/ 1697662 w 4575706"/>
                  <a:gd name="connsiteY9" fmla="*/ 1693098 h 1804208"/>
                  <a:gd name="connsiteX10" fmla="*/ 2039343 w 4575706"/>
                  <a:gd name="connsiteY10" fmla="*/ 1685687 h 1804208"/>
                  <a:gd name="connsiteX11" fmla="*/ 2371689 w 4575706"/>
                  <a:gd name="connsiteY11" fmla="*/ 1673333 h 1804208"/>
                  <a:gd name="connsiteX12" fmla="*/ 2725905 w 4575706"/>
                  <a:gd name="connsiteY12" fmla="*/ 1639985 h 1804208"/>
                  <a:gd name="connsiteX13" fmla="*/ 3059585 w 4575706"/>
                  <a:gd name="connsiteY13" fmla="*/ 1632574 h 1804208"/>
                  <a:gd name="connsiteX14" fmla="*/ 3394597 w 4575706"/>
                  <a:gd name="connsiteY14" fmla="*/ 1652338 h 1804208"/>
                  <a:gd name="connsiteX15" fmla="*/ 3568765 w 4575706"/>
                  <a:gd name="connsiteY15" fmla="*/ 1602780 h 1804208"/>
                  <a:gd name="connsiteX16" fmla="*/ 3737643 w 4575706"/>
                  <a:gd name="connsiteY16" fmla="*/ 1568598 h 1804208"/>
                  <a:gd name="connsiteX17" fmla="*/ 3908349 w 4575706"/>
                  <a:gd name="connsiteY17" fmla="*/ 1590832 h 1804208"/>
                  <a:gd name="connsiteX18" fmla="*/ 4078493 w 4575706"/>
                  <a:gd name="connsiteY18" fmla="*/ 1544257 h 1804208"/>
                  <a:gd name="connsiteX19" fmla="*/ 4246799 w 4575706"/>
                  <a:gd name="connsiteY19" fmla="*/ 1535610 h 1804208"/>
                  <a:gd name="connsiteX20" fmla="*/ 4411934 w 4575706"/>
                  <a:gd name="connsiteY20" fmla="*/ 1551306 h 1804208"/>
                  <a:gd name="connsiteX21" fmla="*/ 4575706 w 4575706"/>
                  <a:gd name="connsiteY21" fmla="*/ 1538080 h 1804208"/>
                  <a:gd name="connsiteX0" fmla="*/ 0 w 4575706"/>
                  <a:gd name="connsiteY0" fmla="*/ 0 h 1804208"/>
                  <a:gd name="connsiteX1" fmla="*/ 168501 w 4575706"/>
                  <a:gd name="connsiteY1" fmla="*/ 922331 h 1804208"/>
                  <a:gd name="connsiteX2" fmla="*/ 338438 w 4575706"/>
                  <a:gd name="connsiteY2" fmla="*/ 1177114 h 1804208"/>
                  <a:gd name="connsiteX3" fmla="*/ 512707 w 4575706"/>
                  <a:gd name="connsiteY3" fmla="*/ 1383269 h 1804208"/>
                  <a:gd name="connsiteX4" fmla="*/ 680089 w 4575706"/>
                  <a:gd name="connsiteY4" fmla="*/ 1516773 h 1804208"/>
                  <a:gd name="connsiteX5" fmla="*/ 849996 w 4575706"/>
                  <a:gd name="connsiteY5" fmla="*/ 1633499 h 1804208"/>
                  <a:gd name="connsiteX6" fmla="*/ 1019902 w 4575706"/>
                  <a:gd name="connsiteY6" fmla="*/ 1737256 h 1804208"/>
                  <a:gd name="connsiteX7" fmla="*/ 1196747 w 4575706"/>
                  <a:gd name="connsiteY7" fmla="*/ 1799290 h 1804208"/>
                  <a:gd name="connsiteX8" fmla="*/ 1358382 w 4575706"/>
                  <a:gd name="connsiteY8" fmla="*/ 1655423 h 1804208"/>
                  <a:gd name="connsiteX9" fmla="*/ 1697662 w 4575706"/>
                  <a:gd name="connsiteY9" fmla="*/ 1693098 h 1804208"/>
                  <a:gd name="connsiteX10" fmla="*/ 2039343 w 4575706"/>
                  <a:gd name="connsiteY10" fmla="*/ 1685687 h 1804208"/>
                  <a:gd name="connsiteX11" fmla="*/ 2371689 w 4575706"/>
                  <a:gd name="connsiteY11" fmla="*/ 1673333 h 1804208"/>
                  <a:gd name="connsiteX12" fmla="*/ 2725905 w 4575706"/>
                  <a:gd name="connsiteY12" fmla="*/ 1639985 h 1804208"/>
                  <a:gd name="connsiteX13" fmla="*/ 3059585 w 4575706"/>
                  <a:gd name="connsiteY13" fmla="*/ 1632574 h 1804208"/>
                  <a:gd name="connsiteX14" fmla="*/ 3394597 w 4575706"/>
                  <a:gd name="connsiteY14" fmla="*/ 1652338 h 1804208"/>
                  <a:gd name="connsiteX15" fmla="*/ 3568765 w 4575706"/>
                  <a:gd name="connsiteY15" fmla="*/ 1602780 h 1804208"/>
                  <a:gd name="connsiteX16" fmla="*/ 3737643 w 4575706"/>
                  <a:gd name="connsiteY16" fmla="*/ 1568598 h 1804208"/>
                  <a:gd name="connsiteX17" fmla="*/ 3908349 w 4575706"/>
                  <a:gd name="connsiteY17" fmla="*/ 1590832 h 1804208"/>
                  <a:gd name="connsiteX18" fmla="*/ 4078493 w 4575706"/>
                  <a:gd name="connsiteY18" fmla="*/ 1544257 h 1804208"/>
                  <a:gd name="connsiteX19" fmla="*/ 4246799 w 4575706"/>
                  <a:gd name="connsiteY19" fmla="*/ 1535610 h 1804208"/>
                  <a:gd name="connsiteX20" fmla="*/ 4411934 w 4575706"/>
                  <a:gd name="connsiteY20" fmla="*/ 1551306 h 1804208"/>
                  <a:gd name="connsiteX21" fmla="*/ 4575706 w 4575706"/>
                  <a:gd name="connsiteY21" fmla="*/ 1538080 h 1804208"/>
                  <a:gd name="connsiteX0" fmla="*/ 0 w 4575706"/>
                  <a:gd name="connsiteY0" fmla="*/ 0 h 1804208"/>
                  <a:gd name="connsiteX1" fmla="*/ 168501 w 4575706"/>
                  <a:gd name="connsiteY1" fmla="*/ 922331 h 1804208"/>
                  <a:gd name="connsiteX2" fmla="*/ 338438 w 4575706"/>
                  <a:gd name="connsiteY2" fmla="*/ 1177114 h 1804208"/>
                  <a:gd name="connsiteX3" fmla="*/ 512707 w 4575706"/>
                  <a:gd name="connsiteY3" fmla="*/ 1383269 h 1804208"/>
                  <a:gd name="connsiteX4" fmla="*/ 680089 w 4575706"/>
                  <a:gd name="connsiteY4" fmla="*/ 1516773 h 1804208"/>
                  <a:gd name="connsiteX5" fmla="*/ 849996 w 4575706"/>
                  <a:gd name="connsiteY5" fmla="*/ 1633499 h 1804208"/>
                  <a:gd name="connsiteX6" fmla="*/ 1019902 w 4575706"/>
                  <a:gd name="connsiteY6" fmla="*/ 1737256 h 1804208"/>
                  <a:gd name="connsiteX7" fmla="*/ 1196747 w 4575706"/>
                  <a:gd name="connsiteY7" fmla="*/ 1799290 h 1804208"/>
                  <a:gd name="connsiteX8" fmla="*/ 1358382 w 4575706"/>
                  <a:gd name="connsiteY8" fmla="*/ 1655423 h 1804208"/>
                  <a:gd name="connsiteX9" fmla="*/ 1697662 w 4575706"/>
                  <a:gd name="connsiteY9" fmla="*/ 1693098 h 1804208"/>
                  <a:gd name="connsiteX10" fmla="*/ 2039343 w 4575706"/>
                  <a:gd name="connsiteY10" fmla="*/ 1685687 h 1804208"/>
                  <a:gd name="connsiteX11" fmla="*/ 2371689 w 4575706"/>
                  <a:gd name="connsiteY11" fmla="*/ 1673333 h 1804208"/>
                  <a:gd name="connsiteX12" fmla="*/ 2725905 w 4575706"/>
                  <a:gd name="connsiteY12" fmla="*/ 1639985 h 1804208"/>
                  <a:gd name="connsiteX13" fmla="*/ 3059585 w 4575706"/>
                  <a:gd name="connsiteY13" fmla="*/ 1632574 h 1804208"/>
                  <a:gd name="connsiteX14" fmla="*/ 3394597 w 4575706"/>
                  <a:gd name="connsiteY14" fmla="*/ 1652338 h 1804208"/>
                  <a:gd name="connsiteX15" fmla="*/ 3568765 w 4575706"/>
                  <a:gd name="connsiteY15" fmla="*/ 1602780 h 1804208"/>
                  <a:gd name="connsiteX16" fmla="*/ 3737643 w 4575706"/>
                  <a:gd name="connsiteY16" fmla="*/ 1568598 h 1804208"/>
                  <a:gd name="connsiteX17" fmla="*/ 3908349 w 4575706"/>
                  <a:gd name="connsiteY17" fmla="*/ 1590832 h 1804208"/>
                  <a:gd name="connsiteX18" fmla="*/ 4078493 w 4575706"/>
                  <a:gd name="connsiteY18" fmla="*/ 1544257 h 1804208"/>
                  <a:gd name="connsiteX19" fmla="*/ 4246799 w 4575706"/>
                  <a:gd name="connsiteY19" fmla="*/ 1535610 h 1804208"/>
                  <a:gd name="connsiteX20" fmla="*/ 4411934 w 4575706"/>
                  <a:gd name="connsiteY20" fmla="*/ 1551306 h 1804208"/>
                  <a:gd name="connsiteX21" fmla="*/ 4575706 w 4575706"/>
                  <a:gd name="connsiteY21" fmla="*/ 1538080 h 1804208"/>
                  <a:gd name="connsiteX0" fmla="*/ 0 w 4575706"/>
                  <a:gd name="connsiteY0" fmla="*/ 0 h 1737380"/>
                  <a:gd name="connsiteX1" fmla="*/ 168501 w 4575706"/>
                  <a:gd name="connsiteY1" fmla="*/ 922331 h 1737380"/>
                  <a:gd name="connsiteX2" fmla="*/ 338438 w 4575706"/>
                  <a:gd name="connsiteY2" fmla="*/ 1177114 h 1737380"/>
                  <a:gd name="connsiteX3" fmla="*/ 512707 w 4575706"/>
                  <a:gd name="connsiteY3" fmla="*/ 1383269 h 1737380"/>
                  <a:gd name="connsiteX4" fmla="*/ 680089 w 4575706"/>
                  <a:gd name="connsiteY4" fmla="*/ 1516773 h 1737380"/>
                  <a:gd name="connsiteX5" fmla="*/ 849996 w 4575706"/>
                  <a:gd name="connsiteY5" fmla="*/ 1633499 h 1737380"/>
                  <a:gd name="connsiteX6" fmla="*/ 1019902 w 4575706"/>
                  <a:gd name="connsiteY6" fmla="*/ 1737256 h 1737380"/>
                  <a:gd name="connsiteX7" fmla="*/ 1358382 w 4575706"/>
                  <a:gd name="connsiteY7" fmla="*/ 1655423 h 1737380"/>
                  <a:gd name="connsiteX8" fmla="*/ 1697662 w 4575706"/>
                  <a:gd name="connsiteY8" fmla="*/ 1693098 h 1737380"/>
                  <a:gd name="connsiteX9" fmla="*/ 2039343 w 4575706"/>
                  <a:gd name="connsiteY9" fmla="*/ 1685687 h 1737380"/>
                  <a:gd name="connsiteX10" fmla="*/ 2371689 w 4575706"/>
                  <a:gd name="connsiteY10" fmla="*/ 1673333 h 1737380"/>
                  <a:gd name="connsiteX11" fmla="*/ 2725905 w 4575706"/>
                  <a:gd name="connsiteY11" fmla="*/ 1639985 h 1737380"/>
                  <a:gd name="connsiteX12" fmla="*/ 3059585 w 4575706"/>
                  <a:gd name="connsiteY12" fmla="*/ 1632574 h 1737380"/>
                  <a:gd name="connsiteX13" fmla="*/ 3394597 w 4575706"/>
                  <a:gd name="connsiteY13" fmla="*/ 1652338 h 1737380"/>
                  <a:gd name="connsiteX14" fmla="*/ 3568765 w 4575706"/>
                  <a:gd name="connsiteY14" fmla="*/ 1602780 h 1737380"/>
                  <a:gd name="connsiteX15" fmla="*/ 3737643 w 4575706"/>
                  <a:gd name="connsiteY15" fmla="*/ 1568598 h 1737380"/>
                  <a:gd name="connsiteX16" fmla="*/ 3908349 w 4575706"/>
                  <a:gd name="connsiteY16" fmla="*/ 1590832 h 1737380"/>
                  <a:gd name="connsiteX17" fmla="*/ 4078493 w 4575706"/>
                  <a:gd name="connsiteY17" fmla="*/ 1544257 h 1737380"/>
                  <a:gd name="connsiteX18" fmla="*/ 4246799 w 4575706"/>
                  <a:gd name="connsiteY18" fmla="*/ 1535610 h 1737380"/>
                  <a:gd name="connsiteX19" fmla="*/ 4411934 w 4575706"/>
                  <a:gd name="connsiteY19" fmla="*/ 1551306 h 1737380"/>
                  <a:gd name="connsiteX20" fmla="*/ 4575706 w 4575706"/>
                  <a:gd name="connsiteY20" fmla="*/ 1538080 h 1737380"/>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849996 w 4575706"/>
                  <a:gd name="connsiteY5" fmla="*/ 1633499 h 1693098"/>
                  <a:gd name="connsiteX6" fmla="*/ 1017768 w 4575706"/>
                  <a:gd name="connsiteY6" fmla="*/ 1596443 h 1693098"/>
                  <a:gd name="connsiteX7" fmla="*/ 1358382 w 4575706"/>
                  <a:gd name="connsiteY7" fmla="*/ 1655423 h 1693098"/>
                  <a:gd name="connsiteX8" fmla="*/ 1697662 w 4575706"/>
                  <a:gd name="connsiteY8" fmla="*/ 1693098 h 1693098"/>
                  <a:gd name="connsiteX9" fmla="*/ 2039343 w 4575706"/>
                  <a:gd name="connsiteY9" fmla="*/ 1685687 h 1693098"/>
                  <a:gd name="connsiteX10" fmla="*/ 2371689 w 4575706"/>
                  <a:gd name="connsiteY10" fmla="*/ 1673333 h 1693098"/>
                  <a:gd name="connsiteX11" fmla="*/ 2725905 w 4575706"/>
                  <a:gd name="connsiteY11" fmla="*/ 1639985 h 1693098"/>
                  <a:gd name="connsiteX12" fmla="*/ 3059585 w 4575706"/>
                  <a:gd name="connsiteY12" fmla="*/ 1632574 h 1693098"/>
                  <a:gd name="connsiteX13" fmla="*/ 3394597 w 4575706"/>
                  <a:gd name="connsiteY13" fmla="*/ 1652338 h 1693098"/>
                  <a:gd name="connsiteX14" fmla="*/ 3568765 w 4575706"/>
                  <a:gd name="connsiteY14" fmla="*/ 1602780 h 1693098"/>
                  <a:gd name="connsiteX15" fmla="*/ 3737643 w 4575706"/>
                  <a:gd name="connsiteY15" fmla="*/ 1568598 h 1693098"/>
                  <a:gd name="connsiteX16" fmla="*/ 3908349 w 4575706"/>
                  <a:gd name="connsiteY16" fmla="*/ 1590832 h 1693098"/>
                  <a:gd name="connsiteX17" fmla="*/ 4078493 w 4575706"/>
                  <a:gd name="connsiteY17" fmla="*/ 1544257 h 1693098"/>
                  <a:gd name="connsiteX18" fmla="*/ 4246799 w 4575706"/>
                  <a:gd name="connsiteY18" fmla="*/ 1535610 h 1693098"/>
                  <a:gd name="connsiteX19" fmla="*/ 4411934 w 4575706"/>
                  <a:gd name="connsiteY19" fmla="*/ 1551306 h 1693098"/>
                  <a:gd name="connsiteX20" fmla="*/ 4575706 w 4575706"/>
                  <a:gd name="connsiteY20"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849996 w 4575706"/>
                  <a:gd name="connsiteY5" fmla="*/ 1633499 h 1693098"/>
                  <a:gd name="connsiteX6" fmla="*/ 1017768 w 4575706"/>
                  <a:gd name="connsiteY6" fmla="*/ 1596443 h 1693098"/>
                  <a:gd name="connsiteX7" fmla="*/ 1358382 w 4575706"/>
                  <a:gd name="connsiteY7" fmla="*/ 1655423 h 1693098"/>
                  <a:gd name="connsiteX8" fmla="*/ 1697662 w 4575706"/>
                  <a:gd name="connsiteY8" fmla="*/ 1693098 h 1693098"/>
                  <a:gd name="connsiteX9" fmla="*/ 2039343 w 4575706"/>
                  <a:gd name="connsiteY9" fmla="*/ 1685687 h 1693098"/>
                  <a:gd name="connsiteX10" fmla="*/ 2371689 w 4575706"/>
                  <a:gd name="connsiteY10" fmla="*/ 1673333 h 1693098"/>
                  <a:gd name="connsiteX11" fmla="*/ 2725905 w 4575706"/>
                  <a:gd name="connsiteY11" fmla="*/ 1639985 h 1693098"/>
                  <a:gd name="connsiteX12" fmla="*/ 3059585 w 4575706"/>
                  <a:gd name="connsiteY12" fmla="*/ 1632574 h 1693098"/>
                  <a:gd name="connsiteX13" fmla="*/ 3394597 w 4575706"/>
                  <a:gd name="connsiteY13" fmla="*/ 1652338 h 1693098"/>
                  <a:gd name="connsiteX14" fmla="*/ 3568765 w 4575706"/>
                  <a:gd name="connsiteY14" fmla="*/ 1602780 h 1693098"/>
                  <a:gd name="connsiteX15" fmla="*/ 3737643 w 4575706"/>
                  <a:gd name="connsiteY15" fmla="*/ 1568598 h 1693098"/>
                  <a:gd name="connsiteX16" fmla="*/ 3908349 w 4575706"/>
                  <a:gd name="connsiteY16" fmla="*/ 1590832 h 1693098"/>
                  <a:gd name="connsiteX17" fmla="*/ 4078493 w 4575706"/>
                  <a:gd name="connsiteY17" fmla="*/ 1544257 h 1693098"/>
                  <a:gd name="connsiteX18" fmla="*/ 4246799 w 4575706"/>
                  <a:gd name="connsiteY18" fmla="*/ 1535610 h 1693098"/>
                  <a:gd name="connsiteX19" fmla="*/ 4411934 w 4575706"/>
                  <a:gd name="connsiteY19" fmla="*/ 1551306 h 1693098"/>
                  <a:gd name="connsiteX20" fmla="*/ 4575706 w 4575706"/>
                  <a:gd name="connsiteY20"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849996 w 4575706"/>
                  <a:gd name="connsiteY5" fmla="*/ 1633499 h 1693098"/>
                  <a:gd name="connsiteX6" fmla="*/ 1017768 w 4575706"/>
                  <a:gd name="connsiteY6" fmla="*/ 1596443 h 1693098"/>
                  <a:gd name="connsiteX7" fmla="*/ 1358382 w 4575706"/>
                  <a:gd name="connsiteY7" fmla="*/ 1655423 h 1693098"/>
                  <a:gd name="connsiteX8" fmla="*/ 1697662 w 4575706"/>
                  <a:gd name="connsiteY8" fmla="*/ 1693098 h 1693098"/>
                  <a:gd name="connsiteX9" fmla="*/ 2039343 w 4575706"/>
                  <a:gd name="connsiteY9" fmla="*/ 1685687 h 1693098"/>
                  <a:gd name="connsiteX10" fmla="*/ 2371689 w 4575706"/>
                  <a:gd name="connsiteY10" fmla="*/ 1673333 h 1693098"/>
                  <a:gd name="connsiteX11" fmla="*/ 2725905 w 4575706"/>
                  <a:gd name="connsiteY11" fmla="*/ 1639985 h 1693098"/>
                  <a:gd name="connsiteX12" fmla="*/ 3059585 w 4575706"/>
                  <a:gd name="connsiteY12" fmla="*/ 1632574 h 1693098"/>
                  <a:gd name="connsiteX13" fmla="*/ 3394597 w 4575706"/>
                  <a:gd name="connsiteY13" fmla="*/ 1652338 h 1693098"/>
                  <a:gd name="connsiteX14" fmla="*/ 3568765 w 4575706"/>
                  <a:gd name="connsiteY14" fmla="*/ 1602780 h 1693098"/>
                  <a:gd name="connsiteX15" fmla="*/ 3737643 w 4575706"/>
                  <a:gd name="connsiteY15" fmla="*/ 1568598 h 1693098"/>
                  <a:gd name="connsiteX16" fmla="*/ 3908349 w 4575706"/>
                  <a:gd name="connsiteY16" fmla="*/ 1590832 h 1693098"/>
                  <a:gd name="connsiteX17" fmla="*/ 4078493 w 4575706"/>
                  <a:gd name="connsiteY17" fmla="*/ 1544257 h 1693098"/>
                  <a:gd name="connsiteX18" fmla="*/ 4246799 w 4575706"/>
                  <a:gd name="connsiteY18" fmla="*/ 1535610 h 1693098"/>
                  <a:gd name="connsiteX19" fmla="*/ 4411934 w 4575706"/>
                  <a:gd name="connsiteY19" fmla="*/ 1551306 h 1693098"/>
                  <a:gd name="connsiteX20" fmla="*/ 4575706 w 4575706"/>
                  <a:gd name="connsiteY20"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80089 w 4575706"/>
                  <a:gd name="connsiteY4" fmla="*/ 151677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512707 w 4575706"/>
                  <a:gd name="connsiteY3" fmla="*/ 1383269 h 1693098"/>
                  <a:gd name="connsiteX4" fmla="*/ 677956 w 4575706"/>
                  <a:gd name="connsiteY4" fmla="*/ 1395723 h 1693098"/>
                  <a:gd name="connsiteX5" fmla="*/ 1017768 w 4575706"/>
                  <a:gd name="connsiteY5" fmla="*/ 1596443 h 1693098"/>
                  <a:gd name="connsiteX6" fmla="*/ 1358382 w 4575706"/>
                  <a:gd name="connsiteY6" fmla="*/ 1655423 h 1693098"/>
                  <a:gd name="connsiteX7" fmla="*/ 1697662 w 4575706"/>
                  <a:gd name="connsiteY7" fmla="*/ 1693098 h 1693098"/>
                  <a:gd name="connsiteX8" fmla="*/ 2039343 w 4575706"/>
                  <a:gd name="connsiteY8" fmla="*/ 1685687 h 1693098"/>
                  <a:gd name="connsiteX9" fmla="*/ 2371689 w 4575706"/>
                  <a:gd name="connsiteY9" fmla="*/ 1673333 h 1693098"/>
                  <a:gd name="connsiteX10" fmla="*/ 2725905 w 4575706"/>
                  <a:gd name="connsiteY10" fmla="*/ 1639985 h 1693098"/>
                  <a:gd name="connsiteX11" fmla="*/ 3059585 w 4575706"/>
                  <a:gd name="connsiteY11" fmla="*/ 1632574 h 1693098"/>
                  <a:gd name="connsiteX12" fmla="*/ 3394597 w 4575706"/>
                  <a:gd name="connsiteY12" fmla="*/ 1652338 h 1693098"/>
                  <a:gd name="connsiteX13" fmla="*/ 3568765 w 4575706"/>
                  <a:gd name="connsiteY13" fmla="*/ 1602780 h 1693098"/>
                  <a:gd name="connsiteX14" fmla="*/ 3737643 w 4575706"/>
                  <a:gd name="connsiteY14" fmla="*/ 1568598 h 1693098"/>
                  <a:gd name="connsiteX15" fmla="*/ 3908349 w 4575706"/>
                  <a:gd name="connsiteY15" fmla="*/ 1590832 h 1693098"/>
                  <a:gd name="connsiteX16" fmla="*/ 4078493 w 4575706"/>
                  <a:gd name="connsiteY16" fmla="*/ 1544257 h 1693098"/>
                  <a:gd name="connsiteX17" fmla="*/ 4246799 w 4575706"/>
                  <a:gd name="connsiteY17" fmla="*/ 1535610 h 1693098"/>
                  <a:gd name="connsiteX18" fmla="*/ 4411934 w 4575706"/>
                  <a:gd name="connsiteY18" fmla="*/ 1551306 h 1693098"/>
                  <a:gd name="connsiteX19" fmla="*/ 4575706 w 4575706"/>
                  <a:gd name="connsiteY19" fmla="*/ 1538080 h 1693098"/>
                  <a:gd name="connsiteX0" fmla="*/ 0 w 4575706"/>
                  <a:gd name="connsiteY0" fmla="*/ 0 h 1693098"/>
                  <a:gd name="connsiteX1" fmla="*/ 168501 w 4575706"/>
                  <a:gd name="connsiteY1" fmla="*/ 922331 h 1693098"/>
                  <a:gd name="connsiteX2" fmla="*/ 338438 w 4575706"/>
                  <a:gd name="connsiteY2" fmla="*/ 1177114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8501 w 4575706"/>
                  <a:gd name="connsiteY1" fmla="*/ 922331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8501 w 4575706"/>
                  <a:gd name="connsiteY1" fmla="*/ 922331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2100 w 4575706"/>
                  <a:gd name="connsiteY1" fmla="*/ 942094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2100 w 4575706"/>
                  <a:gd name="connsiteY1" fmla="*/ 942094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693098"/>
                  <a:gd name="connsiteX1" fmla="*/ 162100 w 4575706"/>
                  <a:gd name="connsiteY1" fmla="*/ 942094 h 1693098"/>
                  <a:gd name="connsiteX2" fmla="*/ 340571 w 4575706"/>
                  <a:gd name="connsiteY2" fmla="*/ 1157350 h 1693098"/>
                  <a:gd name="connsiteX3" fmla="*/ 677956 w 4575706"/>
                  <a:gd name="connsiteY3" fmla="*/ 1395723 h 1693098"/>
                  <a:gd name="connsiteX4" fmla="*/ 1017768 w 4575706"/>
                  <a:gd name="connsiteY4" fmla="*/ 1596443 h 1693098"/>
                  <a:gd name="connsiteX5" fmla="*/ 1358382 w 4575706"/>
                  <a:gd name="connsiteY5" fmla="*/ 1655423 h 1693098"/>
                  <a:gd name="connsiteX6" fmla="*/ 1697662 w 4575706"/>
                  <a:gd name="connsiteY6" fmla="*/ 1693098 h 1693098"/>
                  <a:gd name="connsiteX7" fmla="*/ 2039343 w 4575706"/>
                  <a:gd name="connsiteY7" fmla="*/ 1685687 h 1693098"/>
                  <a:gd name="connsiteX8" fmla="*/ 2371689 w 4575706"/>
                  <a:gd name="connsiteY8" fmla="*/ 1673333 h 1693098"/>
                  <a:gd name="connsiteX9" fmla="*/ 2725905 w 4575706"/>
                  <a:gd name="connsiteY9" fmla="*/ 1639985 h 1693098"/>
                  <a:gd name="connsiteX10" fmla="*/ 3059585 w 4575706"/>
                  <a:gd name="connsiteY10" fmla="*/ 1632574 h 1693098"/>
                  <a:gd name="connsiteX11" fmla="*/ 3394597 w 4575706"/>
                  <a:gd name="connsiteY11" fmla="*/ 1652338 h 1693098"/>
                  <a:gd name="connsiteX12" fmla="*/ 3568765 w 4575706"/>
                  <a:gd name="connsiteY12" fmla="*/ 1602780 h 1693098"/>
                  <a:gd name="connsiteX13" fmla="*/ 3737643 w 4575706"/>
                  <a:gd name="connsiteY13" fmla="*/ 1568598 h 1693098"/>
                  <a:gd name="connsiteX14" fmla="*/ 3908349 w 4575706"/>
                  <a:gd name="connsiteY14" fmla="*/ 1590832 h 1693098"/>
                  <a:gd name="connsiteX15" fmla="*/ 4078493 w 4575706"/>
                  <a:gd name="connsiteY15" fmla="*/ 1544257 h 1693098"/>
                  <a:gd name="connsiteX16" fmla="*/ 4246799 w 4575706"/>
                  <a:gd name="connsiteY16" fmla="*/ 1535610 h 1693098"/>
                  <a:gd name="connsiteX17" fmla="*/ 4411934 w 4575706"/>
                  <a:gd name="connsiteY17" fmla="*/ 1551306 h 1693098"/>
                  <a:gd name="connsiteX18" fmla="*/ 4575706 w 4575706"/>
                  <a:gd name="connsiteY18" fmla="*/ 1538080 h 1693098"/>
                  <a:gd name="connsiteX0" fmla="*/ 0 w 4575706"/>
                  <a:gd name="connsiteY0" fmla="*/ 0 h 1525110"/>
                  <a:gd name="connsiteX1" fmla="*/ 162100 w 4575706"/>
                  <a:gd name="connsiteY1" fmla="*/ 774106 h 1525110"/>
                  <a:gd name="connsiteX2" fmla="*/ 340571 w 4575706"/>
                  <a:gd name="connsiteY2" fmla="*/ 989362 h 1525110"/>
                  <a:gd name="connsiteX3" fmla="*/ 677956 w 4575706"/>
                  <a:gd name="connsiteY3" fmla="*/ 1227735 h 1525110"/>
                  <a:gd name="connsiteX4" fmla="*/ 1017768 w 4575706"/>
                  <a:gd name="connsiteY4" fmla="*/ 1428455 h 1525110"/>
                  <a:gd name="connsiteX5" fmla="*/ 1358382 w 4575706"/>
                  <a:gd name="connsiteY5" fmla="*/ 1487435 h 1525110"/>
                  <a:gd name="connsiteX6" fmla="*/ 1697662 w 4575706"/>
                  <a:gd name="connsiteY6" fmla="*/ 1525110 h 1525110"/>
                  <a:gd name="connsiteX7" fmla="*/ 2039343 w 4575706"/>
                  <a:gd name="connsiteY7" fmla="*/ 1517699 h 1525110"/>
                  <a:gd name="connsiteX8" fmla="*/ 2371689 w 4575706"/>
                  <a:gd name="connsiteY8" fmla="*/ 1505345 h 1525110"/>
                  <a:gd name="connsiteX9" fmla="*/ 2725905 w 4575706"/>
                  <a:gd name="connsiteY9" fmla="*/ 1471997 h 1525110"/>
                  <a:gd name="connsiteX10" fmla="*/ 3059585 w 4575706"/>
                  <a:gd name="connsiteY10" fmla="*/ 1464586 h 1525110"/>
                  <a:gd name="connsiteX11" fmla="*/ 3394597 w 4575706"/>
                  <a:gd name="connsiteY11" fmla="*/ 1484350 h 1525110"/>
                  <a:gd name="connsiteX12" fmla="*/ 3568765 w 4575706"/>
                  <a:gd name="connsiteY12" fmla="*/ 1434792 h 1525110"/>
                  <a:gd name="connsiteX13" fmla="*/ 3737643 w 4575706"/>
                  <a:gd name="connsiteY13" fmla="*/ 1400610 h 1525110"/>
                  <a:gd name="connsiteX14" fmla="*/ 3908349 w 4575706"/>
                  <a:gd name="connsiteY14" fmla="*/ 1422844 h 1525110"/>
                  <a:gd name="connsiteX15" fmla="*/ 4078493 w 4575706"/>
                  <a:gd name="connsiteY15" fmla="*/ 1376269 h 1525110"/>
                  <a:gd name="connsiteX16" fmla="*/ 4246799 w 4575706"/>
                  <a:gd name="connsiteY16" fmla="*/ 1367622 h 1525110"/>
                  <a:gd name="connsiteX17" fmla="*/ 4411934 w 4575706"/>
                  <a:gd name="connsiteY17" fmla="*/ 1383318 h 1525110"/>
                  <a:gd name="connsiteX18" fmla="*/ 4575706 w 4575706"/>
                  <a:gd name="connsiteY18" fmla="*/ 1370092 h 1525110"/>
                  <a:gd name="connsiteX0" fmla="*/ 0 w 4411934"/>
                  <a:gd name="connsiteY0" fmla="*/ 0 h 1525110"/>
                  <a:gd name="connsiteX1" fmla="*/ 162100 w 4411934"/>
                  <a:gd name="connsiteY1" fmla="*/ 774106 h 1525110"/>
                  <a:gd name="connsiteX2" fmla="*/ 340571 w 4411934"/>
                  <a:gd name="connsiteY2" fmla="*/ 989362 h 1525110"/>
                  <a:gd name="connsiteX3" fmla="*/ 677956 w 4411934"/>
                  <a:gd name="connsiteY3" fmla="*/ 1227735 h 1525110"/>
                  <a:gd name="connsiteX4" fmla="*/ 1017768 w 4411934"/>
                  <a:gd name="connsiteY4" fmla="*/ 1428455 h 1525110"/>
                  <a:gd name="connsiteX5" fmla="*/ 1358382 w 4411934"/>
                  <a:gd name="connsiteY5" fmla="*/ 1487435 h 1525110"/>
                  <a:gd name="connsiteX6" fmla="*/ 1697662 w 4411934"/>
                  <a:gd name="connsiteY6" fmla="*/ 1525110 h 1525110"/>
                  <a:gd name="connsiteX7" fmla="*/ 2039343 w 4411934"/>
                  <a:gd name="connsiteY7" fmla="*/ 1517699 h 1525110"/>
                  <a:gd name="connsiteX8" fmla="*/ 2371689 w 4411934"/>
                  <a:gd name="connsiteY8" fmla="*/ 1505345 h 1525110"/>
                  <a:gd name="connsiteX9" fmla="*/ 2725905 w 4411934"/>
                  <a:gd name="connsiteY9" fmla="*/ 1471997 h 1525110"/>
                  <a:gd name="connsiteX10" fmla="*/ 3059585 w 4411934"/>
                  <a:gd name="connsiteY10" fmla="*/ 1464586 h 1525110"/>
                  <a:gd name="connsiteX11" fmla="*/ 3394597 w 4411934"/>
                  <a:gd name="connsiteY11" fmla="*/ 1484350 h 1525110"/>
                  <a:gd name="connsiteX12" fmla="*/ 3568765 w 4411934"/>
                  <a:gd name="connsiteY12" fmla="*/ 1434792 h 1525110"/>
                  <a:gd name="connsiteX13" fmla="*/ 3737643 w 4411934"/>
                  <a:gd name="connsiteY13" fmla="*/ 1400610 h 1525110"/>
                  <a:gd name="connsiteX14" fmla="*/ 3908349 w 4411934"/>
                  <a:gd name="connsiteY14" fmla="*/ 1422844 h 1525110"/>
                  <a:gd name="connsiteX15" fmla="*/ 4078493 w 4411934"/>
                  <a:gd name="connsiteY15" fmla="*/ 1376269 h 1525110"/>
                  <a:gd name="connsiteX16" fmla="*/ 4246799 w 4411934"/>
                  <a:gd name="connsiteY16" fmla="*/ 1367622 h 1525110"/>
                  <a:gd name="connsiteX17" fmla="*/ 4411934 w 4411934"/>
                  <a:gd name="connsiteY17" fmla="*/ 1383318 h 1525110"/>
                  <a:gd name="connsiteX0" fmla="*/ 0 w 4411934"/>
                  <a:gd name="connsiteY0" fmla="*/ 0 h 1525110"/>
                  <a:gd name="connsiteX1" fmla="*/ 162100 w 4411934"/>
                  <a:gd name="connsiteY1" fmla="*/ 774106 h 1525110"/>
                  <a:gd name="connsiteX2" fmla="*/ 340571 w 4411934"/>
                  <a:gd name="connsiteY2" fmla="*/ 989362 h 1525110"/>
                  <a:gd name="connsiteX3" fmla="*/ 677956 w 4411934"/>
                  <a:gd name="connsiteY3" fmla="*/ 1227735 h 1525110"/>
                  <a:gd name="connsiteX4" fmla="*/ 1017768 w 4411934"/>
                  <a:gd name="connsiteY4" fmla="*/ 1428455 h 1525110"/>
                  <a:gd name="connsiteX5" fmla="*/ 1358382 w 4411934"/>
                  <a:gd name="connsiteY5" fmla="*/ 1487435 h 1525110"/>
                  <a:gd name="connsiteX6" fmla="*/ 1697662 w 4411934"/>
                  <a:gd name="connsiteY6" fmla="*/ 1525110 h 1525110"/>
                  <a:gd name="connsiteX7" fmla="*/ 2039343 w 4411934"/>
                  <a:gd name="connsiteY7" fmla="*/ 1517699 h 1525110"/>
                  <a:gd name="connsiteX8" fmla="*/ 2371689 w 4411934"/>
                  <a:gd name="connsiteY8" fmla="*/ 1505345 h 1525110"/>
                  <a:gd name="connsiteX9" fmla="*/ 2725905 w 4411934"/>
                  <a:gd name="connsiteY9" fmla="*/ 1471997 h 1525110"/>
                  <a:gd name="connsiteX10" fmla="*/ 3059585 w 4411934"/>
                  <a:gd name="connsiteY10" fmla="*/ 1464586 h 1525110"/>
                  <a:gd name="connsiteX11" fmla="*/ 3394597 w 4411934"/>
                  <a:gd name="connsiteY11" fmla="*/ 1484350 h 1525110"/>
                  <a:gd name="connsiteX12" fmla="*/ 3568765 w 4411934"/>
                  <a:gd name="connsiteY12" fmla="*/ 1434792 h 1525110"/>
                  <a:gd name="connsiteX13" fmla="*/ 3737643 w 4411934"/>
                  <a:gd name="connsiteY13" fmla="*/ 1400610 h 1525110"/>
                  <a:gd name="connsiteX14" fmla="*/ 3908349 w 4411934"/>
                  <a:gd name="connsiteY14" fmla="*/ 1422844 h 1525110"/>
                  <a:gd name="connsiteX15" fmla="*/ 4078493 w 4411934"/>
                  <a:gd name="connsiteY15" fmla="*/ 1376269 h 1525110"/>
                  <a:gd name="connsiteX16" fmla="*/ 4240320 w 4411934"/>
                  <a:gd name="connsiteY16" fmla="*/ 1425126 h 1525110"/>
                  <a:gd name="connsiteX17" fmla="*/ 4411934 w 4411934"/>
                  <a:gd name="connsiteY17" fmla="*/ 1383318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568765 w 4240320"/>
                  <a:gd name="connsiteY12" fmla="*/ 1434792 h 1525110"/>
                  <a:gd name="connsiteX13" fmla="*/ 3737643 w 4240320"/>
                  <a:gd name="connsiteY13" fmla="*/ 1400610 h 1525110"/>
                  <a:gd name="connsiteX14" fmla="*/ 3908349 w 4240320"/>
                  <a:gd name="connsiteY14" fmla="*/ 1422844 h 1525110"/>
                  <a:gd name="connsiteX15" fmla="*/ 4078493 w 4240320"/>
                  <a:gd name="connsiteY15" fmla="*/ 1376269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00610 h 1525110"/>
                  <a:gd name="connsiteX13" fmla="*/ 3908349 w 4240320"/>
                  <a:gd name="connsiteY13" fmla="*/ 1422844 h 1525110"/>
                  <a:gd name="connsiteX14" fmla="*/ 4078493 w 4240320"/>
                  <a:gd name="connsiteY14" fmla="*/ 1376269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3908349 w 4240320"/>
                  <a:gd name="connsiteY13" fmla="*/ 1422844 h 1525110"/>
                  <a:gd name="connsiteX14" fmla="*/ 4078493 w 4240320"/>
                  <a:gd name="connsiteY14" fmla="*/ 1376269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3908349 w 4240320"/>
                  <a:gd name="connsiteY13" fmla="*/ 1422844 h 1525110"/>
                  <a:gd name="connsiteX14" fmla="*/ 4078493 w 4240320"/>
                  <a:gd name="connsiteY14" fmla="*/ 1376269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3908349 w 4240320"/>
                  <a:gd name="connsiteY13" fmla="*/ 1422844 h 1525110"/>
                  <a:gd name="connsiteX14" fmla="*/ 4078493 w 4240320"/>
                  <a:gd name="connsiteY14" fmla="*/ 1376269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4078493 w 4240320"/>
                  <a:gd name="connsiteY13" fmla="*/ 1376269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9585 w 4240320"/>
                  <a:gd name="connsiteY10" fmla="*/ 1464586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25905 w 4240320"/>
                  <a:gd name="connsiteY9" fmla="*/ 1471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10788 w 4240320"/>
                  <a:gd name="connsiteY9" fmla="*/ 1476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10788 w 4240320"/>
                  <a:gd name="connsiteY9" fmla="*/ 1476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1689 w 4240320"/>
                  <a:gd name="connsiteY8" fmla="*/ 1505345 h 1525110"/>
                  <a:gd name="connsiteX9" fmla="*/ 2710788 w 4240320"/>
                  <a:gd name="connsiteY9" fmla="*/ 1476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394597 w 4240320"/>
                  <a:gd name="connsiteY11" fmla="*/ 1484350 h 1525110"/>
                  <a:gd name="connsiteX12" fmla="*/ 3737643 w 4240320"/>
                  <a:gd name="connsiteY12" fmla="*/ 1455614 h 1525110"/>
                  <a:gd name="connsiteX13" fmla="*/ 4069855 w 4240320"/>
                  <a:gd name="connsiteY13" fmla="*/ 1446274 h 1525110"/>
                  <a:gd name="connsiteX14" fmla="*/ 4240320 w 4240320"/>
                  <a:gd name="connsiteY14"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223844 w 4240320"/>
                  <a:gd name="connsiteY11" fmla="*/ 1510847 h 1525110"/>
                  <a:gd name="connsiteX12" fmla="*/ 3394597 w 4240320"/>
                  <a:gd name="connsiteY12" fmla="*/ 1484350 h 1525110"/>
                  <a:gd name="connsiteX13" fmla="*/ 3737643 w 4240320"/>
                  <a:gd name="connsiteY13" fmla="*/ 1455614 h 1525110"/>
                  <a:gd name="connsiteX14" fmla="*/ 4069855 w 4240320"/>
                  <a:gd name="connsiteY14" fmla="*/ 1446274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223844 w 4240320"/>
                  <a:gd name="connsiteY11" fmla="*/ 1510847 h 1525110"/>
                  <a:gd name="connsiteX12" fmla="*/ 3394597 w 4240320"/>
                  <a:gd name="connsiteY12" fmla="*/ 1484350 h 1525110"/>
                  <a:gd name="connsiteX13" fmla="*/ 3737643 w 4240320"/>
                  <a:gd name="connsiteY13" fmla="*/ 1455614 h 1525110"/>
                  <a:gd name="connsiteX14" fmla="*/ 4069855 w 4240320"/>
                  <a:gd name="connsiteY14" fmla="*/ 1446274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223844 w 4240320"/>
                  <a:gd name="connsiteY11" fmla="*/ 1510847 h 1525110"/>
                  <a:gd name="connsiteX12" fmla="*/ 3394597 w 4240320"/>
                  <a:gd name="connsiteY12" fmla="*/ 1484350 h 1525110"/>
                  <a:gd name="connsiteX13" fmla="*/ 3737643 w 4240320"/>
                  <a:gd name="connsiteY13" fmla="*/ 1455614 h 1525110"/>
                  <a:gd name="connsiteX14" fmla="*/ 4069855 w 4240320"/>
                  <a:gd name="connsiteY14" fmla="*/ 1446274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710788 w 4240320"/>
                  <a:gd name="connsiteY9" fmla="*/ 1476997 h 1525110"/>
                  <a:gd name="connsiteX10" fmla="*/ 3057425 w 4240320"/>
                  <a:gd name="connsiteY10" fmla="*/ 1479587 h 1525110"/>
                  <a:gd name="connsiteX11" fmla="*/ 3223844 w 4240320"/>
                  <a:gd name="connsiteY11" fmla="*/ 1510847 h 1525110"/>
                  <a:gd name="connsiteX12" fmla="*/ 3394597 w 4240320"/>
                  <a:gd name="connsiteY12" fmla="*/ 1484350 h 1525110"/>
                  <a:gd name="connsiteX13" fmla="*/ 3737643 w 4240320"/>
                  <a:gd name="connsiteY13" fmla="*/ 1455614 h 1525110"/>
                  <a:gd name="connsiteX14" fmla="*/ 4069855 w 4240320"/>
                  <a:gd name="connsiteY14" fmla="*/ 1446274 h 1525110"/>
                  <a:gd name="connsiteX15" fmla="*/ 4240320 w 4240320"/>
                  <a:gd name="connsiteY15"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376008 w 4240320"/>
                  <a:gd name="connsiteY8" fmla="*/ 1470343 h 1525110"/>
                  <a:gd name="connsiteX9" fmla="*/ 2545747 w 4240320"/>
                  <a:gd name="connsiteY9" fmla="*/ 1455843 h 1525110"/>
                  <a:gd name="connsiteX10" fmla="*/ 2710788 w 4240320"/>
                  <a:gd name="connsiteY10" fmla="*/ 1476997 h 1525110"/>
                  <a:gd name="connsiteX11" fmla="*/ 3057425 w 4240320"/>
                  <a:gd name="connsiteY11" fmla="*/ 1479587 h 1525110"/>
                  <a:gd name="connsiteX12" fmla="*/ 3223844 w 4240320"/>
                  <a:gd name="connsiteY12" fmla="*/ 1510847 h 1525110"/>
                  <a:gd name="connsiteX13" fmla="*/ 3394597 w 4240320"/>
                  <a:gd name="connsiteY13" fmla="*/ 1484350 h 1525110"/>
                  <a:gd name="connsiteX14" fmla="*/ 3737643 w 4240320"/>
                  <a:gd name="connsiteY14" fmla="*/ 1455614 h 1525110"/>
                  <a:gd name="connsiteX15" fmla="*/ 4069855 w 4240320"/>
                  <a:gd name="connsiteY15" fmla="*/ 1446274 h 1525110"/>
                  <a:gd name="connsiteX16" fmla="*/ 4240320 w 4240320"/>
                  <a:gd name="connsiteY16"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200220 w 4240320"/>
                  <a:gd name="connsiteY8" fmla="*/ 1453343 h 1525110"/>
                  <a:gd name="connsiteX9" fmla="*/ 2376008 w 4240320"/>
                  <a:gd name="connsiteY9" fmla="*/ 1470343 h 1525110"/>
                  <a:gd name="connsiteX10" fmla="*/ 2545747 w 4240320"/>
                  <a:gd name="connsiteY10" fmla="*/ 1455843 h 1525110"/>
                  <a:gd name="connsiteX11" fmla="*/ 2710788 w 4240320"/>
                  <a:gd name="connsiteY11" fmla="*/ 1476997 h 1525110"/>
                  <a:gd name="connsiteX12" fmla="*/ 3057425 w 4240320"/>
                  <a:gd name="connsiteY12" fmla="*/ 1479587 h 1525110"/>
                  <a:gd name="connsiteX13" fmla="*/ 3223844 w 4240320"/>
                  <a:gd name="connsiteY13" fmla="*/ 1510847 h 1525110"/>
                  <a:gd name="connsiteX14" fmla="*/ 3394597 w 4240320"/>
                  <a:gd name="connsiteY14" fmla="*/ 1484350 h 1525110"/>
                  <a:gd name="connsiteX15" fmla="*/ 3737643 w 4240320"/>
                  <a:gd name="connsiteY15" fmla="*/ 1455614 h 1525110"/>
                  <a:gd name="connsiteX16" fmla="*/ 4069855 w 4240320"/>
                  <a:gd name="connsiteY16" fmla="*/ 1446274 h 1525110"/>
                  <a:gd name="connsiteX17" fmla="*/ 4240320 w 4240320"/>
                  <a:gd name="connsiteY17"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200220 w 4240320"/>
                  <a:gd name="connsiteY8" fmla="*/ 1453343 h 1525110"/>
                  <a:gd name="connsiteX9" fmla="*/ 2376008 w 4240320"/>
                  <a:gd name="connsiteY9" fmla="*/ 1470343 h 1525110"/>
                  <a:gd name="connsiteX10" fmla="*/ 2545747 w 4240320"/>
                  <a:gd name="connsiteY10" fmla="*/ 1455843 h 1525110"/>
                  <a:gd name="connsiteX11" fmla="*/ 2710788 w 4240320"/>
                  <a:gd name="connsiteY11" fmla="*/ 1476997 h 1525110"/>
                  <a:gd name="connsiteX12" fmla="*/ 3057425 w 4240320"/>
                  <a:gd name="connsiteY12" fmla="*/ 1479587 h 1525110"/>
                  <a:gd name="connsiteX13" fmla="*/ 3223844 w 4240320"/>
                  <a:gd name="connsiteY13" fmla="*/ 1510847 h 1525110"/>
                  <a:gd name="connsiteX14" fmla="*/ 3394597 w 4240320"/>
                  <a:gd name="connsiteY14" fmla="*/ 1484350 h 1525110"/>
                  <a:gd name="connsiteX15" fmla="*/ 3737643 w 4240320"/>
                  <a:gd name="connsiteY15" fmla="*/ 1455614 h 1525110"/>
                  <a:gd name="connsiteX16" fmla="*/ 4069855 w 4240320"/>
                  <a:gd name="connsiteY16" fmla="*/ 1446274 h 1525110"/>
                  <a:gd name="connsiteX17" fmla="*/ 4240320 w 4240320"/>
                  <a:gd name="connsiteY17"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517699 h 1525110"/>
                  <a:gd name="connsiteX8" fmla="*/ 2200220 w 4240320"/>
                  <a:gd name="connsiteY8" fmla="*/ 1453343 h 1525110"/>
                  <a:gd name="connsiteX9" fmla="*/ 2376008 w 4240320"/>
                  <a:gd name="connsiteY9" fmla="*/ 1470343 h 1525110"/>
                  <a:gd name="connsiteX10" fmla="*/ 2545747 w 4240320"/>
                  <a:gd name="connsiteY10" fmla="*/ 1455843 h 1525110"/>
                  <a:gd name="connsiteX11" fmla="*/ 2710788 w 4240320"/>
                  <a:gd name="connsiteY11" fmla="*/ 1476997 h 1525110"/>
                  <a:gd name="connsiteX12" fmla="*/ 3057425 w 4240320"/>
                  <a:gd name="connsiteY12" fmla="*/ 1479587 h 1525110"/>
                  <a:gd name="connsiteX13" fmla="*/ 3223844 w 4240320"/>
                  <a:gd name="connsiteY13" fmla="*/ 1510847 h 1525110"/>
                  <a:gd name="connsiteX14" fmla="*/ 3394597 w 4240320"/>
                  <a:gd name="connsiteY14" fmla="*/ 1484350 h 1525110"/>
                  <a:gd name="connsiteX15" fmla="*/ 3737643 w 4240320"/>
                  <a:gd name="connsiteY15" fmla="*/ 1455614 h 1525110"/>
                  <a:gd name="connsiteX16" fmla="*/ 4069855 w 4240320"/>
                  <a:gd name="connsiteY16" fmla="*/ 1446274 h 1525110"/>
                  <a:gd name="connsiteX17" fmla="*/ 4240320 w 4240320"/>
                  <a:gd name="connsiteY17"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482697 h 1525110"/>
                  <a:gd name="connsiteX8" fmla="*/ 2200220 w 4240320"/>
                  <a:gd name="connsiteY8" fmla="*/ 1453343 h 1525110"/>
                  <a:gd name="connsiteX9" fmla="*/ 2376008 w 4240320"/>
                  <a:gd name="connsiteY9" fmla="*/ 1470343 h 1525110"/>
                  <a:gd name="connsiteX10" fmla="*/ 2545747 w 4240320"/>
                  <a:gd name="connsiteY10" fmla="*/ 1455843 h 1525110"/>
                  <a:gd name="connsiteX11" fmla="*/ 2710788 w 4240320"/>
                  <a:gd name="connsiteY11" fmla="*/ 1476997 h 1525110"/>
                  <a:gd name="connsiteX12" fmla="*/ 3057425 w 4240320"/>
                  <a:gd name="connsiteY12" fmla="*/ 1479587 h 1525110"/>
                  <a:gd name="connsiteX13" fmla="*/ 3223844 w 4240320"/>
                  <a:gd name="connsiteY13" fmla="*/ 1510847 h 1525110"/>
                  <a:gd name="connsiteX14" fmla="*/ 3394597 w 4240320"/>
                  <a:gd name="connsiteY14" fmla="*/ 1484350 h 1525110"/>
                  <a:gd name="connsiteX15" fmla="*/ 3737643 w 4240320"/>
                  <a:gd name="connsiteY15" fmla="*/ 1455614 h 1525110"/>
                  <a:gd name="connsiteX16" fmla="*/ 4069855 w 4240320"/>
                  <a:gd name="connsiteY16" fmla="*/ 1446274 h 1525110"/>
                  <a:gd name="connsiteX17" fmla="*/ 4240320 w 4240320"/>
                  <a:gd name="connsiteY17"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482697 h 1525110"/>
                  <a:gd name="connsiteX8" fmla="*/ 2200220 w 4240320"/>
                  <a:gd name="connsiteY8" fmla="*/ 1453343 h 1525110"/>
                  <a:gd name="connsiteX9" fmla="*/ 2376008 w 4240320"/>
                  <a:gd name="connsiteY9" fmla="*/ 1470343 h 1525110"/>
                  <a:gd name="connsiteX10" fmla="*/ 2545747 w 4240320"/>
                  <a:gd name="connsiteY10" fmla="*/ 1455843 h 1525110"/>
                  <a:gd name="connsiteX11" fmla="*/ 2710788 w 4240320"/>
                  <a:gd name="connsiteY11" fmla="*/ 1476997 h 1525110"/>
                  <a:gd name="connsiteX12" fmla="*/ 3057425 w 4240320"/>
                  <a:gd name="connsiteY12" fmla="*/ 1479587 h 1525110"/>
                  <a:gd name="connsiteX13" fmla="*/ 3223844 w 4240320"/>
                  <a:gd name="connsiteY13" fmla="*/ 1510847 h 1525110"/>
                  <a:gd name="connsiteX14" fmla="*/ 3394597 w 4240320"/>
                  <a:gd name="connsiteY14" fmla="*/ 1484350 h 1525110"/>
                  <a:gd name="connsiteX15" fmla="*/ 3737643 w 4240320"/>
                  <a:gd name="connsiteY15" fmla="*/ 1455614 h 1525110"/>
                  <a:gd name="connsiteX16" fmla="*/ 4069855 w 4240320"/>
                  <a:gd name="connsiteY16" fmla="*/ 1446274 h 1525110"/>
                  <a:gd name="connsiteX17" fmla="*/ 4240320 w 4240320"/>
                  <a:gd name="connsiteY17" fmla="*/ 1425126 h 1525110"/>
                  <a:gd name="connsiteX0" fmla="*/ 0 w 4240320"/>
                  <a:gd name="connsiteY0" fmla="*/ 0 h 1525110"/>
                  <a:gd name="connsiteX1" fmla="*/ 162100 w 4240320"/>
                  <a:gd name="connsiteY1" fmla="*/ 774106 h 1525110"/>
                  <a:gd name="connsiteX2" fmla="*/ 340571 w 4240320"/>
                  <a:gd name="connsiteY2" fmla="*/ 989362 h 1525110"/>
                  <a:gd name="connsiteX3" fmla="*/ 677956 w 4240320"/>
                  <a:gd name="connsiteY3" fmla="*/ 1227735 h 1525110"/>
                  <a:gd name="connsiteX4" fmla="*/ 1017768 w 4240320"/>
                  <a:gd name="connsiteY4" fmla="*/ 1428455 h 1525110"/>
                  <a:gd name="connsiteX5" fmla="*/ 1358382 w 4240320"/>
                  <a:gd name="connsiteY5" fmla="*/ 1487435 h 1525110"/>
                  <a:gd name="connsiteX6" fmla="*/ 1697662 w 4240320"/>
                  <a:gd name="connsiteY6" fmla="*/ 1525110 h 1525110"/>
                  <a:gd name="connsiteX7" fmla="*/ 2039343 w 4240320"/>
                  <a:gd name="connsiteY7" fmla="*/ 1482697 h 1525110"/>
                  <a:gd name="connsiteX8" fmla="*/ 2200220 w 4240320"/>
                  <a:gd name="connsiteY8" fmla="*/ 1453343 h 1525110"/>
                  <a:gd name="connsiteX9" fmla="*/ 2376008 w 4240320"/>
                  <a:gd name="connsiteY9" fmla="*/ 1470343 h 1525110"/>
                  <a:gd name="connsiteX10" fmla="*/ 2545747 w 4240320"/>
                  <a:gd name="connsiteY10" fmla="*/ 1455843 h 1525110"/>
                  <a:gd name="connsiteX11" fmla="*/ 2710788 w 4240320"/>
                  <a:gd name="connsiteY11" fmla="*/ 1476997 h 1525110"/>
                  <a:gd name="connsiteX12" fmla="*/ 3057425 w 4240320"/>
                  <a:gd name="connsiteY12" fmla="*/ 1479587 h 1525110"/>
                  <a:gd name="connsiteX13" fmla="*/ 3223844 w 4240320"/>
                  <a:gd name="connsiteY13" fmla="*/ 1510847 h 1525110"/>
                  <a:gd name="connsiteX14" fmla="*/ 3394597 w 4240320"/>
                  <a:gd name="connsiteY14" fmla="*/ 1484350 h 1525110"/>
                  <a:gd name="connsiteX15" fmla="*/ 3737643 w 4240320"/>
                  <a:gd name="connsiteY15" fmla="*/ 1455614 h 1525110"/>
                  <a:gd name="connsiteX16" fmla="*/ 4069855 w 4240320"/>
                  <a:gd name="connsiteY16" fmla="*/ 1446274 h 1525110"/>
                  <a:gd name="connsiteX17" fmla="*/ 4240320 w 4240320"/>
                  <a:gd name="connsiteY17" fmla="*/ 1425126 h 1525110"/>
                  <a:gd name="connsiteX0" fmla="*/ 0 w 4240320"/>
                  <a:gd name="connsiteY0" fmla="*/ 0 h 1535514"/>
                  <a:gd name="connsiteX1" fmla="*/ 162100 w 4240320"/>
                  <a:gd name="connsiteY1" fmla="*/ 774106 h 1535514"/>
                  <a:gd name="connsiteX2" fmla="*/ 340571 w 4240320"/>
                  <a:gd name="connsiteY2" fmla="*/ 989362 h 1535514"/>
                  <a:gd name="connsiteX3" fmla="*/ 677956 w 4240320"/>
                  <a:gd name="connsiteY3" fmla="*/ 1227735 h 1535514"/>
                  <a:gd name="connsiteX4" fmla="*/ 1017768 w 4240320"/>
                  <a:gd name="connsiteY4" fmla="*/ 1428455 h 1535514"/>
                  <a:gd name="connsiteX5" fmla="*/ 1358382 w 4240320"/>
                  <a:gd name="connsiteY5" fmla="*/ 1487435 h 1535514"/>
                  <a:gd name="connsiteX6" fmla="*/ 1697662 w 4240320"/>
                  <a:gd name="connsiteY6" fmla="*/ 1525110 h 1535514"/>
                  <a:gd name="connsiteX7" fmla="*/ 1869808 w 4240320"/>
                  <a:gd name="connsiteY7" fmla="*/ 1533349 h 1535514"/>
                  <a:gd name="connsiteX8" fmla="*/ 2039343 w 4240320"/>
                  <a:gd name="connsiteY8" fmla="*/ 1482697 h 1535514"/>
                  <a:gd name="connsiteX9" fmla="*/ 2200220 w 4240320"/>
                  <a:gd name="connsiteY9" fmla="*/ 1453343 h 1535514"/>
                  <a:gd name="connsiteX10" fmla="*/ 2376008 w 4240320"/>
                  <a:gd name="connsiteY10" fmla="*/ 1470343 h 1535514"/>
                  <a:gd name="connsiteX11" fmla="*/ 2545747 w 4240320"/>
                  <a:gd name="connsiteY11" fmla="*/ 1455843 h 1535514"/>
                  <a:gd name="connsiteX12" fmla="*/ 2710788 w 4240320"/>
                  <a:gd name="connsiteY12" fmla="*/ 1476997 h 1535514"/>
                  <a:gd name="connsiteX13" fmla="*/ 3057425 w 4240320"/>
                  <a:gd name="connsiteY13" fmla="*/ 1479587 h 1535514"/>
                  <a:gd name="connsiteX14" fmla="*/ 3223844 w 4240320"/>
                  <a:gd name="connsiteY14" fmla="*/ 1510847 h 1535514"/>
                  <a:gd name="connsiteX15" fmla="*/ 3394597 w 4240320"/>
                  <a:gd name="connsiteY15" fmla="*/ 1484350 h 1535514"/>
                  <a:gd name="connsiteX16" fmla="*/ 3737643 w 4240320"/>
                  <a:gd name="connsiteY16" fmla="*/ 1455614 h 1535514"/>
                  <a:gd name="connsiteX17" fmla="*/ 4069855 w 4240320"/>
                  <a:gd name="connsiteY17" fmla="*/ 1446274 h 1535514"/>
                  <a:gd name="connsiteX18" fmla="*/ 4240320 w 4240320"/>
                  <a:gd name="connsiteY18" fmla="*/ 1425126 h 1535514"/>
                  <a:gd name="connsiteX0" fmla="*/ 0 w 4240320"/>
                  <a:gd name="connsiteY0" fmla="*/ 0 h 1535514"/>
                  <a:gd name="connsiteX1" fmla="*/ 162100 w 4240320"/>
                  <a:gd name="connsiteY1" fmla="*/ 774106 h 1535514"/>
                  <a:gd name="connsiteX2" fmla="*/ 340571 w 4240320"/>
                  <a:gd name="connsiteY2" fmla="*/ 989362 h 1535514"/>
                  <a:gd name="connsiteX3" fmla="*/ 677956 w 4240320"/>
                  <a:gd name="connsiteY3" fmla="*/ 1227735 h 1535514"/>
                  <a:gd name="connsiteX4" fmla="*/ 1017768 w 4240320"/>
                  <a:gd name="connsiteY4" fmla="*/ 1428455 h 1535514"/>
                  <a:gd name="connsiteX5" fmla="*/ 1358382 w 4240320"/>
                  <a:gd name="connsiteY5" fmla="*/ 1487435 h 1535514"/>
                  <a:gd name="connsiteX6" fmla="*/ 1697662 w 4240320"/>
                  <a:gd name="connsiteY6" fmla="*/ 1525110 h 1535514"/>
                  <a:gd name="connsiteX7" fmla="*/ 1869808 w 4240320"/>
                  <a:gd name="connsiteY7" fmla="*/ 1533349 h 1535514"/>
                  <a:gd name="connsiteX8" fmla="*/ 2039343 w 4240320"/>
                  <a:gd name="connsiteY8" fmla="*/ 1482697 h 1535514"/>
                  <a:gd name="connsiteX9" fmla="*/ 2200220 w 4240320"/>
                  <a:gd name="connsiteY9" fmla="*/ 1453343 h 1535514"/>
                  <a:gd name="connsiteX10" fmla="*/ 2376008 w 4240320"/>
                  <a:gd name="connsiteY10" fmla="*/ 1470343 h 1535514"/>
                  <a:gd name="connsiteX11" fmla="*/ 2545747 w 4240320"/>
                  <a:gd name="connsiteY11" fmla="*/ 1455843 h 1535514"/>
                  <a:gd name="connsiteX12" fmla="*/ 2710788 w 4240320"/>
                  <a:gd name="connsiteY12" fmla="*/ 1476997 h 1535514"/>
                  <a:gd name="connsiteX13" fmla="*/ 3057425 w 4240320"/>
                  <a:gd name="connsiteY13" fmla="*/ 1479587 h 1535514"/>
                  <a:gd name="connsiteX14" fmla="*/ 3223844 w 4240320"/>
                  <a:gd name="connsiteY14" fmla="*/ 1510847 h 1535514"/>
                  <a:gd name="connsiteX15" fmla="*/ 3394597 w 4240320"/>
                  <a:gd name="connsiteY15" fmla="*/ 1484350 h 1535514"/>
                  <a:gd name="connsiteX16" fmla="*/ 3737643 w 4240320"/>
                  <a:gd name="connsiteY16" fmla="*/ 1455614 h 1535514"/>
                  <a:gd name="connsiteX17" fmla="*/ 4069855 w 4240320"/>
                  <a:gd name="connsiteY17" fmla="*/ 1446274 h 1535514"/>
                  <a:gd name="connsiteX18" fmla="*/ 4240320 w 4240320"/>
                  <a:gd name="connsiteY18" fmla="*/ 1425126 h 1535514"/>
                  <a:gd name="connsiteX0" fmla="*/ 0 w 4240320"/>
                  <a:gd name="connsiteY0" fmla="*/ 0 h 1534548"/>
                  <a:gd name="connsiteX1" fmla="*/ 162100 w 4240320"/>
                  <a:gd name="connsiteY1" fmla="*/ 774106 h 1534548"/>
                  <a:gd name="connsiteX2" fmla="*/ 340571 w 4240320"/>
                  <a:gd name="connsiteY2" fmla="*/ 989362 h 1534548"/>
                  <a:gd name="connsiteX3" fmla="*/ 677956 w 4240320"/>
                  <a:gd name="connsiteY3" fmla="*/ 1227735 h 1534548"/>
                  <a:gd name="connsiteX4" fmla="*/ 1017768 w 4240320"/>
                  <a:gd name="connsiteY4" fmla="*/ 1428455 h 1534548"/>
                  <a:gd name="connsiteX5" fmla="*/ 1358382 w 4240320"/>
                  <a:gd name="connsiteY5" fmla="*/ 1487435 h 1534548"/>
                  <a:gd name="connsiteX6" fmla="*/ 1697662 w 4240320"/>
                  <a:gd name="connsiteY6" fmla="*/ 1525110 h 1534548"/>
                  <a:gd name="connsiteX7" fmla="*/ 1869808 w 4240320"/>
                  <a:gd name="connsiteY7" fmla="*/ 1533349 h 1534548"/>
                  <a:gd name="connsiteX8" fmla="*/ 2039343 w 4240320"/>
                  <a:gd name="connsiteY8" fmla="*/ 1482697 h 1534548"/>
                  <a:gd name="connsiteX9" fmla="*/ 2200220 w 4240320"/>
                  <a:gd name="connsiteY9" fmla="*/ 1453343 h 1534548"/>
                  <a:gd name="connsiteX10" fmla="*/ 2376008 w 4240320"/>
                  <a:gd name="connsiteY10" fmla="*/ 1470343 h 1534548"/>
                  <a:gd name="connsiteX11" fmla="*/ 2545747 w 4240320"/>
                  <a:gd name="connsiteY11" fmla="*/ 1455843 h 1534548"/>
                  <a:gd name="connsiteX12" fmla="*/ 2710788 w 4240320"/>
                  <a:gd name="connsiteY12" fmla="*/ 1476997 h 1534548"/>
                  <a:gd name="connsiteX13" fmla="*/ 3057425 w 4240320"/>
                  <a:gd name="connsiteY13" fmla="*/ 1479587 h 1534548"/>
                  <a:gd name="connsiteX14" fmla="*/ 3223844 w 4240320"/>
                  <a:gd name="connsiteY14" fmla="*/ 1510847 h 1534548"/>
                  <a:gd name="connsiteX15" fmla="*/ 3394597 w 4240320"/>
                  <a:gd name="connsiteY15" fmla="*/ 1484350 h 1534548"/>
                  <a:gd name="connsiteX16" fmla="*/ 3737643 w 4240320"/>
                  <a:gd name="connsiteY16" fmla="*/ 1455614 h 1534548"/>
                  <a:gd name="connsiteX17" fmla="*/ 4069855 w 4240320"/>
                  <a:gd name="connsiteY17" fmla="*/ 1446274 h 1534548"/>
                  <a:gd name="connsiteX18" fmla="*/ 4240320 w 4240320"/>
                  <a:gd name="connsiteY18" fmla="*/ 1425126 h 1534548"/>
                  <a:gd name="connsiteX0" fmla="*/ 0 w 4240320"/>
                  <a:gd name="connsiteY0" fmla="*/ 0 h 1543309"/>
                  <a:gd name="connsiteX1" fmla="*/ 162100 w 4240320"/>
                  <a:gd name="connsiteY1" fmla="*/ 774106 h 1543309"/>
                  <a:gd name="connsiteX2" fmla="*/ 340571 w 4240320"/>
                  <a:gd name="connsiteY2" fmla="*/ 989362 h 1543309"/>
                  <a:gd name="connsiteX3" fmla="*/ 677956 w 4240320"/>
                  <a:gd name="connsiteY3" fmla="*/ 1227735 h 1543309"/>
                  <a:gd name="connsiteX4" fmla="*/ 1017768 w 4240320"/>
                  <a:gd name="connsiteY4" fmla="*/ 1428455 h 1543309"/>
                  <a:gd name="connsiteX5" fmla="*/ 1358382 w 4240320"/>
                  <a:gd name="connsiteY5" fmla="*/ 1487435 h 1543309"/>
                  <a:gd name="connsiteX6" fmla="*/ 1695503 w 4240320"/>
                  <a:gd name="connsiteY6" fmla="*/ 1542611 h 1543309"/>
                  <a:gd name="connsiteX7" fmla="*/ 1869808 w 4240320"/>
                  <a:gd name="connsiteY7" fmla="*/ 1533349 h 1543309"/>
                  <a:gd name="connsiteX8" fmla="*/ 2039343 w 4240320"/>
                  <a:gd name="connsiteY8" fmla="*/ 1482697 h 1543309"/>
                  <a:gd name="connsiteX9" fmla="*/ 2200220 w 4240320"/>
                  <a:gd name="connsiteY9" fmla="*/ 1453343 h 1543309"/>
                  <a:gd name="connsiteX10" fmla="*/ 2376008 w 4240320"/>
                  <a:gd name="connsiteY10" fmla="*/ 1470343 h 1543309"/>
                  <a:gd name="connsiteX11" fmla="*/ 2545747 w 4240320"/>
                  <a:gd name="connsiteY11" fmla="*/ 1455843 h 1543309"/>
                  <a:gd name="connsiteX12" fmla="*/ 2710788 w 4240320"/>
                  <a:gd name="connsiteY12" fmla="*/ 1476997 h 1543309"/>
                  <a:gd name="connsiteX13" fmla="*/ 3057425 w 4240320"/>
                  <a:gd name="connsiteY13" fmla="*/ 1479587 h 1543309"/>
                  <a:gd name="connsiteX14" fmla="*/ 3223844 w 4240320"/>
                  <a:gd name="connsiteY14" fmla="*/ 1510847 h 1543309"/>
                  <a:gd name="connsiteX15" fmla="*/ 3394597 w 4240320"/>
                  <a:gd name="connsiteY15" fmla="*/ 1484350 h 1543309"/>
                  <a:gd name="connsiteX16" fmla="*/ 3737643 w 4240320"/>
                  <a:gd name="connsiteY16" fmla="*/ 1455614 h 1543309"/>
                  <a:gd name="connsiteX17" fmla="*/ 4069855 w 4240320"/>
                  <a:gd name="connsiteY17" fmla="*/ 1446274 h 1543309"/>
                  <a:gd name="connsiteX18" fmla="*/ 4240320 w 4240320"/>
                  <a:gd name="connsiteY18" fmla="*/ 1425126 h 1543309"/>
                  <a:gd name="connsiteX0" fmla="*/ 0 w 4240320"/>
                  <a:gd name="connsiteY0" fmla="*/ 0 h 1543309"/>
                  <a:gd name="connsiteX1" fmla="*/ 162100 w 4240320"/>
                  <a:gd name="connsiteY1" fmla="*/ 774106 h 1543309"/>
                  <a:gd name="connsiteX2" fmla="*/ 340571 w 4240320"/>
                  <a:gd name="connsiteY2" fmla="*/ 989362 h 1543309"/>
                  <a:gd name="connsiteX3" fmla="*/ 677956 w 4240320"/>
                  <a:gd name="connsiteY3" fmla="*/ 1227735 h 1543309"/>
                  <a:gd name="connsiteX4" fmla="*/ 1017768 w 4240320"/>
                  <a:gd name="connsiteY4" fmla="*/ 1428455 h 1543309"/>
                  <a:gd name="connsiteX5" fmla="*/ 1358382 w 4240320"/>
                  <a:gd name="connsiteY5" fmla="*/ 1487435 h 1543309"/>
                  <a:gd name="connsiteX6" fmla="*/ 1695503 w 4240320"/>
                  <a:gd name="connsiteY6" fmla="*/ 1542611 h 1543309"/>
                  <a:gd name="connsiteX7" fmla="*/ 1869808 w 4240320"/>
                  <a:gd name="connsiteY7" fmla="*/ 1533349 h 1543309"/>
                  <a:gd name="connsiteX8" fmla="*/ 2039343 w 4240320"/>
                  <a:gd name="connsiteY8" fmla="*/ 1482697 h 1543309"/>
                  <a:gd name="connsiteX9" fmla="*/ 2200220 w 4240320"/>
                  <a:gd name="connsiteY9" fmla="*/ 1453343 h 1543309"/>
                  <a:gd name="connsiteX10" fmla="*/ 2376008 w 4240320"/>
                  <a:gd name="connsiteY10" fmla="*/ 1470343 h 1543309"/>
                  <a:gd name="connsiteX11" fmla="*/ 2545747 w 4240320"/>
                  <a:gd name="connsiteY11" fmla="*/ 1455843 h 1543309"/>
                  <a:gd name="connsiteX12" fmla="*/ 2710788 w 4240320"/>
                  <a:gd name="connsiteY12" fmla="*/ 1476997 h 1543309"/>
                  <a:gd name="connsiteX13" fmla="*/ 3057425 w 4240320"/>
                  <a:gd name="connsiteY13" fmla="*/ 1479587 h 1543309"/>
                  <a:gd name="connsiteX14" fmla="*/ 3223844 w 4240320"/>
                  <a:gd name="connsiteY14" fmla="*/ 1510847 h 1543309"/>
                  <a:gd name="connsiteX15" fmla="*/ 3394597 w 4240320"/>
                  <a:gd name="connsiteY15" fmla="*/ 1484350 h 1543309"/>
                  <a:gd name="connsiteX16" fmla="*/ 3737643 w 4240320"/>
                  <a:gd name="connsiteY16" fmla="*/ 1455614 h 1543309"/>
                  <a:gd name="connsiteX17" fmla="*/ 4069855 w 4240320"/>
                  <a:gd name="connsiteY17" fmla="*/ 1446274 h 1543309"/>
                  <a:gd name="connsiteX18" fmla="*/ 4240320 w 4240320"/>
                  <a:gd name="connsiteY18" fmla="*/ 1425126 h 1543309"/>
                  <a:gd name="connsiteX0" fmla="*/ 0 w 4240320"/>
                  <a:gd name="connsiteY0" fmla="*/ 0 h 1544256"/>
                  <a:gd name="connsiteX1" fmla="*/ 162100 w 4240320"/>
                  <a:gd name="connsiteY1" fmla="*/ 774106 h 1544256"/>
                  <a:gd name="connsiteX2" fmla="*/ 340571 w 4240320"/>
                  <a:gd name="connsiteY2" fmla="*/ 989362 h 1544256"/>
                  <a:gd name="connsiteX3" fmla="*/ 677956 w 4240320"/>
                  <a:gd name="connsiteY3" fmla="*/ 1227735 h 1544256"/>
                  <a:gd name="connsiteX4" fmla="*/ 1017768 w 4240320"/>
                  <a:gd name="connsiteY4" fmla="*/ 1428455 h 1544256"/>
                  <a:gd name="connsiteX5" fmla="*/ 1358382 w 4240320"/>
                  <a:gd name="connsiteY5" fmla="*/ 1487435 h 1544256"/>
                  <a:gd name="connsiteX6" fmla="*/ 1695503 w 4240320"/>
                  <a:gd name="connsiteY6" fmla="*/ 1542611 h 1544256"/>
                  <a:gd name="connsiteX7" fmla="*/ 1869808 w 4240320"/>
                  <a:gd name="connsiteY7" fmla="*/ 1533349 h 1544256"/>
                  <a:gd name="connsiteX8" fmla="*/ 2039343 w 4240320"/>
                  <a:gd name="connsiteY8" fmla="*/ 1482697 h 1544256"/>
                  <a:gd name="connsiteX9" fmla="*/ 2200220 w 4240320"/>
                  <a:gd name="connsiteY9" fmla="*/ 1453343 h 1544256"/>
                  <a:gd name="connsiteX10" fmla="*/ 2376008 w 4240320"/>
                  <a:gd name="connsiteY10" fmla="*/ 1470343 h 1544256"/>
                  <a:gd name="connsiteX11" fmla="*/ 2545747 w 4240320"/>
                  <a:gd name="connsiteY11" fmla="*/ 1455843 h 1544256"/>
                  <a:gd name="connsiteX12" fmla="*/ 2710788 w 4240320"/>
                  <a:gd name="connsiteY12" fmla="*/ 1476997 h 1544256"/>
                  <a:gd name="connsiteX13" fmla="*/ 3057425 w 4240320"/>
                  <a:gd name="connsiteY13" fmla="*/ 1479587 h 1544256"/>
                  <a:gd name="connsiteX14" fmla="*/ 3223844 w 4240320"/>
                  <a:gd name="connsiteY14" fmla="*/ 1510847 h 1544256"/>
                  <a:gd name="connsiteX15" fmla="*/ 3394597 w 4240320"/>
                  <a:gd name="connsiteY15" fmla="*/ 1484350 h 1544256"/>
                  <a:gd name="connsiteX16" fmla="*/ 3737643 w 4240320"/>
                  <a:gd name="connsiteY16" fmla="*/ 1455614 h 1544256"/>
                  <a:gd name="connsiteX17" fmla="*/ 4069855 w 4240320"/>
                  <a:gd name="connsiteY17" fmla="*/ 1446274 h 1544256"/>
                  <a:gd name="connsiteX18" fmla="*/ 4240320 w 4240320"/>
                  <a:gd name="connsiteY18" fmla="*/ 1425126 h 1544256"/>
                  <a:gd name="connsiteX0" fmla="*/ 0 w 4240320"/>
                  <a:gd name="connsiteY0" fmla="*/ 0 h 1544256"/>
                  <a:gd name="connsiteX1" fmla="*/ 162100 w 4240320"/>
                  <a:gd name="connsiteY1" fmla="*/ 774106 h 1544256"/>
                  <a:gd name="connsiteX2" fmla="*/ 340571 w 4240320"/>
                  <a:gd name="connsiteY2" fmla="*/ 989362 h 1544256"/>
                  <a:gd name="connsiteX3" fmla="*/ 677956 w 4240320"/>
                  <a:gd name="connsiteY3" fmla="*/ 1227735 h 1544256"/>
                  <a:gd name="connsiteX4" fmla="*/ 1017768 w 4240320"/>
                  <a:gd name="connsiteY4" fmla="*/ 1428455 h 1544256"/>
                  <a:gd name="connsiteX5" fmla="*/ 1358382 w 4240320"/>
                  <a:gd name="connsiteY5" fmla="*/ 1487435 h 1544256"/>
                  <a:gd name="connsiteX6" fmla="*/ 1695503 w 4240320"/>
                  <a:gd name="connsiteY6" fmla="*/ 1542611 h 1544256"/>
                  <a:gd name="connsiteX7" fmla="*/ 1869808 w 4240320"/>
                  <a:gd name="connsiteY7" fmla="*/ 1533349 h 1544256"/>
                  <a:gd name="connsiteX8" fmla="*/ 2039343 w 4240320"/>
                  <a:gd name="connsiteY8" fmla="*/ 1482697 h 1544256"/>
                  <a:gd name="connsiteX9" fmla="*/ 2200220 w 4240320"/>
                  <a:gd name="connsiteY9" fmla="*/ 1453343 h 1544256"/>
                  <a:gd name="connsiteX10" fmla="*/ 2376008 w 4240320"/>
                  <a:gd name="connsiteY10" fmla="*/ 1470343 h 1544256"/>
                  <a:gd name="connsiteX11" fmla="*/ 2545747 w 4240320"/>
                  <a:gd name="connsiteY11" fmla="*/ 1455843 h 1544256"/>
                  <a:gd name="connsiteX12" fmla="*/ 2710788 w 4240320"/>
                  <a:gd name="connsiteY12" fmla="*/ 1476997 h 1544256"/>
                  <a:gd name="connsiteX13" fmla="*/ 3057425 w 4240320"/>
                  <a:gd name="connsiteY13" fmla="*/ 1479587 h 1544256"/>
                  <a:gd name="connsiteX14" fmla="*/ 3223844 w 4240320"/>
                  <a:gd name="connsiteY14" fmla="*/ 1510847 h 1544256"/>
                  <a:gd name="connsiteX15" fmla="*/ 3394597 w 4240320"/>
                  <a:gd name="connsiteY15" fmla="*/ 1484350 h 1544256"/>
                  <a:gd name="connsiteX16" fmla="*/ 3737643 w 4240320"/>
                  <a:gd name="connsiteY16" fmla="*/ 1455614 h 1544256"/>
                  <a:gd name="connsiteX17" fmla="*/ 4069855 w 4240320"/>
                  <a:gd name="connsiteY17" fmla="*/ 1446274 h 1544256"/>
                  <a:gd name="connsiteX18" fmla="*/ 4240320 w 4240320"/>
                  <a:gd name="connsiteY18" fmla="*/ 1425126 h 1544256"/>
                  <a:gd name="connsiteX0" fmla="*/ 0 w 4240320"/>
                  <a:gd name="connsiteY0" fmla="*/ 0 h 1583351"/>
                  <a:gd name="connsiteX1" fmla="*/ 162100 w 4240320"/>
                  <a:gd name="connsiteY1" fmla="*/ 774106 h 1583351"/>
                  <a:gd name="connsiteX2" fmla="*/ 340571 w 4240320"/>
                  <a:gd name="connsiteY2" fmla="*/ 989362 h 1583351"/>
                  <a:gd name="connsiteX3" fmla="*/ 677956 w 4240320"/>
                  <a:gd name="connsiteY3" fmla="*/ 1227735 h 1583351"/>
                  <a:gd name="connsiteX4" fmla="*/ 1017768 w 4240320"/>
                  <a:gd name="connsiteY4" fmla="*/ 1428455 h 1583351"/>
                  <a:gd name="connsiteX5" fmla="*/ 1358382 w 4240320"/>
                  <a:gd name="connsiteY5" fmla="*/ 1487435 h 1583351"/>
                  <a:gd name="connsiteX6" fmla="*/ 1522121 w 4240320"/>
                  <a:gd name="connsiteY6" fmla="*/ 1583351 h 1583351"/>
                  <a:gd name="connsiteX7" fmla="*/ 1695503 w 4240320"/>
                  <a:gd name="connsiteY7" fmla="*/ 1542611 h 1583351"/>
                  <a:gd name="connsiteX8" fmla="*/ 1869808 w 4240320"/>
                  <a:gd name="connsiteY8" fmla="*/ 1533349 h 1583351"/>
                  <a:gd name="connsiteX9" fmla="*/ 2039343 w 4240320"/>
                  <a:gd name="connsiteY9" fmla="*/ 1482697 h 1583351"/>
                  <a:gd name="connsiteX10" fmla="*/ 2200220 w 4240320"/>
                  <a:gd name="connsiteY10" fmla="*/ 1453343 h 1583351"/>
                  <a:gd name="connsiteX11" fmla="*/ 2376008 w 4240320"/>
                  <a:gd name="connsiteY11" fmla="*/ 1470343 h 1583351"/>
                  <a:gd name="connsiteX12" fmla="*/ 2545747 w 4240320"/>
                  <a:gd name="connsiteY12" fmla="*/ 1455843 h 1583351"/>
                  <a:gd name="connsiteX13" fmla="*/ 2710788 w 4240320"/>
                  <a:gd name="connsiteY13" fmla="*/ 1476997 h 1583351"/>
                  <a:gd name="connsiteX14" fmla="*/ 3057425 w 4240320"/>
                  <a:gd name="connsiteY14" fmla="*/ 1479587 h 1583351"/>
                  <a:gd name="connsiteX15" fmla="*/ 3223844 w 4240320"/>
                  <a:gd name="connsiteY15" fmla="*/ 1510847 h 1583351"/>
                  <a:gd name="connsiteX16" fmla="*/ 3394597 w 4240320"/>
                  <a:gd name="connsiteY16" fmla="*/ 1484350 h 1583351"/>
                  <a:gd name="connsiteX17" fmla="*/ 3737643 w 4240320"/>
                  <a:gd name="connsiteY17" fmla="*/ 1455614 h 1583351"/>
                  <a:gd name="connsiteX18" fmla="*/ 4069855 w 4240320"/>
                  <a:gd name="connsiteY18" fmla="*/ 1446274 h 1583351"/>
                  <a:gd name="connsiteX19" fmla="*/ 4240320 w 4240320"/>
                  <a:gd name="connsiteY19" fmla="*/ 1425126 h 1583351"/>
                  <a:gd name="connsiteX0" fmla="*/ 0 w 4240320"/>
                  <a:gd name="connsiteY0" fmla="*/ 0 h 1596574"/>
                  <a:gd name="connsiteX1" fmla="*/ 162100 w 4240320"/>
                  <a:gd name="connsiteY1" fmla="*/ 774106 h 1596574"/>
                  <a:gd name="connsiteX2" fmla="*/ 340571 w 4240320"/>
                  <a:gd name="connsiteY2" fmla="*/ 989362 h 1596574"/>
                  <a:gd name="connsiteX3" fmla="*/ 677956 w 4240320"/>
                  <a:gd name="connsiteY3" fmla="*/ 1227735 h 1596574"/>
                  <a:gd name="connsiteX4" fmla="*/ 1017768 w 4240320"/>
                  <a:gd name="connsiteY4" fmla="*/ 1428455 h 1596574"/>
                  <a:gd name="connsiteX5" fmla="*/ 1354063 w 4240320"/>
                  <a:gd name="connsiteY5" fmla="*/ 1594942 h 1596574"/>
                  <a:gd name="connsiteX6" fmla="*/ 1522121 w 4240320"/>
                  <a:gd name="connsiteY6" fmla="*/ 1583351 h 1596574"/>
                  <a:gd name="connsiteX7" fmla="*/ 1695503 w 4240320"/>
                  <a:gd name="connsiteY7" fmla="*/ 1542611 h 1596574"/>
                  <a:gd name="connsiteX8" fmla="*/ 1869808 w 4240320"/>
                  <a:gd name="connsiteY8" fmla="*/ 1533349 h 1596574"/>
                  <a:gd name="connsiteX9" fmla="*/ 2039343 w 4240320"/>
                  <a:gd name="connsiteY9" fmla="*/ 1482697 h 1596574"/>
                  <a:gd name="connsiteX10" fmla="*/ 2200220 w 4240320"/>
                  <a:gd name="connsiteY10" fmla="*/ 1453343 h 1596574"/>
                  <a:gd name="connsiteX11" fmla="*/ 2376008 w 4240320"/>
                  <a:gd name="connsiteY11" fmla="*/ 1470343 h 1596574"/>
                  <a:gd name="connsiteX12" fmla="*/ 2545747 w 4240320"/>
                  <a:gd name="connsiteY12" fmla="*/ 1455843 h 1596574"/>
                  <a:gd name="connsiteX13" fmla="*/ 2710788 w 4240320"/>
                  <a:gd name="connsiteY13" fmla="*/ 1476997 h 1596574"/>
                  <a:gd name="connsiteX14" fmla="*/ 3057425 w 4240320"/>
                  <a:gd name="connsiteY14" fmla="*/ 1479587 h 1596574"/>
                  <a:gd name="connsiteX15" fmla="*/ 3223844 w 4240320"/>
                  <a:gd name="connsiteY15" fmla="*/ 1510847 h 1596574"/>
                  <a:gd name="connsiteX16" fmla="*/ 3394597 w 4240320"/>
                  <a:gd name="connsiteY16" fmla="*/ 1484350 h 1596574"/>
                  <a:gd name="connsiteX17" fmla="*/ 3737643 w 4240320"/>
                  <a:gd name="connsiteY17" fmla="*/ 1455614 h 1596574"/>
                  <a:gd name="connsiteX18" fmla="*/ 4069855 w 4240320"/>
                  <a:gd name="connsiteY18" fmla="*/ 1446274 h 1596574"/>
                  <a:gd name="connsiteX19" fmla="*/ 4240320 w 4240320"/>
                  <a:gd name="connsiteY19" fmla="*/ 1425126 h 1596574"/>
                  <a:gd name="connsiteX0" fmla="*/ 0 w 4240320"/>
                  <a:gd name="connsiteY0" fmla="*/ 0 h 1597696"/>
                  <a:gd name="connsiteX1" fmla="*/ 162100 w 4240320"/>
                  <a:gd name="connsiteY1" fmla="*/ 774106 h 1597696"/>
                  <a:gd name="connsiteX2" fmla="*/ 340571 w 4240320"/>
                  <a:gd name="connsiteY2" fmla="*/ 989362 h 1597696"/>
                  <a:gd name="connsiteX3" fmla="*/ 677956 w 4240320"/>
                  <a:gd name="connsiteY3" fmla="*/ 1227735 h 1597696"/>
                  <a:gd name="connsiteX4" fmla="*/ 1017768 w 4240320"/>
                  <a:gd name="connsiteY4" fmla="*/ 1428455 h 1597696"/>
                  <a:gd name="connsiteX5" fmla="*/ 1354063 w 4240320"/>
                  <a:gd name="connsiteY5" fmla="*/ 1594942 h 1597696"/>
                  <a:gd name="connsiteX6" fmla="*/ 1522121 w 4240320"/>
                  <a:gd name="connsiteY6" fmla="*/ 1583351 h 1597696"/>
                  <a:gd name="connsiteX7" fmla="*/ 1695503 w 4240320"/>
                  <a:gd name="connsiteY7" fmla="*/ 1542611 h 1597696"/>
                  <a:gd name="connsiteX8" fmla="*/ 1869808 w 4240320"/>
                  <a:gd name="connsiteY8" fmla="*/ 1533349 h 1597696"/>
                  <a:gd name="connsiteX9" fmla="*/ 2039343 w 4240320"/>
                  <a:gd name="connsiteY9" fmla="*/ 1482697 h 1597696"/>
                  <a:gd name="connsiteX10" fmla="*/ 2200220 w 4240320"/>
                  <a:gd name="connsiteY10" fmla="*/ 1453343 h 1597696"/>
                  <a:gd name="connsiteX11" fmla="*/ 2376008 w 4240320"/>
                  <a:gd name="connsiteY11" fmla="*/ 1470343 h 1597696"/>
                  <a:gd name="connsiteX12" fmla="*/ 2545747 w 4240320"/>
                  <a:gd name="connsiteY12" fmla="*/ 1455843 h 1597696"/>
                  <a:gd name="connsiteX13" fmla="*/ 2710788 w 4240320"/>
                  <a:gd name="connsiteY13" fmla="*/ 1476997 h 1597696"/>
                  <a:gd name="connsiteX14" fmla="*/ 3057425 w 4240320"/>
                  <a:gd name="connsiteY14" fmla="*/ 1479587 h 1597696"/>
                  <a:gd name="connsiteX15" fmla="*/ 3223844 w 4240320"/>
                  <a:gd name="connsiteY15" fmla="*/ 1510847 h 1597696"/>
                  <a:gd name="connsiteX16" fmla="*/ 3394597 w 4240320"/>
                  <a:gd name="connsiteY16" fmla="*/ 1484350 h 1597696"/>
                  <a:gd name="connsiteX17" fmla="*/ 3737643 w 4240320"/>
                  <a:gd name="connsiteY17" fmla="*/ 1455614 h 1597696"/>
                  <a:gd name="connsiteX18" fmla="*/ 4069855 w 4240320"/>
                  <a:gd name="connsiteY18" fmla="*/ 1446274 h 1597696"/>
                  <a:gd name="connsiteX19" fmla="*/ 4240320 w 4240320"/>
                  <a:gd name="connsiteY19" fmla="*/ 1425126 h 1597696"/>
                  <a:gd name="connsiteX0" fmla="*/ 0 w 4240320"/>
                  <a:gd name="connsiteY0" fmla="*/ 0 h 1597003"/>
                  <a:gd name="connsiteX1" fmla="*/ 162100 w 4240320"/>
                  <a:gd name="connsiteY1" fmla="*/ 774106 h 1597003"/>
                  <a:gd name="connsiteX2" fmla="*/ 340571 w 4240320"/>
                  <a:gd name="connsiteY2" fmla="*/ 989362 h 1597003"/>
                  <a:gd name="connsiteX3" fmla="*/ 677956 w 4240320"/>
                  <a:gd name="connsiteY3" fmla="*/ 1227735 h 1597003"/>
                  <a:gd name="connsiteX4" fmla="*/ 1017768 w 4240320"/>
                  <a:gd name="connsiteY4" fmla="*/ 1428455 h 1597003"/>
                  <a:gd name="connsiteX5" fmla="*/ 1354063 w 4240320"/>
                  <a:gd name="connsiteY5" fmla="*/ 1594942 h 1597003"/>
                  <a:gd name="connsiteX6" fmla="*/ 1522121 w 4240320"/>
                  <a:gd name="connsiteY6" fmla="*/ 1583351 h 1597003"/>
                  <a:gd name="connsiteX7" fmla="*/ 1695503 w 4240320"/>
                  <a:gd name="connsiteY7" fmla="*/ 1542611 h 1597003"/>
                  <a:gd name="connsiteX8" fmla="*/ 1869808 w 4240320"/>
                  <a:gd name="connsiteY8" fmla="*/ 1533349 h 1597003"/>
                  <a:gd name="connsiteX9" fmla="*/ 2039343 w 4240320"/>
                  <a:gd name="connsiteY9" fmla="*/ 1482697 h 1597003"/>
                  <a:gd name="connsiteX10" fmla="*/ 2200220 w 4240320"/>
                  <a:gd name="connsiteY10" fmla="*/ 1453343 h 1597003"/>
                  <a:gd name="connsiteX11" fmla="*/ 2376008 w 4240320"/>
                  <a:gd name="connsiteY11" fmla="*/ 1470343 h 1597003"/>
                  <a:gd name="connsiteX12" fmla="*/ 2545747 w 4240320"/>
                  <a:gd name="connsiteY12" fmla="*/ 1455843 h 1597003"/>
                  <a:gd name="connsiteX13" fmla="*/ 2710788 w 4240320"/>
                  <a:gd name="connsiteY13" fmla="*/ 1476997 h 1597003"/>
                  <a:gd name="connsiteX14" fmla="*/ 3057425 w 4240320"/>
                  <a:gd name="connsiteY14" fmla="*/ 1479587 h 1597003"/>
                  <a:gd name="connsiteX15" fmla="*/ 3223844 w 4240320"/>
                  <a:gd name="connsiteY15" fmla="*/ 1510847 h 1597003"/>
                  <a:gd name="connsiteX16" fmla="*/ 3394597 w 4240320"/>
                  <a:gd name="connsiteY16" fmla="*/ 1484350 h 1597003"/>
                  <a:gd name="connsiteX17" fmla="*/ 3737643 w 4240320"/>
                  <a:gd name="connsiteY17" fmla="*/ 1455614 h 1597003"/>
                  <a:gd name="connsiteX18" fmla="*/ 4069855 w 4240320"/>
                  <a:gd name="connsiteY18" fmla="*/ 1446274 h 1597003"/>
                  <a:gd name="connsiteX19" fmla="*/ 4240320 w 4240320"/>
                  <a:gd name="connsiteY19" fmla="*/ 1425126 h 1597003"/>
                  <a:gd name="connsiteX0" fmla="*/ 0 w 4240320"/>
                  <a:gd name="connsiteY0" fmla="*/ 0 h 1594942"/>
                  <a:gd name="connsiteX1" fmla="*/ 162100 w 4240320"/>
                  <a:gd name="connsiteY1" fmla="*/ 774106 h 1594942"/>
                  <a:gd name="connsiteX2" fmla="*/ 340571 w 4240320"/>
                  <a:gd name="connsiteY2" fmla="*/ 989362 h 1594942"/>
                  <a:gd name="connsiteX3" fmla="*/ 677956 w 4240320"/>
                  <a:gd name="connsiteY3" fmla="*/ 1227735 h 1594942"/>
                  <a:gd name="connsiteX4" fmla="*/ 1017768 w 4240320"/>
                  <a:gd name="connsiteY4" fmla="*/ 1428455 h 1594942"/>
                  <a:gd name="connsiteX5" fmla="*/ 1354063 w 4240320"/>
                  <a:gd name="connsiteY5" fmla="*/ 1594942 h 1594942"/>
                  <a:gd name="connsiteX6" fmla="*/ 1522121 w 4240320"/>
                  <a:gd name="connsiteY6" fmla="*/ 1583351 h 1594942"/>
                  <a:gd name="connsiteX7" fmla="*/ 1695503 w 4240320"/>
                  <a:gd name="connsiteY7" fmla="*/ 1542611 h 1594942"/>
                  <a:gd name="connsiteX8" fmla="*/ 1869808 w 4240320"/>
                  <a:gd name="connsiteY8" fmla="*/ 1533349 h 1594942"/>
                  <a:gd name="connsiteX9" fmla="*/ 2039343 w 4240320"/>
                  <a:gd name="connsiteY9" fmla="*/ 1482697 h 1594942"/>
                  <a:gd name="connsiteX10" fmla="*/ 2200220 w 4240320"/>
                  <a:gd name="connsiteY10" fmla="*/ 1453343 h 1594942"/>
                  <a:gd name="connsiteX11" fmla="*/ 2376008 w 4240320"/>
                  <a:gd name="connsiteY11" fmla="*/ 1470343 h 1594942"/>
                  <a:gd name="connsiteX12" fmla="*/ 2545747 w 4240320"/>
                  <a:gd name="connsiteY12" fmla="*/ 1455843 h 1594942"/>
                  <a:gd name="connsiteX13" fmla="*/ 2710788 w 4240320"/>
                  <a:gd name="connsiteY13" fmla="*/ 1476997 h 1594942"/>
                  <a:gd name="connsiteX14" fmla="*/ 3057425 w 4240320"/>
                  <a:gd name="connsiteY14" fmla="*/ 1479587 h 1594942"/>
                  <a:gd name="connsiteX15" fmla="*/ 3223844 w 4240320"/>
                  <a:gd name="connsiteY15" fmla="*/ 1510847 h 1594942"/>
                  <a:gd name="connsiteX16" fmla="*/ 3394597 w 4240320"/>
                  <a:gd name="connsiteY16" fmla="*/ 1484350 h 1594942"/>
                  <a:gd name="connsiteX17" fmla="*/ 3737643 w 4240320"/>
                  <a:gd name="connsiteY17" fmla="*/ 1455614 h 1594942"/>
                  <a:gd name="connsiteX18" fmla="*/ 4069855 w 4240320"/>
                  <a:gd name="connsiteY18" fmla="*/ 1446274 h 1594942"/>
                  <a:gd name="connsiteX19" fmla="*/ 4240320 w 4240320"/>
                  <a:gd name="connsiteY19" fmla="*/ 1425126 h 1594942"/>
                  <a:gd name="connsiteX0" fmla="*/ 0 w 4240320"/>
                  <a:gd name="connsiteY0" fmla="*/ 0 h 1596020"/>
                  <a:gd name="connsiteX1" fmla="*/ 162100 w 4240320"/>
                  <a:gd name="connsiteY1" fmla="*/ 774106 h 1596020"/>
                  <a:gd name="connsiteX2" fmla="*/ 340571 w 4240320"/>
                  <a:gd name="connsiteY2" fmla="*/ 989362 h 1596020"/>
                  <a:gd name="connsiteX3" fmla="*/ 677956 w 4240320"/>
                  <a:gd name="connsiteY3" fmla="*/ 1227735 h 1596020"/>
                  <a:gd name="connsiteX4" fmla="*/ 1017768 w 4240320"/>
                  <a:gd name="connsiteY4" fmla="*/ 1428455 h 1596020"/>
                  <a:gd name="connsiteX5" fmla="*/ 1354063 w 4240320"/>
                  <a:gd name="connsiteY5" fmla="*/ 1594942 h 1596020"/>
                  <a:gd name="connsiteX6" fmla="*/ 1522121 w 4240320"/>
                  <a:gd name="connsiteY6" fmla="*/ 1583351 h 1596020"/>
                  <a:gd name="connsiteX7" fmla="*/ 1695503 w 4240320"/>
                  <a:gd name="connsiteY7" fmla="*/ 1542611 h 1596020"/>
                  <a:gd name="connsiteX8" fmla="*/ 1869808 w 4240320"/>
                  <a:gd name="connsiteY8" fmla="*/ 1533349 h 1596020"/>
                  <a:gd name="connsiteX9" fmla="*/ 2039343 w 4240320"/>
                  <a:gd name="connsiteY9" fmla="*/ 1482697 h 1596020"/>
                  <a:gd name="connsiteX10" fmla="*/ 2200220 w 4240320"/>
                  <a:gd name="connsiteY10" fmla="*/ 1453343 h 1596020"/>
                  <a:gd name="connsiteX11" fmla="*/ 2376008 w 4240320"/>
                  <a:gd name="connsiteY11" fmla="*/ 1470343 h 1596020"/>
                  <a:gd name="connsiteX12" fmla="*/ 2545747 w 4240320"/>
                  <a:gd name="connsiteY12" fmla="*/ 1455843 h 1596020"/>
                  <a:gd name="connsiteX13" fmla="*/ 2710788 w 4240320"/>
                  <a:gd name="connsiteY13" fmla="*/ 1476997 h 1596020"/>
                  <a:gd name="connsiteX14" fmla="*/ 3057425 w 4240320"/>
                  <a:gd name="connsiteY14" fmla="*/ 1479587 h 1596020"/>
                  <a:gd name="connsiteX15" fmla="*/ 3223844 w 4240320"/>
                  <a:gd name="connsiteY15" fmla="*/ 1510847 h 1596020"/>
                  <a:gd name="connsiteX16" fmla="*/ 3394597 w 4240320"/>
                  <a:gd name="connsiteY16" fmla="*/ 1484350 h 1596020"/>
                  <a:gd name="connsiteX17" fmla="*/ 3737643 w 4240320"/>
                  <a:gd name="connsiteY17" fmla="*/ 1455614 h 1596020"/>
                  <a:gd name="connsiteX18" fmla="*/ 4069855 w 4240320"/>
                  <a:gd name="connsiteY18" fmla="*/ 1446274 h 1596020"/>
                  <a:gd name="connsiteX19" fmla="*/ 4240320 w 4240320"/>
                  <a:gd name="connsiteY19" fmla="*/ 1425126 h 1596020"/>
                  <a:gd name="connsiteX0" fmla="*/ 0 w 4240320"/>
                  <a:gd name="connsiteY0" fmla="*/ 0 h 1612045"/>
                  <a:gd name="connsiteX1" fmla="*/ 162100 w 4240320"/>
                  <a:gd name="connsiteY1" fmla="*/ 774106 h 1612045"/>
                  <a:gd name="connsiteX2" fmla="*/ 340571 w 4240320"/>
                  <a:gd name="connsiteY2" fmla="*/ 989362 h 1612045"/>
                  <a:gd name="connsiteX3" fmla="*/ 677956 w 4240320"/>
                  <a:gd name="connsiteY3" fmla="*/ 1227735 h 1612045"/>
                  <a:gd name="connsiteX4" fmla="*/ 1017768 w 4240320"/>
                  <a:gd name="connsiteY4" fmla="*/ 1428455 h 1612045"/>
                  <a:gd name="connsiteX5" fmla="*/ 1187392 w 4240320"/>
                  <a:gd name="connsiteY5" fmla="*/ 1603351 h 1612045"/>
                  <a:gd name="connsiteX6" fmla="*/ 1354063 w 4240320"/>
                  <a:gd name="connsiteY6" fmla="*/ 1594942 h 1612045"/>
                  <a:gd name="connsiteX7" fmla="*/ 1522121 w 4240320"/>
                  <a:gd name="connsiteY7" fmla="*/ 1583351 h 1612045"/>
                  <a:gd name="connsiteX8" fmla="*/ 1695503 w 4240320"/>
                  <a:gd name="connsiteY8" fmla="*/ 1542611 h 1612045"/>
                  <a:gd name="connsiteX9" fmla="*/ 1869808 w 4240320"/>
                  <a:gd name="connsiteY9" fmla="*/ 1533349 h 1612045"/>
                  <a:gd name="connsiteX10" fmla="*/ 2039343 w 4240320"/>
                  <a:gd name="connsiteY10" fmla="*/ 1482697 h 1612045"/>
                  <a:gd name="connsiteX11" fmla="*/ 2200220 w 4240320"/>
                  <a:gd name="connsiteY11" fmla="*/ 1453343 h 1612045"/>
                  <a:gd name="connsiteX12" fmla="*/ 2376008 w 4240320"/>
                  <a:gd name="connsiteY12" fmla="*/ 1470343 h 1612045"/>
                  <a:gd name="connsiteX13" fmla="*/ 2545747 w 4240320"/>
                  <a:gd name="connsiteY13" fmla="*/ 1455843 h 1612045"/>
                  <a:gd name="connsiteX14" fmla="*/ 2710788 w 4240320"/>
                  <a:gd name="connsiteY14" fmla="*/ 1476997 h 1612045"/>
                  <a:gd name="connsiteX15" fmla="*/ 3057425 w 4240320"/>
                  <a:gd name="connsiteY15" fmla="*/ 1479587 h 1612045"/>
                  <a:gd name="connsiteX16" fmla="*/ 3223844 w 4240320"/>
                  <a:gd name="connsiteY16" fmla="*/ 1510847 h 1612045"/>
                  <a:gd name="connsiteX17" fmla="*/ 3394597 w 4240320"/>
                  <a:gd name="connsiteY17" fmla="*/ 1484350 h 1612045"/>
                  <a:gd name="connsiteX18" fmla="*/ 3737643 w 4240320"/>
                  <a:gd name="connsiteY18" fmla="*/ 1455614 h 1612045"/>
                  <a:gd name="connsiteX19" fmla="*/ 4069855 w 4240320"/>
                  <a:gd name="connsiteY19" fmla="*/ 1446274 h 1612045"/>
                  <a:gd name="connsiteX20" fmla="*/ 4240320 w 4240320"/>
                  <a:gd name="connsiteY20" fmla="*/ 1425126 h 1612045"/>
                  <a:gd name="connsiteX0" fmla="*/ 0 w 4240320"/>
                  <a:gd name="connsiteY0" fmla="*/ 0 h 1594942"/>
                  <a:gd name="connsiteX1" fmla="*/ 162100 w 4240320"/>
                  <a:gd name="connsiteY1" fmla="*/ 774106 h 1594942"/>
                  <a:gd name="connsiteX2" fmla="*/ 340571 w 4240320"/>
                  <a:gd name="connsiteY2" fmla="*/ 989362 h 1594942"/>
                  <a:gd name="connsiteX3" fmla="*/ 677956 w 4240320"/>
                  <a:gd name="connsiteY3" fmla="*/ 1227735 h 1594942"/>
                  <a:gd name="connsiteX4" fmla="*/ 1017768 w 4240320"/>
                  <a:gd name="connsiteY4" fmla="*/ 1428455 h 1594942"/>
                  <a:gd name="connsiteX5" fmla="*/ 1354063 w 4240320"/>
                  <a:gd name="connsiteY5" fmla="*/ 1594942 h 1594942"/>
                  <a:gd name="connsiteX6" fmla="*/ 1522121 w 4240320"/>
                  <a:gd name="connsiteY6" fmla="*/ 1583351 h 1594942"/>
                  <a:gd name="connsiteX7" fmla="*/ 1695503 w 4240320"/>
                  <a:gd name="connsiteY7" fmla="*/ 1542611 h 1594942"/>
                  <a:gd name="connsiteX8" fmla="*/ 1869808 w 4240320"/>
                  <a:gd name="connsiteY8" fmla="*/ 1533349 h 1594942"/>
                  <a:gd name="connsiteX9" fmla="*/ 2039343 w 4240320"/>
                  <a:gd name="connsiteY9" fmla="*/ 1482697 h 1594942"/>
                  <a:gd name="connsiteX10" fmla="*/ 2200220 w 4240320"/>
                  <a:gd name="connsiteY10" fmla="*/ 1453343 h 1594942"/>
                  <a:gd name="connsiteX11" fmla="*/ 2376008 w 4240320"/>
                  <a:gd name="connsiteY11" fmla="*/ 1470343 h 1594942"/>
                  <a:gd name="connsiteX12" fmla="*/ 2545747 w 4240320"/>
                  <a:gd name="connsiteY12" fmla="*/ 1455843 h 1594942"/>
                  <a:gd name="connsiteX13" fmla="*/ 2710788 w 4240320"/>
                  <a:gd name="connsiteY13" fmla="*/ 1476997 h 1594942"/>
                  <a:gd name="connsiteX14" fmla="*/ 3057425 w 4240320"/>
                  <a:gd name="connsiteY14" fmla="*/ 1479587 h 1594942"/>
                  <a:gd name="connsiteX15" fmla="*/ 3223844 w 4240320"/>
                  <a:gd name="connsiteY15" fmla="*/ 1510847 h 1594942"/>
                  <a:gd name="connsiteX16" fmla="*/ 3394597 w 4240320"/>
                  <a:gd name="connsiteY16" fmla="*/ 1484350 h 1594942"/>
                  <a:gd name="connsiteX17" fmla="*/ 3737643 w 4240320"/>
                  <a:gd name="connsiteY17" fmla="*/ 1455614 h 1594942"/>
                  <a:gd name="connsiteX18" fmla="*/ 4069855 w 4240320"/>
                  <a:gd name="connsiteY18" fmla="*/ 1446274 h 1594942"/>
                  <a:gd name="connsiteX19" fmla="*/ 4240320 w 4240320"/>
                  <a:gd name="connsiteY19" fmla="*/ 1425126 h 1594942"/>
                  <a:gd name="connsiteX0" fmla="*/ 0 w 4240320"/>
                  <a:gd name="connsiteY0" fmla="*/ 0 h 1628565"/>
                  <a:gd name="connsiteX1" fmla="*/ 162100 w 4240320"/>
                  <a:gd name="connsiteY1" fmla="*/ 774106 h 1628565"/>
                  <a:gd name="connsiteX2" fmla="*/ 340571 w 4240320"/>
                  <a:gd name="connsiteY2" fmla="*/ 989362 h 1628565"/>
                  <a:gd name="connsiteX3" fmla="*/ 677956 w 4240320"/>
                  <a:gd name="connsiteY3" fmla="*/ 1227735 h 1628565"/>
                  <a:gd name="connsiteX4" fmla="*/ 1013449 w 4240320"/>
                  <a:gd name="connsiteY4" fmla="*/ 1608467 h 1628565"/>
                  <a:gd name="connsiteX5" fmla="*/ 1354063 w 4240320"/>
                  <a:gd name="connsiteY5" fmla="*/ 1594942 h 1628565"/>
                  <a:gd name="connsiteX6" fmla="*/ 1522121 w 4240320"/>
                  <a:gd name="connsiteY6" fmla="*/ 1583351 h 1628565"/>
                  <a:gd name="connsiteX7" fmla="*/ 1695503 w 4240320"/>
                  <a:gd name="connsiteY7" fmla="*/ 1542611 h 1628565"/>
                  <a:gd name="connsiteX8" fmla="*/ 1869808 w 4240320"/>
                  <a:gd name="connsiteY8" fmla="*/ 1533349 h 1628565"/>
                  <a:gd name="connsiteX9" fmla="*/ 2039343 w 4240320"/>
                  <a:gd name="connsiteY9" fmla="*/ 1482697 h 1628565"/>
                  <a:gd name="connsiteX10" fmla="*/ 2200220 w 4240320"/>
                  <a:gd name="connsiteY10" fmla="*/ 1453343 h 1628565"/>
                  <a:gd name="connsiteX11" fmla="*/ 2376008 w 4240320"/>
                  <a:gd name="connsiteY11" fmla="*/ 1470343 h 1628565"/>
                  <a:gd name="connsiteX12" fmla="*/ 2545747 w 4240320"/>
                  <a:gd name="connsiteY12" fmla="*/ 1455843 h 1628565"/>
                  <a:gd name="connsiteX13" fmla="*/ 2710788 w 4240320"/>
                  <a:gd name="connsiteY13" fmla="*/ 1476997 h 1628565"/>
                  <a:gd name="connsiteX14" fmla="*/ 3057425 w 4240320"/>
                  <a:gd name="connsiteY14" fmla="*/ 1479587 h 1628565"/>
                  <a:gd name="connsiteX15" fmla="*/ 3223844 w 4240320"/>
                  <a:gd name="connsiteY15" fmla="*/ 1510847 h 1628565"/>
                  <a:gd name="connsiteX16" fmla="*/ 3394597 w 4240320"/>
                  <a:gd name="connsiteY16" fmla="*/ 1484350 h 1628565"/>
                  <a:gd name="connsiteX17" fmla="*/ 3737643 w 4240320"/>
                  <a:gd name="connsiteY17" fmla="*/ 1455614 h 1628565"/>
                  <a:gd name="connsiteX18" fmla="*/ 4069855 w 4240320"/>
                  <a:gd name="connsiteY18" fmla="*/ 1446274 h 1628565"/>
                  <a:gd name="connsiteX19" fmla="*/ 4240320 w 4240320"/>
                  <a:gd name="connsiteY19" fmla="*/ 1425126 h 1628565"/>
                  <a:gd name="connsiteX0" fmla="*/ 0 w 4240320"/>
                  <a:gd name="connsiteY0" fmla="*/ 0 h 1608694"/>
                  <a:gd name="connsiteX1" fmla="*/ 162100 w 4240320"/>
                  <a:gd name="connsiteY1" fmla="*/ 774106 h 1608694"/>
                  <a:gd name="connsiteX2" fmla="*/ 340571 w 4240320"/>
                  <a:gd name="connsiteY2" fmla="*/ 989362 h 1608694"/>
                  <a:gd name="connsiteX3" fmla="*/ 677956 w 4240320"/>
                  <a:gd name="connsiteY3" fmla="*/ 1227735 h 1608694"/>
                  <a:gd name="connsiteX4" fmla="*/ 1013449 w 4240320"/>
                  <a:gd name="connsiteY4" fmla="*/ 1608467 h 1608694"/>
                  <a:gd name="connsiteX5" fmla="*/ 1354063 w 4240320"/>
                  <a:gd name="connsiteY5" fmla="*/ 1594942 h 1608694"/>
                  <a:gd name="connsiteX6" fmla="*/ 1522121 w 4240320"/>
                  <a:gd name="connsiteY6" fmla="*/ 1583351 h 1608694"/>
                  <a:gd name="connsiteX7" fmla="*/ 1695503 w 4240320"/>
                  <a:gd name="connsiteY7" fmla="*/ 1542611 h 1608694"/>
                  <a:gd name="connsiteX8" fmla="*/ 1869808 w 4240320"/>
                  <a:gd name="connsiteY8" fmla="*/ 1533349 h 1608694"/>
                  <a:gd name="connsiteX9" fmla="*/ 2039343 w 4240320"/>
                  <a:gd name="connsiteY9" fmla="*/ 1482697 h 1608694"/>
                  <a:gd name="connsiteX10" fmla="*/ 2200220 w 4240320"/>
                  <a:gd name="connsiteY10" fmla="*/ 1453343 h 1608694"/>
                  <a:gd name="connsiteX11" fmla="*/ 2376008 w 4240320"/>
                  <a:gd name="connsiteY11" fmla="*/ 1470343 h 1608694"/>
                  <a:gd name="connsiteX12" fmla="*/ 2545747 w 4240320"/>
                  <a:gd name="connsiteY12" fmla="*/ 1455843 h 1608694"/>
                  <a:gd name="connsiteX13" fmla="*/ 2710788 w 4240320"/>
                  <a:gd name="connsiteY13" fmla="*/ 1476997 h 1608694"/>
                  <a:gd name="connsiteX14" fmla="*/ 3057425 w 4240320"/>
                  <a:gd name="connsiteY14" fmla="*/ 1479587 h 1608694"/>
                  <a:gd name="connsiteX15" fmla="*/ 3223844 w 4240320"/>
                  <a:gd name="connsiteY15" fmla="*/ 1510847 h 1608694"/>
                  <a:gd name="connsiteX16" fmla="*/ 3394597 w 4240320"/>
                  <a:gd name="connsiteY16" fmla="*/ 1484350 h 1608694"/>
                  <a:gd name="connsiteX17" fmla="*/ 3737643 w 4240320"/>
                  <a:gd name="connsiteY17" fmla="*/ 1455614 h 1608694"/>
                  <a:gd name="connsiteX18" fmla="*/ 4069855 w 4240320"/>
                  <a:gd name="connsiteY18" fmla="*/ 1446274 h 1608694"/>
                  <a:gd name="connsiteX19" fmla="*/ 4240320 w 4240320"/>
                  <a:gd name="connsiteY19" fmla="*/ 1425126 h 1608694"/>
                  <a:gd name="connsiteX0" fmla="*/ 0 w 4240320"/>
                  <a:gd name="connsiteY0" fmla="*/ 0 h 1609908"/>
                  <a:gd name="connsiteX1" fmla="*/ 162100 w 4240320"/>
                  <a:gd name="connsiteY1" fmla="*/ 774106 h 1609908"/>
                  <a:gd name="connsiteX2" fmla="*/ 340571 w 4240320"/>
                  <a:gd name="connsiteY2" fmla="*/ 989362 h 1609908"/>
                  <a:gd name="connsiteX3" fmla="*/ 677956 w 4240320"/>
                  <a:gd name="connsiteY3" fmla="*/ 1227735 h 1609908"/>
                  <a:gd name="connsiteX4" fmla="*/ 1013449 w 4240320"/>
                  <a:gd name="connsiteY4" fmla="*/ 1608467 h 1609908"/>
                  <a:gd name="connsiteX5" fmla="*/ 1354063 w 4240320"/>
                  <a:gd name="connsiteY5" fmla="*/ 1594942 h 1609908"/>
                  <a:gd name="connsiteX6" fmla="*/ 1522121 w 4240320"/>
                  <a:gd name="connsiteY6" fmla="*/ 1583351 h 1609908"/>
                  <a:gd name="connsiteX7" fmla="*/ 1695503 w 4240320"/>
                  <a:gd name="connsiteY7" fmla="*/ 1542611 h 1609908"/>
                  <a:gd name="connsiteX8" fmla="*/ 1869808 w 4240320"/>
                  <a:gd name="connsiteY8" fmla="*/ 1533349 h 1609908"/>
                  <a:gd name="connsiteX9" fmla="*/ 2039343 w 4240320"/>
                  <a:gd name="connsiteY9" fmla="*/ 1482697 h 1609908"/>
                  <a:gd name="connsiteX10" fmla="*/ 2200220 w 4240320"/>
                  <a:gd name="connsiteY10" fmla="*/ 1453343 h 1609908"/>
                  <a:gd name="connsiteX11" fmla="*/ 2376008 w 4240320"/>
                  <a:gd name="connsiteY11" fmla="*/ 1470343 h 1609908"/>
                  <a:gd name="connsiteX12" fmla="*/ 2545747 w 4240320"/>
                  <a:gd name="connsiteY12" fmla="*/ 1455843 h 1609908"/>
                  <a:gd name="connsiteX13" fmla="*/ 2710788 w 4240320"/>
                  <a:gd name="connsiteY13" fmla="*/ 1476997 h 1609908"/>
                  <a:gd name="connsiteX14" fmla="*/ 3057425 w 4240320"/>
                  <a:gd name="connsiteY14" fmla="*/ 1479587 h 1609908"/>
                  <a:gd name="connsiteX15" fmla="*/ 3223844 w 4240320"/>
                  <a:gd name="connsiteY15" fmla="*/ 1510847 h 1609908"/>
                  <a:gd name="connsiteX16" fmla="*/ 3394597 w 4240320"/>
                  <a:gd name="connsiteY16" fmla="*/ 1484350 h 1609908"/>
                  <a:gd name="connsiteX17" fmla="*/ 3737643 w 4240320"/>
                  <a:gd name="connsiteY17" fmla="*/ 1455614 h 1609908"/>
                  <a:gd name="connsiteX18" fmla="*/ 4069855 w 4240320"/>
                  <a:gd name="connsiteY18" fmla="*/ 1446274 h 1609908"/>
                  <a:gd name="connsiteX19" fmla="*/ 4240320 w 4240320"/>
                  <a:gd name="connsiteY19" fmla="*/ 1425126 h 1609908"/>
                  <a:gd name="connsiteX0" fmla="*/ 0 w 4240320"/>
                  <a:gd name="connsiteY0" fmla="*/ 0 h 1650372"/>
                  <a:gd name="connsiteX1" fmla="*/ 162100 w 4240320"/>
                  <a:gd name="connsiteY1" fmla="*/ 774106 h 1650372"/>
                  <a:gd name="connsiteX2" fmla="*/ 340571 w 4240320"/>
                  <a:gd name="connsiteY2" fmla="*/ 989362 h 1650372"/>
                  <a:gd name="connsiteX3" fmla="*/ 677956 w 4240320"/>
                  <a:gd name="connsiteY3" fmla="*/ 1227735 h 1650372"/>
                  <a:gd name="connsiteX4" fmla="*/ 846184 w 4240320"/>
                  <a:gd name="connsiteY4" fmla="*/ 1630853 h 1650372"/>
                  <a:gd name="connsiteX5" fmla="*/ 1013449 w 4240320"/>
                  <a:gd name="connsiteY5" fmla="*/ 1608467 h 1650372"/>
                  <a:gd name="connsiteX6" fmla="*/ 1354063 w 4240320"/>
                  <a:gd name="connsiteY6" fmla="*/ 1594942 h 1650372"/>
                  <a:gd name="connsiteX7" fmla="*/ 1522121 w 4240320"/>
                  <a:gd name="connsiteY7" fmla="*/ 1583351 h 1650372"/>
                  <a:gd name="connsiteX8" fmla="*/ 1695503 w 4240320"/>
                  <a:gd name="connsiteY8" fmla="*/ 1542611 h 1650372"/>
                  <a:gd name="connsiteX9" fmla="*/ 1869808 w 4240320"/>
                  <a:gd name="connsiteY9" fmla="*/ 1533349 h 1650372"/>
                  <a:gd name="connsiteX10" fmla="*/ 2039343 w 4240320"/>
                  <a:gd name="connsiteY10" fmla="*/ 1482697 h 1650372"/>
                  <a:gd name="connsiteX11" fmla="*/ 2200220 w 4240320"/>
                  <a:gd name="connsiteY11" fmla="*/ 1453343 h 1650372"/>
                  <a:gd name="connsiteX12" fmla="*/ 2376008 w 4240320"/>
                  <a:gd name="connsiteY12" fmla="*/ 1470343 h 1650372"/>
                  <a:gd name="connsiteX13" fmla="*/ 2545747 w 4240320"/>
                  <a:gd name="connsiteY13" fmla="*/ 1455843 h 1650372"/>
                  <a:gd name="connsiteX14" fmla="*/ 2710788 w 4240320"/>
                  <a:gd name="connsiteY14" fmla="*/ 1476997 h 1650372"/>
                  <a:gd name="connsiteX15" fmla="*/ 3057425 w 4240320"/>
                  <a:gd name="connsiteY15" fmla="*/ 1479587 h 1650372"/>
                  <a:gd name="connsiteX16" fmla="*/ 3223844 w 4240320"/>
                  <a:gd name="connsiteY16" fmla="*/ 1510847 h 1650372"/>
                  <a:gd name="connsiteX17" fmla="*/ 3394597 w 4240320"/>
                  <a:gd name="connsiteY17" fmla="*/ 1484350 h 1650372"/>
                  <a:gd name="connsiteX18" fmla="*/ 3737643 w 4240320"/>
                  <a:gd name="connsiteY18" fmla="*/ 1455614 h 1650372"/>
                  <a:gd name="connsiteX19" fmla="*/ 4069855 w 4240320"/>
                  <a:gd name="connsiteY19" fmla="*/ 1446274 h 1650372"/>
                  <a:gd name="connsiteX20" fmla="*/ 4240320 w 4240320"/>
                  <a:gd name="connsiteY20" fmla="*/ 1425126 h 1650372"/>
                  <a:gd name="connsiteX0" fmla="*/ 0 w 4240320"/>
                  <a:gd name="connsiteY0" fmla="*/ 0 h 1630866"/>
                  <a:gd name="connsiteX1" fmla="*/ 162100 w 4240320"/>
                  <a:gd name="connsiteY1" fmla="*/ 774106 h 1630866"/>
                  <a:gd name="connsiteX2" fmla="*/ 340571 w 4240320"/>
                  <a:gd name="connsiteY2" fmla="*/ 989362 h 1630866"/>
                  <a:gd name="connsiteX3" fmla="*/ 677956 w 4240320"/>
                  <a:gd name="connsiteY3" fmla="*/ 1227735 h 1630866"/>
                  <a:gd name="connsiteX4" fmla="*/ 846184 w 4240320"/>
                  <a:gd name="connsiteY4" fmla="*/ 1630853 h 1630866"/>
                  <a:gd name="connsiteX5" fmla="*/ 1013449 w 4240320"/>
                  <a:gd name="connsiteY5" fmla="*/ 1608467 h 1630866"/>
                  <a:gd name="connsiteX6" fmla="*/ 1354063 w 4240320"/>
                  <a:gd name="connsiteY6" fmla="*/ 1594942 h 1630866"/>
                  <a:gd name="connsiteX7" fmla="*/ 1522121 w 4240320"/>
                  <a:gd name="connsiteY7" fmla="*/ 1583351 h 1630866"/>
                  <a:gd name="connsiteX8" fmla="*/ 1695503 w 4240320"/>
                  <a:gd name="connsiteY8" fmla="*/ 1542611 h 1630866"/>
                  <a:gd name="connsiteX9" fmla="*/ 1869808 w 4240320"/>
                  <a:gd name="connsiteY9" fmla="*/ 1533349 h 1630866"/>
                  <a:gd name="connsiteX10" fmla="*/ 2039343 w 4240320"/>
                  <a:gd name="connsiteY10" fmla="*/ 1482697 h 1630866"/>
                  <a:gd name="connsiteX11" fmla="*/ 2200220 w 4240320"/>
                  <a:gd name="connsiteY11" fmla="*/ 1453343 h 1630866"/>
                  <a:gd name="connsiteX12" fmla="*/ 2376008 w 4240320"/>
                  <a:gd name="connsiteY12" fmla="*/ 1470343 h 1630866"/>
                  <a:gd name="connsiteX13" fmla="*/ 2545747 w 4240320"/>
                  <a:gd name="connsiteY13" fmla="*/ 1455843 h 1630866"/>
                  <a:gd name="connsiteX14" fmla="*/ 2710788 w 4240320"/>
                  <a:gd name="connsiteY14" fmla="*/ 1476997 h 1630866"/>
                  <a:gd name="connsiteX15" fmla="*/ 3057425 w 4240320"/>
                  <a:gd name="connsiteY15" fmla="*/ 1479587 h 1630866"/>
                  <a:gd name="connsiteX16" fmla="*/ 3223844 w 4240320"/>
                  <a:gd name="connsiteY16" fmla="*/ 1510847 h 1630866"/>
                  <a:gd name="connsiteX17" fmla="*/ 3394597 w 4240320"/>
                  <a:gd name="connsiteY17" fmla="*/ 1484350 h 1630866"/>
                  <a:gd name="connsiteX18" fmla="*/ 3737643 w 4240320"/>
                  <a:gd name="connsiteY18" fmla="*/ 1455614 h 1630866"/>
                  <a:gd name="connsiteX19" fmla="*/ 4069855 w 4240320"/>
                  <a:gd name="connsiteY19" fmla="*/ 1446274 h 1630866"/>
                  <a:gd name="connsiteX20" fmla="*/ 4240320 w 4240320"/>
                  <a:gd name="connsiteY20" fmla="*/ 1425126 h 1630866"/>
                  <a:gd name="connsiteX0" fmla="*/ 0 w 4240320"/>
                  <a:gd name="connsiteY0" fmla="*/ 0 h 1630943"/>
                  <a:gd name="connsiteX1" fmla="*/ 162100 w 4240320"/>
                  <a:gd name="connsiteY1" fmla="*/ 774106 h 1630943"/>
                  <a:gd name="connsiteX2" fmla="*/ 340571 w 4240320"/>
                  <a:gd name="connsiteY2" fmla="*/ 989362 h 1630943"/>
                  <a:gd name="connsiteX3" fmla="*/ 677956 w 4240320"/>
                  <a:gd name="connsiteY3" fmla="*/ 1227735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240320"/>
                  <a:gd name="connsiteY0" fmla="*/ 0 h 1635263"/>
                  <a:gd name="connsiteX1" fmla="*/ 162100 w 4240320"/>
                  <a:gd name="connsiteY1" fmla="*/ 774106 h 1635263"/>
                  <a:gd name="connsiteX2" fmla="*/ 340571 w 4240320"/>
                  <a:gd name="connsiteY2" fmla="*/ 989362 h 1635263"/>
                  <a:gd name="connsiteX3" fmla="*/ 684435 w 4240320"/>
                  <a:gd name="connsiteY3" fmla="*/ 1610261 h 1635263"/>
                  <a:gd name="connsiteX4" fmla="*/ 846184 w 4240320"/>
                  <a:gd name="connsiteY4" fmla="*/ 1630853 h 1635263"/>
                  <a:gd name="connsiteX5" fmla="*/ 1013449 w 4240320"/>
                  <a:gd name="connsiteY5" fmla="*/ 1608467 h 1635263"/>
                  <a:gd name="connsiteX6" fmla="*/ 1354063 w 4240320"/>
                  <a:gd name="connsiteY6" fmla="*/ 1594942 h 1635263"/>
                  <a:gd name="connsiteX7" fmla="*/ 1522121 w 4240320"/>
                  <a:gd name="connsiteY7" fmla="*/ 1583351 h 1635263"/>
                  <a:gd name="connsiteX8" fmla="*/ 1695503 w 4240320"/>
                  <a:gd name="connsiteY8" fmla="*/ 1542611 h 1635263"/>
                  <a:gd name="connsiteX9" fmla="*/ 1869808 w 4240320"/>
                  <a:gd name="connsiteY9" fmla="*/ 1533349 h 1635263"/>
                  <a:gd name="connsiteX10" fmla="*/ 2039343 w 4240320"/>
                  <a:gd name="connsiteY10" fmla="*/ 1482697 h 1635263"/>
                  <a:gd name="connsiteX11" fmla="*/ 2200220 w 4240320"/>
                  <a:gd name="connsiteY11" fmla="*/ 1453343 h 1635263"/>
                  <a:gd name="connsiteX12" fmla="*/ 2376008 w 4240320"/>
                  <a:gd name="connsiteY12" fmla="*/ 1470343 h 1635263"/>
                  <a:gd name="connsiteX13" fmla="*/ 2545747 w 4240320"/>
                  <a:gd name="connsiteY13" fmla="*/ 1455843 h 1635263"/>
                  <a:gd name="connsiteX14" fmla="*/ 2710788 w 4240320"/>
                  <a:gd name="connsiteY14" fmla="*/ 1476997 h 1635263"/>
                  <a:gd name="connsiteX15" fmla="*/ 3057425 w 4240320"/>
                  <a:gd name="connsiteY15" fmla="*/ 1479587 h 1635263"/>
                  <a:gd name="connsiteX16" fmla="*/ 3223844 w 4240320"/>
                  <a:gd name="connsiteY16" fmla="*/ 1510847 h 1635263"/>
                  <a:gd name="connsiteX17" fmla="*/ 3394597 w 4240320"/>
                  <a:gd name="connsiteY17" fmla="*/ 1484350 h 1635263"/>
                  <a:gd name="connsiteX18" fmla="*/ 3737643 w 4240320"/>
                  <a:gd name="connsiteY18" fmla="*/ 1455614 h 1635263"/>
                  <a:gd name="connsiteX19" fmla="*/ 4069855 w 4240320"/>
                  <a:gd name="connsiteY19" fmla="*/ 1446274 h 1635263"/>
                  <a:gd name="connsiteX20" fmla="*/ 4240320 w 4240320"/>
                  <a:gd name="connsiteY20" fmla="*/ 1425126 h 1635263"/>
                  <a:gd name="connsiteX0" fmla="*/ 0 w 4240320"/>
                  <a:gd name="connsiteY0" fmla="*/ 0 h 1630943"/>
                  <a:gd name="connsiteX1" fmla="*/ 162100 w 4240320"/>
                  <a:gd name="connsiteY1" fmla="*/ 774106 h 1630943"/>
                  <a:gd name="connsiteX2" fmla="*/ 340571 w 4240320"/>
                  <a:gd name="connsiteY2" fmla="*/ 989362 h 1630943"/>
                  <a:gd name="connsiteX3" fmla="*/ 505193 w 4240320"/>
                  <a:gd name="connsiteY3" fmla="*/ 1587760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240320"/>
                  <a:gd name="connsiteY0" fmla="*/ 0 h 1630943"/>
                  <a:gd name="connsiteX1" fmla="*/ 162100 w 4240320"/>
                  <a:gd name="connsiteY1" fmla="*/ 774106 h 1630943"/>
                  <a:gd name="connsiteX2" fmla="*/ 340571 w 4240320"/>
                  <a:gd name="connsiteY2" fmla="*/ 989362 h 1630943"/>
                  <a:gd name="connsiteX3" fmla="*/ 505193 w 4240320"/>
                  <a:gd name="connsiteY3" fmla="*/ 1587760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240320"/>
                  <a:gd name="connsiteY0" fmla="*/ 0 h 1630943"/>
                  <a:gd name="connsiteX1" fmla="*/ 162100 w 4240320"/>
                  <a:gd name="connsiteY1" fmla="*/ 774106 h 1630943"/>
                  <a:gd name="connsiteX2" fmla="*/ 340571 w 4240320"/>
                  <a:gd name="connsiteY2" fmla="*/ 989362 h 1630943"/>
                  <a:gd name="connsiteX3" fmla="*/ 505193 w 4240320"/>
                  <a:gd name="connsiteY3" fmla="*/ 1587760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240320"/>
                  <a:gd name="connsiteY0" fmla="*/ 0 h 1630943"/>
                  <a:gd name="connsiteX1" fmla="*/ 162100 w 4240320"/>
                  <a:gd name="connsiteY1" fmla="*/ 774106 h 1630943"/>
                  <a:gd name="connsiteX2" fmla="*/ 165647 w 4240320"/>
                  <a:gd name="connsiteY2" fmla="*/ 1524398 h 1630943"/>
                  <a:gd name="connsiteX3" fmla="*/ 505193 w 4240320"/>
                  <a:gd name="connsiteY3" fmla="*/ 1587760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240320"/>
                  <a:gd name="connsiteY0" fmla="*/ 0 h 1630943"/>
                  <a:gd name="connsiteX1" fmla="*/ 162100 w 4240320"/>
                  <a:gd name="connsiteY1" fmla="*/ 774106 h 1630943"/>
                  <a:gd name="connsiteX2" fmla="*/ 165647 w 4240320"/>
                  <a:gd name="connsiteY2" fmla="*/ 1524398 h 1630943"/>
                  <a:gd name="connsiteX3" fmla="*/ 505193 w 4240320"/>
                  <a:gd name="connsiteY3" fmla="*/ 1587760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240320"/>
                  <a:gd name="connsiteY0" fmla="*/ 0 h 1630943"/>
                  <a:gd name="connsiteX1" fmla="*/ 162100 w 4240320"/>
                  <a:gd name="connsiteY1" fmla="*/ 774106 h 1630943"/>
                  <a:gd name="connsiteX2" fmla="*/ 165647 w 4240320"/>
                  <a:gd name="connsiteY2" fmla="*/ 1524398 h 1630943"/>
                  <a:gd name="connsiteX3" fmla="*/ 505193 w 4240320"/>
                  <a:gd name="connsiteY3" fmla="*/ 1587760 h 1630943"/>
                  <a:gd name="connsiteX4" fmla="*/ 846184 w 4240320"/>
                  <a:gd name="connsiteY4" fmla="*/ 1630853 h 1630943"/>
                  <a:gd name="connsiteX5" fmla="*/ 1013449 w 4240320"/>
                  <a:gd name="connsiteY5" fmla="*/ 1608467 h 1630943"/>
                  <a:gd name="connsiteX6" fmla="*/ 1354063 w 4240320"/>
                  <a:gd name="connsiteY6" fmla="*/ 1594942 h 1630943"/>
                  <a:gd name="connsiteX7" fmla="*/ 1522121 w 4240320"/>
                  <a:gd name="connsiteY7" fmla="*/ 1583351 h 1630943"/>
                  <a:gd name="connsiteX8" fmla="*/ 1695503 w 4240320"/>
                  <a:gd name="connsiteY8" fmla="*/ 1542611 h 1630943"/>
                  <a:gd name="connsiteX9" fmla="*/ 1869808 w 4240320"/>
                  <a:gd name="connsiteY9" fmla="*/ 1533349 h 1630943"/>
                  <a:gd name="connsiteX10" fmla="*/ 2039343 w 4240320"/>
                  <a:gd name="connsiteY10" fmla="*/ 1482697 h 1630943"/>
                  <a:gd name="connsiteX11" fmla="*/ 2200220 w 4240320"/>
                  <a:gd name="connsiteY11" fmla="*/ 1453343 h 1630943"/>
                  <a:gd name="connsiteX12" fmla="*/ 2376008 w 4240320"/>
                  <a:gd name="connsiteY12" fmla="*/ 1470343 h 1630943"/>
                  <a:gd name="connsiteX13" fmla="*/ 2545747 w 4240320"/>
                  <a:gd name="connsiteY13" fmla="*/ 1455843 h 1630943"/>
                  <a:gd name="connsiteX14" fmla="*/ 2710788 w 4240320"/>
                  <a:gd name="connsiteY14" fmla="*/ 1476997 h 1630943"/>
                  <a:gd name="connsiteX15" fmla="*/ 3057425 w 4240320"/>
                  <a:gd name="connsiteY15" fmla="*/ 1479587 h 1630943"/>
                  <a:gd name="connsiteX16" fmla="*/ 3223844 w 4240320"/>
                  <a:gd name="connsiteY16" fmla="*/ 1510847 h 1630943"/>
                  <a:gd name="connsiteX17" fmla="*/ 3394597 w 4240320"/>
                  <a:gd name="connsiteY17" fmla="*/ 1484350 h 1630943"/>
                  <a:gd name="connsiteX18" fmla="*/ 3737643 w 4240320"/>
                  <a:gd name="connsiteY18" fmla="*/ 1455614 h 1630943"/>
                  <a:gd name="connsiteX19" fmla="*/ 4069855 w 4240320"/>
                  <a:gd name="connsiteY19" fmla="*/ 1446274 h 1630943"/>
                  <a:gd name="connsiteX20" fmla="*/ 4240320 w 4240320"/>
                  <a:gd name="connsiteY20" fmla="*/ 1425126 h 1630943"/>
                  <a:gd name="connsiteX0" fmla="*/ 0 w 4408765"/>
                  <a:gd name="connsiteY0" fmla="*/ 395095 h 898462"/>
                  <a:gd name="connsiteX1" fmla="*/ 330545 w 4408765"/>
                  <a:gd name="connsiteY1" fmla="*/ 41625 h 898462"/>
                  <a:gd name="connsiteX2" fmla="*/ 334092 w 4408765"/>
                  <a:gd name="connsiteY2" fmla="*/ 791917 h 898462"/>
                  <a:gd name="connsiteX3" fmla="*/ 673638 w 4408765"/>
                  <a:gd name="connsiteY3" fmla="*/ 855279 h 898462"/>
                  <a:gd name="connsiteX4" fmla="*/ 1014629 w 4408765"/>
                  <a:gd name="connsiteY4" fmla="*/ 898372 h 898462"/>
                  <a:gd name="connsiteX5" fmla="*/ 1181894 w 4408765"/>
                  <a:gd name="connsiteY5" fmla="*/ 875986 h 898462"/>
                  <a:gd name="connsiteX6" fmla="*/ 1522508 w 4408765"/>
                  <a:gd name="connsiteY6" fmla="*/ 862461 h 898462"/>
                  <a:gd name="connsiteX7" fmla="*/ 1690566 w 4408765"/>
                  <a:gd name="connsiteY7" fmla="*/ 850870 h 898462"/>
                  <a:gd name="connsiteX8" fmla="*/ 1863948 w 4408765"/>
                  <a:gd name="connsiteY8" fmla="*/ 810130 h 898462"/>
                  <a:gd name="connsiteX9" fmla="*/ 2038253 w 4408765"/>
                  <a:gd name="connsiteY9" fmla="*/ 800868 h 898462"/>
                  <a:gd name="connsiteX10" fmla="*/ 2207788 w 4408765"/>
                  <a:gd name="connsiteY10" fmla="*/ 750216 h 898462"/>
                  <a:gd name="connsiteX11" fmla="*/ 2368665 w 4408765"/>
                  <a:gd name="connsiteY11" fmla="*/ 720862 h 898462"/>
                  <a:gd name="connsiteX12" fmla="*/ 2544453 w 4408765"/>
                  <a:gd name="connsiteY12" fmla="*/ 737862 h 898462"/>
                  <a:gd name="connsiteX13" fmla="*/ 2714192 w 4408765"/>
                  <a:gd name="connsiteY13" fmla="*/ 723362 h 898462"/>
                  <a:gd name="connsiteX14" fmla="*/ 2879233 w 4408765"/>
                  <a:gd name="connsiteY14" fmla="*/ 744516 h 898462"/>
                  <a:gd name="connsiteX15" fmla="*/ 3225870 w 4408765"/>
                  <a:gd name="connsiteY15" fmla="*/ 747106 h 898462"/>
                  <a:gd name="connsiteX16" fmla="*/ 3392289 w 4408765"/>
                  <a:gd name="connsiteY16" fmla="*/ 778366 h 898462"/>
                  <a:gd name="connsiteX17" fmla="*/ 3563042 w 4408765"/>
                  <a:gd name="connsiteY17" fmla="*/ 751869 h 898462"/>
                  <a:gd name="connsiteX18" fmla="*/ 3906088 w 4408765"/>
                  <a:gd name="connsiteY18" fmla="*/ 723133 h 898462"/>
                  <a:gd name="connsiteX19" fmla="*/ 4238300 w 4408765"/>
                  <a:gd name="connsiteY19" fmla="*/ 713793 h 898462"/>
                  <a:gd name="connsiteX20" fmla="*/ 4408765 w 4408765"/>
                  <a:gd name="connsiteY20" fmla="*/ 692645 h 898462"/>
                  <a:gd name="connsiteX0" fmla="*/ 0 w 4408765"/>
                  <a:gd name="connsiteY0" fmla="*/ 0 h 503367"/>
                  <a:gd name="connsiteX1" fmla="*/ 159941 w 4408765"/>
                  <a:gd name="connsiteY1" fmla="*/ 271573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59941 w 4408765"/>
                  <a:gd name="connsiteY1" fmla="*/ 271573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59941 w 4408765"/>
                  <a:gd name="connsiteY1" fmla="*/ 271573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59941 w 4408765"/>
                  <a:gd name="connsiteY1" fmla="*/ 271573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70739 w 4408765"/>
                  <a:gd name="connsiteY1" fmla="*/ 284074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70739 w 4408765"/>
                  <a:gd name="connsiteY1" fmla="*/ 284074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70739 w 4408765"/>
                  <a:gd name="connsiteY1" fmla="*/ 284074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 name="connsiteX0" fmla="*/ 0 w 4408765"/>
                  <a:gd name="connsiteY0" fmla="*/ 0 h 503367"/>
                  <a:gd name="connsiteX1" fmla="*/ 170739 w 4408765"/>
                  <a:gd name="connsiteY1" fmla="*/ 284074 h 503367"/>
                  <a:gd name="connsiteX2" fmla="*/ 334092 w 4408765"/>
                  <a:gd name="connsiteY2" fmla="*/ 396822 h 503367"/>
                  <a:gd name="connsiteX3" fmla="*/ 673638 w 4408765"/>
                  <a:gd name="connsiteY3" fmla="*/ 460184 h 503367"/>
                  <a:gd name="connsiteX4" fmla="*/ 1014629 w 4408765"/>
                  <a:gd name="connsiteY4" fmla="*/ 503277 h 503367"/>
                  <a:gd name="connsiteX5" fmla="*/ 1181894 w 4408765"/>
                  <a:gd name="connsiteY5" fmla="*/ 480891 h 503367"/>
                  <a:gd name="connsiteX6" fmla="*/ 1522508 w 4408765"/>
                  <a:gd name="connsiteY6" fmla="*/ 467366 h 503367"/>
                  <a:gd name="connsiteX7" fmla="*/ 1690566 w 4408765"/>
                  <a:gd name="connsiteY7" fmla="*/ 455775 h 503367"/>
                  <a:gd name="connsiteX8" fmla="*/ 1863948 w 4408765"/>
                  <a:gd name="connsiteY8" fmla="*/ 415035 h 503367"/>
                  <a:gd name="connsiteX9" fmla="*/ 2038253 w 4408765"/>
                  <a:gd name="connsiteY9" fmla="*/ 405773 h 503367"/>
                  <a:gd name="connsiteX10" fmla="*/ 2207788 w 4408765"/>
                  <a:gd name="connsiteY10" fmla="*/ 355121 h 503367"/>
                  <a:gd name="connsiteX11" fmla="*/ 2368665 w 4408765"/>
                  <a:gd name="connsiteY11" fmla="*/ 325767 h 503367"/>
                  <a:gd name="connsiteX12" fmla="*/ 2544453 w 4408765"/>
                  <a:gd name="connsiteY12" fmla="*/ 342767 h 503367"/>
                  <a:gd name="connsiteX13" fmla="*/ 2714192 w 4408765"/>
                  <a:gd name="connsiteY13" fmla="*/ 328267 h 503367"/>
                  <a:gd name="connsiteX14" fmla="*/ 2879233 w 4408765"/>
                  <a:gd name="connsiteY14" fmla="*/ 349421 h 503367"/>
                  <a:gd name="connsiteX15" fmla="*/ 3225870 w 4408765"/>
                  <a:gd name="connsiteY15" fmla="*/ 352011 h 503367"/>
                  <a:gd name="connsiteX16" fmla="*/ 3392289 w 4408765"/>
                  <a:gd name="connsiteY16" fmla="*/ 383271 h 503367"/>
                  <a:gd name="connsiteX17" fmla="*/ 3563042 w 4408765"/>
                  <a:gd name="connsiteY17" fmla="*/ 356774 h 503367"/>
                  <a:gd name="connsiteX18" fmla="*/ 3906088 w 4408765"/>
                  <a:gd name="connsiteY18" fmla="*/ 328038 h 503367"/>
                  <a:gd name="connsiteX19" fmla="*/ 4238300 w 4408765"/>
                  <a:gd name="connsiteY19" fmla="*/ 318698 h 503367"/>
                  <a:gd name="connsiteX20" fmla="*/ 4408765 w 4408765"/>
                  <a:gd name="connsiteY20" fmla="*/ 297550 h 50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08765" h="503367">
                    <a:moveTo>
                      <a:pt x="0" y="0"/>
                    </a:moveTo>
                    <a:cubicBezTo>
                      <a:pt x="16295" y="22384"/>
                      <a:pt x="75356" y="128503"/>
                      <a:pt x="170739" y="284074"/>
                    </a:cubicBezTo>
                    <a:cubicBezTo>
                      <a:pt x="275400" y="361787"/>
                      <a:pt x="204499" y="309393"/>
                      <a:pt x="334092" y="396822"/>
                    </a:cubicBezTo>
                    <a:cubicBezTo>
                      <a:pt x="493763" y="425093"/>
                      <a:pt x="536661" y="425299"/>
                      <a:pt x="673638" y="460184"/>
                    </a:cubicBezTo>
                    <a:cubicBezTo>
                      <a:pt x="838530" y="475426"/>
                      <a:pt x="844258" y="479824"/>
                      <a:pt x="1014629" y="503277"/>
                    </a:cubicBezTo>
                    <a:cubicBezTo>
                      <a:pt x="1081343" y="504228"/>
                      <a:pt x="1076371" y="497710"/>
                      <a:pt x="1181894" y="480891"/>
                    </a:cubicBezTo>
                    <a:cubicBezTo>
                      <a:pt x="1359365" y="484588"/>
                      <a:pt x="1356387" y="481553"/>
                      <a:pt x="1522508" y="467366"/>
                    </a:cubicBezTo>
                    <a:cubicBezTo>
                      <a:pt x="1638276" y="461002"/>
                      <a:pt x="1656862" y="454640"/>
                      <a:pt x="1690566" y="455775"/>
                    </a:cubicBezTo>
                    <a:lnTo>
                      <a:pt x="1863948" y="415035"/>
                    </a:lnTo>
                    <a:cubicBezTo>
                      <a:pt x="1979059" y="418104"/>
                      <a:pt x="1920839" y="417842"/>
                      <a:pt x="2038253" y="405773"/>
                    </a:cubicBezTo>
                    <a:cubicBezTo>
                      <a:pt x="2110317" y="388703"/>
                      <a:pt x="2152360" y="363872"/>
                      <a:pt x="2207788" y="355121"/>
                    </a:cubicBezTo>
                    <a:cubicBezTo>
                      <a:pt x="2241877" y="351494"/>
                      <a:pt x="2344948" y="326159"/>
                      <a:pt x="2368665" y="325767"/>
                    </a:cubicBezTo>
                    <a:cubicBezTo>
                      <a:pt x="2392383" y="317874"/>
                      <a:pt x="2489025" y="350684"/>
                      <a:pt x="2544453" y="342767"/>
                    </a:cubicBezTo>
                    <a:cubicBezTo>
                      <a:pt x="2574865" y="341208"/>
                      <a:pt x="2686469" y="324657"/>
                      <a:pt x="2714192" y="328267"/>
                    </a:cubicBezTo>
                    <a:cubicBezTo>
                      <a:pt x="2737594" y="329376"/>
                      <a:pt x="2793953" y="346714"/>
                      <a:pt x="2879233" y="349421"/>
                    </a:cubicBezTo>
                    <a:cubicBezTo>
                      <a:pt x="3045027" y="356388"/>
                      <a:pt x="3053802" y="359728"/>
                      <a:pt x="3225870" y="352011"/>
                    </a:cubicBezTo>
                    <a:cubicBezTo>
                      <a:pt x="3311739" y="368487"/>
                      <a:pt x="3305861" y="364975"/>
                      <a:pt x="3392289" y="383271"/>
                    </a:cubicBezTo>
                    <a:cubicBezTo>
                      <a:pt x="3470079" y="374066"/>
                      <a:pt x="3477769" y="364313"/>
                      <a:pt x="3563042" y="356774"/>
                    </a:cubicBezTo>
                    <a:cubicBezTo>
                      <a:pt x="3729220" y="332194"/>
                      <a:pt x="3726952" y="340117"/>
                      <a:pt x="3906088" y="328038"/>
                    </a:cubicBezTo>
                    <a:cubicBezTo>
                      <a:pt x="4058943" y="305024"/>
                      <a:pt x="4078936" y="301278"/>
                      <a:pt x="4238300" y="318698"/>
                    </a:cubicBezTo>
                    <a:cubicBezTo>
                      <a:pt x="4307118" y="313164"/>
                      <a:pt x="4319425" y="313212"/>
                      <a:pt x="4408765" y="297550"/>
                    </a:cubicBezTo>
                  </a:path>
                </a:pathLst>
              </a:cu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13" name="Group 512"/>
              <p:cNvGrpSpPr/>
              <p:nvPr/>
            </p:nvGrpSpPr>
            <p:grpSpPr>
              <a:xfrm>
                <a:off x="1680788" y="3197947"/>
                <a:ext cx="81758" cy="130436"/>
                <a:chOff x="2545300" y="4228056"/>
                <a:chExt cx="120518" cy="183028"/>
              </a:xfrm>
              <a:solidFill>
                <a:schemeClr val="accent5"/>
              </a:solidFill>
            </p:grpSpPr>
            <p:cxnSp>
              <p:nvCxnSpPr>
                <p:cNvPr id="646" name="Straight Connector 645"/>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7" name="Straight Connector 646"/>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8" name="Straight Connector 647"/>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4" name="Group 513"/>
              <p:cNvGrpSpPr/>
              <p:nvPr/>
            </p:nvGrpSpPr>
            <p:grpSpPr>
              <a:xfrm>
                <a:off x="1893140" y="3302915"/>
                <a:ext cx="81758" cy="163410"/>
                <a:chOff x="2545300" y="4228056"/>
                <a:chExt cx="120518" cy="183028"/>
              </a:xfrm>
              <a:solidFill>
                <a:schemeClr val="accent5"/>
              </a:solidFill>
            </p:grpSpPr>
            <p:cxnSp>
              <p:nvCxnSpPr>
                <p:cNvPr id="643" name="Straight Connector 642"/>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5" name="Group 514"/>
              <p:cNvGrpSpPr/>
              <p:nvPr/>
            </p:nvGrpSpPr>
            <p:grpSpPr>
              <a:xfrm>
                <a:off x="2115069" y="3315344"/>
                <a:ext cx="81758" cy="198845"/>
                <a:chOff x="2545300" y="4228056"/>
                <a:chExt cx="120518" cy="183028"/>
              </a:xfrm>
              <a:solidFill>
                <a:schemeClr val="accent5"/>
              </a:solidFill>
            </p:grpSpPr>
            <p:cxnSp>
              <p:nvCxnSpPr>
                <p:cNvPr id="640" name="Straight Connector 639"/>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6" name="Group 515"/>
              <p:cNvGrpSpPr/>
              <p:nvPr/>
            </p:nvGrpSpPr>
            <p:grpSpPr>
              <a:xfrm>
                <a:off x="2326260" y="3338413"/>
                <a:ext cx="81758" cy="233616"/>
                <a:chOff x="2545300" y="4228056"/>
                <a:chExt cx="120518" cy="183028"/>
              </a:xfrm>
              <a:solidFill>
                <a:schemeClr val="accent5"/>
              </a:solidFill>
            </p:grpSpPr>
            <p:cxnSp>
              <p:nvCxnSpPr>
                <p:cNvPr id="637" name="Straight Connector 636"/>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8" name="Straight Connector 637"/>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9" name="Straight Connector 638"/>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7" name="Group 516"/>
              <p:cNvGrpSpPr/>
              <p:nvPr/>
            </p:nvGrpSpPr>
            <p:grpSpPr>
              <a:xfrm>
                <a:off x="2547232" y="3348653"/>
                <a:ext cx="81758" cy="255055"/>
                <a:chOff x="2545300" y="4228056"/>
                <a:chExt cx="120518" cy="183028"/>
              </a:xfrm>
              <a:solidFill>
                <a:schemeClr val="accent5"/>
              </a:solidFill>
            </p:grpSpPr>
            <p:cxnSp>
              <p:nvCxnSpPr>
                <p:cNvPr id="634" name="Straight Connector 633"/>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6" name="Straight Connector 635"/>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8" name="Group 517"/>
              <p:cNvGrpSpPr/>
              <p:nvPr/>
            </p:nvGrpSpPr>
            <p:grpSpPr>
              <a:xfrm>
                <a:off x="2757038" y="3363027"/>
                <a:ext cx="81758" cy="279431"/>
                <a:chOff x="2545300" y="4228056"/>
                <a:chExt cx="120518" cy="183028"/>
              </a:xfrm>
              <a:solidFill>
                <a:schemeClr val="accent5"/>
              </a:solidFill>
            </p:grpSpPr>
            <p:cxnSp>
              <p:nvCxnSpPr>
                <p:cNvPr id="631" name="Straight Connector 630"/>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9" name="Group 518"/>
              <p:cNvGrpSpPr/>
              <p:nvPr/>
            </p:nvGrpSpPr>
            <p:grpSpPr>
              <a:xfrm>
                <a:off x="2972949" y="3335817"/>
                <a:ext cx="81758" cy="293408"/>
                <a:chOff x="2545300" y="4228056"/>
                <a:chExt cx="120518" cy="183028"/>
              </a:xfrm>
              <a:solidFill>
                <a:schemeClr val="accent5"/>
              </a:solidFill>
            </p:grpSpPr>
            <p:cxnSp>
              <p:nvCxnSpPr>
                <p:cNvPr id="628" name="Straight Connector 627"/>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0" name="Group 519"/>
              <p:cNvGrpSpPr/>
              <p:nvPr/>
            </p:nvGrpSpPr>
            <p:grpSpPr>
              <a:xfrm>
                <a:off x="3192635" y="3338413"/>
                <a:ext cx="81758" cy="296702"/>
                <a:chOff x="2545300" y="4228056"/>
                <a:chExt cx="120518" cy="183028"/>
              </a:xfrm>
              <a:solidFill>
                <a:schemeClr val="accent5"/>
              </a:solidFill>
            </p:grpSpPr>
            <p:cxnSp>
              <p:nvCxnSpPr>
                <p:cNvPr id="625" name="Straight Connector 624"/>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1" name="Group 520"/>
              <p:cNvGrpSpPr/>
              <p:nvPr/>
            </p:nvGrpSpPr>
            <p:grpSpPr>
              <a:xfrm>
                <a:off x="3406843" y="3299847"/>
                <a:ext cx="81758" cy="321127"/>
                <a:chOff x="2545300" y="4228056"/>
                <a:chExt cx="120518" cy="183028"/>
              </a:xfrm>
              <a:solidFill>
                <a:schemeClr val="accent5"/>
              </a:solidFill>
            </p:grpSpPr>
            <p:cxnSp>
              <p:nvCxnSpPr>
                <p:cNvPr id="622" name="Straight Connector 621"/>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2" name="Group 521"/>
              <p:cNvGrpSpPr/>
              <p:nvPr/>
            </p:nvGrpSpPr>
            <p:grpSpPr>
              <a:xfrm>
                <a:off x="3626410" y="3287709"/>
                <a:ext cx="81758" cy="326997"/>
                <a:chOff x="2545300" y="4228056"/>
                <a:chExt cx="120518" cy="183028"/>
              </a:xfrm>
              <a:solidFill>
                <a:schemeClr val="accent5"/>
              </a:solidFill>
            </p:grpSpPr>
            <p:cxnSp>
              <p:nvCxnSpPr>
                <p:cNvPr id="619" name="Straight Connector 618"/>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3" name="Group 522"/>
              <p:cNvGrpSpPr/>
              <p:nvPr/>
            </p:nvGrpSpPr>
            <p:grpSpPr>
              <a:xfrm>
                <a:off x="3836835" y="3233813"/>
                <a:ext cx="81758" cy="337569"/>
                <a:chOff x="2545300" y="4228056"/>
                <a:chExt cx="120518" cy="183028"/>
              </a:xfrm>
              <a:solidFill>
                <a:schemeClr val="accent5"/>
              </a:solidFill>
            </p:grpSpPr>
            <p:cxnSp>
              <p:nvCxnSpPr>
                <p:cNvPr id="616" name="Straight Connector 615"/>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4057890" y="3233813"/>
                <a:ext cx="81758" cy="332816"/>
                <a:chOff x="2545300" y="4228056"/>
                <a:chExt cx="120518" cy="183028"/>
              </a:xfrm>
              <a:solidFill>
                <a:schemeClr val="accent5"/>
              </a:solidFill>
            </p:grpSpPr>
            <p:cxnSp>
              <p:nvCxnSpPr>
                <p:cNvPr id="613" name="Straight Connector 612"/>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5" name="Group 524"/>
              <p:cNvGrpSpPr/>
              <p:nvPr/>
            </p:nvGrpSpPr>
            <p:grpSpPr>
              <a:xfrm>
                <a:off x="4274688" y="3163946"/>
                <a:ext cx="81758" cy="345204"/>
                <a:chOff x="2545300" y="4228056"/>
                <a:chExt cx="120518" cy="183028"/>
              </a:xfrm>
              <a:solidFill>
                <a:schemeClr val="accent5"/>
              </a:solidFill>
            </p:grpSpPr>
            <p:cxnSp>
              <p:nvCxnSpPr>
                <p:cNvPr id="610" name="Straight Connector 609"/>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6" name="Group 525"/>
              <p:cNvGrpSpPr/>
              <p:nvPr/>
            </p:nvGrpSpPr>
            <p:grpSpPr>
              <a:xfrm>
                <a:off x="4491245" y="3123930"/>
                <a:ext cx="81758" cy="355108"/>
                <a:chOff x="2545300" y="4228056"/>
                <a:chExt cx="120518" cy="183028"/>
              </a:xfrm>
              <a:solidFill>
                <a:schemeClr val="accent5"/>
              </a:solidFill>
            </p:grpSpPr>
            <p:cxnSp>
              <p:nvCxnSpPr>
                <p:cNvPr id="607" name="Straight Connector 606"/>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8" name="Straight Connector 607"/>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7" name="Group 526"/>
              <p:cNvGrpSpPr/>
              <p:nvPr/>
            </p:nvGrpSpPr>
            <p:grpSpPr>
              <a:xfrm>
                <a:off x="4708382" y="3139508"/>
                <a:ext cx="81758" cy="355668"/>
                <a:chOff x="2545300" y="4228056"/>
                <a:chExt cx="120518" cy="183028"/>
              </a:xfrm>
              <a:solidFill>
                <a:schemeClr val="accent5"/>
              </a:solidFill>
            </p:grpSpPr>
            <p:cxnSp>
              <p:nvCxnSpPr>
                <p:cNvPr id="604" name="Straight Connector 603"/>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6" name="Straight Connector 605"/>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8" name="Group 527"/>
              <p:cNvGrpSpPr/>
              <p:nvPr/>
            </p:nvGrpSpPr>
            <p:grpSpPr>
              <a:xfrm>
                <a:off x="4922498" y="3139507"/>
                <a:ext cx="81758" cy="343886"/>
                <a:chOff x="2545300" y="4228056"/>
                <a:chExt cx="120518" cy="183028"/>
              </a:xfrm>
              <a:solidFill>
                <a:schemeClr val="accent5"/>
              </a:solidFill>
            </p:grpSpPr>
            <p:cxnSp>
              <p:nvCxnSpPr>
                <p:cNvPr id="601" name="Straight Connector 600"/>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2" name="Straight Connector 601"/>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9" name="Group 528"/>
              <p:cNvGrpSpPr/>
              <p:nvPr/>
            </p:nvGrpSpPr>
            <p:grpSpPr>
              <a:xfrm>
                <a:off x="5137661" y="3161349"/>
                <a:ext cx="81758" cy="351560"/>
                <a:chOff x="2545300" y="4228056"/>
                <a:chExt cx="120518" cy="183028"/>
              </a:xfrm>
              <a:solidFill>
                <a:schemeClr val="accent5"/>
              </a:solidFill>
            </p:grpSpPr>
            <p:cxnSp>
              <p:nvCxnSpPr>
                <p:cNvPr id="598" name="Straight Connector 597"/>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0" name="Group 529"/>
              <p:cNvGrpSpPr/>
              <p:nvPr/>
            </p:nvGrpSpPr>
            <p:grpSpPr>
              <a:xfrm>
                <a:off x="5354590" y="3163296"/>
                <a:ext cx="81758" cy="360198"/>
                <a:chOff x="2545300" y="4228056"/>
                <a:chExt cx="120518" cy="183028"/>
              </a:xfrm>
              <a:solidFill>
                <a:schemeClr val="accent5"/>
              </a:solidFill>
            </p:grpSpPr>
            <p:cxnSp>
              <p:nvCxnSpPr>
                <p:cNvPr id="595" name="Straight Connector 594"/>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6" name="Straight Connector 595"/>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1" name="Group 530"/>
              <p:cNvGrpSpPr/>
              <p:nvPr/>
            </p:nvGrpSpPr>
            <p:grpSpPr>
              <a:xfrm>
                <a:off x="5575016" y="3163945"/>
                <a:ext cx="81758" cy="360005"/>
                <a:chOff x="2545300" y="4228056"/>
                <a:chExt cx="120518" cy="183028"/>
              </a:xfrm>
              <a:solidFill>
                <a:schemeClr val="accent5"/>
              </a:solidFill>
            </p:grpSpPr>
            <p:cxnSp>
              <p:nvCxnSpPr>
                <p:cNvPr id="592" name="Straight Connector 591"/>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2" name="Group 531"/>
              <p:cNvGrpSpPr/>
              <p:nvPr/>
            </p:nvGrpSpPr>
            <p:grpSpPr>
              <a:xfrm>
                <a:off x="5788911" y="3191338"/>
                <a:ext cx="81758" cy="359233"/>
                <a:chOff x="2545300" y="4228056"/>
                <a:chExt cx="120518" cy="183028"/>
              </a:xfrm>
              <a:solidFill>
                <a:schemeClr val="accent5"/>
              </a:solidFill>
            </p:grpSpPr>
            <p:cxnSp>
              <p:nvCxnSpPr>
                <p:cNvPr id="589" name="Straight Connector 588"/>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3" name="Group 532"/>
              <p:cNvGrpSpPr/>
              <p:nvPr/>
            </p:nvGrpSpPr>
            <p:grpSpPr>
              <a:xfrm>
                <a:off x="6005580" y="3163946"/>
                <a:ext cx="81758" cy="370690"/>
                <a:chOff x="2545300" y="4228056"/>
                <a:chExt cx="120518" cy="183028"/>
              </a:xfrm>
              <a:solidFill>
                <a:schemeClr val="accent5"/>
              </a:solidFill>
            </p:grpSpPr>
            <p:cxnSp>
              <p:nvCxnSpPr>
                <p:cNvPr id="586" name="Straight Connector 585"/>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4" name="Group 533"/>
              <p:cNvGrpSpPr/>
              <p:nvPr/>
            </p:nvGrpSpPr>
            <p:grpSpPr>
              <a:xfrm>
                <a:off x="6218949" y="3123930"/>
                <a:ext cx="81758" cy="380158"/>
                <a:chOff x="2545300" y="4228056"/>
                <a:chExt cx="120518" cy="183028"/>
              </a:xfrm>
              <a:solidFill>
                <a:schemeClr val="accent5"/>
              </a:solidFill>
            </p:grpSpPr>
            <p:cxnSp>
              <p:nvCxnSpPr>
                <p:cNvPr id="583" name="Straight Connector 582"/>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5" name="Straight Connector 584"/>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5" name="Group 534"/>
              <p:cNvGrpSpPr/>
              <p:nvPr/>
            </p:nvGrpSpPr>
            <p:grpSpPr>
              <a:xfrm>
                <a:off x="6439552" y="3123930"/>
                <a:ext cx="81758" cy="377234"/>
                <a:chOff x="2545300" y="4228056"/>
                <a:chExt cx="120518" cy="183028"/>
              </a:xfrm>
              <a:solidFill>
                <a:schemeClr val="accent5"/>
              </a:solidFill>
            </p:grpSpPr>
            <p:cxnSp>
              <p:nvCxnSpPr>
                <p:cNvPr id="580" name="Straight Connector 579"/>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1" name="Straight Connector 580"/>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2" name="Straight Connector 581"/>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p:cNvGrpSpPr/>
              <p:nvPr/>
            </p:nvGrpSpPr>
            <p:grpSpPr>
              <a:xfrm>
                <a:off x="6653162" y="3100632"/>
                <a:ext cx="81758" cy="377360"/>
                <a:chOff x="2545300" y="4228056"/>
                <a:chExt cx="120518" cy="183028"/>
              </a:xfrm>
              <a:solidFill>
                <a:schemeClr val="accent5"/>
              </a:solidFill>
            </p:grpSpPr>
            <p:cxnSp>
              <p:nvCxnSpPr>
                <p:cNvPr id="577" name="Straight Connector 576"/>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7" name="Group 536"/>
              <p:cNvGrpSpPr/>
              <p:nvPr/>
            </p:nvGrpSpPr>
            <p:grpSpPr>
              <a:xfrm>
                <a:off x="6868536" y="3108275"/>
                <a:ext cx="81758" cy="354249"/>
                <a:chOff x="2545300" y="4228056"/>
                <a:chExt cx="120518" cy="183028"/>
              </a:xfrm>
              <a:solidFill>
                <a:schemeClr val="accent5"/>
              </a:solidFill>
            </p:grpSpPr>
            <p:cxnSp>
              <p:nvCxnSpPr>
                <p:cNvPr id="574" name="Straight Connector 573"/>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8" name="Group 537"/>
              <p:cNvGrpSpPr/>
              <p:nvPr/>
            </p:nvGrpSpPr>
            <p:grpSpPr>
              <a:xfrm>
                <a:off x="7086800" y="3089616"/>
                <a:ext cx="81758" cy="372908"/>
                <a:chOff x="2545300" y="4228056"/>
                <a:chExt cx="120518" cy="183028"/>
              </a:xfrm>
              <a:solidFill>
                <a:schemeClr val="accent5"/>
              </a:solidFill>
            </p:grpSpPr>
            <p:cxnSp>
              <p:nvCxnSpPr>
                <p:cNvPr id="571" name="Straight Connector 570"/>
                <p:cNvCxnSpPr/>
                <p:nvPr/>
              </p:nvCxnSpPr>
              <p:spPr>
                <a:xfrm>
                  <a:off x="2605297"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flipH="1">
                  <a:off x="2545824" y="4228056"/>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flipH="1">
                  <a:off x="2545300" y="4411084"/>
                  <a:ext cx="119994"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9" name="Group 538"/>
              <p:cNvGrpSpPr/>
              <p:nvPr/>
            </p:nvGrpSpPr>
            <p:grpSpPr>
              <a:xfrm>
                <a:off x="7503890" y="3051671"/>
                <a:ext cx="81774" cy="352991"/>
                <a:chOff x="2838885" y="4228056"/>
                <a:chExt cx="120534" cy="183028"/>
              </a:xfrm>
              <a:solidFill>
                <a:schemeClr val="accent5"/>
              </a:solidFill>
            </p:grpSpPr>
            <p:cxnSp>
              <p:nvCxnSpPr>
                <p:cNvPr id="568" name="Straight Connector 567"/>
                <p:cNvCxnSpPr/>
                <p:nvPr/>
              </p:nvCxnSpPr>
              <p:spPr>
                <a:xfrm>
                  <a:off x="2898876" y="4228056"/>
                  <a:ext cx="0" cy="18185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flipH="1">
                  <a:off x="2839409" y="4228056"/>
                  <a:ext cx="120010"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flipH="1">
                  <a:off x="2838885" y="4411084"/>
                  <a:ext cx="120012" cy="0"/>
                </a:xfrm>
                <a:prstGeom prst="line">
                  <a:avLst/>
                </a:prstGeom>
                <a:grpFill/>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649" name="Diamond 648"/>
              <p:cNvSpPr>
                <a:spLocks noChangeAspect="1"/>
              </p:cNvSpPr>
              <p:nvPr/>
            </p:nvSpPr>
            <p:spPr>
              <a:xfrm>
                <a:off x="7481249" y="3161349"/>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0" name="Diamond 649"/>
              <p:cNvSpPr>
                <a:spLocks noChangeAspect="1"/>
              </p:cNvSpPr>
              <p:nvPr/>
            </p:nvSpPr>
            <p:spPr>
              <a:xfrm>
                <a:off x="7064993" y="3212052"/>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1" name="Diamond 650"/>
              <p:cNvSpPr>
                <a:spLocks noChangeAspect="1"/>
              </p:cNvSpPr>
              <p:nvPr/>
            </p:nvSpPr>
            <p:spPr>
              <a:xfrm>
                <a:off x="6845682" y="3232335"/>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2" name="Diamond 651"/>
              <p:cNvSpPr>
                <a:spLocks noChangeAspect="1"/>
              </p:cNvSpPr>
              <p:nvPr/>
            </p:nvSpPr>
            <p:spPr>
              <a:xfrm>
                <a:off x="6630788" y="3214805"/>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3" name="Diamond 652"/>
              <p:cNvSpPr>
                <a:spLocks noChangeAspect="1"/>
              </p:cNvSpPr>
              <p:nvPr/>
            </p:nvSpPr>
            <p:spPr>
              <a:xfrm>
                <a:off x="6416698" y="3238091"/>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4" name="Diamond 653"/>
              <p:cNvSpPr>
                <a:spLocks noChangeAspect="1"/>
              </p:cNvSpPr>
              <p:nvPr/>
            </p:nvSpPr>
            <p:spPr>
              <a:xfrm>
                <a:off x="6200569" y="3249253"/>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5" name="Diamond 654"/>
              <p:cNvSpPr>
                <a:spLocks noChangeAspect="1"/>
              </p:cNvSpPr>
              <p:nvPr/>
            </p:nvSpPr>
            <p:spPr>
              <a:xfrm>
                <a:off x="5983293" y="3276800"/>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6" name="Diamond 655"/>
              <p:cNvSpPr>
                <a:spLocks noChangeAspect="1"/>
              </p:cNvSpPr>
              <p:nvPr/>
            </p:nvSpPr>
            <p:spPr>
              <a:xfrm>
                <a:off x="5766234" y="3299848"/>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7" name="Diamond 656"/>
              <p:cNvSpPr>
                <a:spLocks noChangeAspect="1"/>
              </p:cNvSpPr>
              <p:nvPr/>
            </p:nvSpPr>
            <p:spPr>
              <a:xfrm>
                <a:off x="5550064" y="3273524"/>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8" name="Diamond 657"/>
              <p:cNvSpPr>
                <a:spLocks noChangeAspect="1"/>
              </p:cNvSpPr>
              <p:nvPr/>
            </p:nvSpPr>
            <p:spPr>
              <a:xfrm>
                <a:off x="5331913" y="3277985"/>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59" name="Diamond 658"/>
              <p:cNvSpPr>
                <a:spLocks noChangeAspect="1"/>
              </p:cNvSpPr>
              <p:nvPr/>
            </p:nvSpPr>
            <p:spPr>
              <a:xfrm>
                <a:off x="5114984" y="3270771"/>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0" name="Diamond 659"/>
              <p:cNvSpPr>
                <a:spLocks noChangeAspect="1"/>
              </p:cNvSpPr>
              <p:nvPr/>
            </p:nvSpPr>
            <p:spPr>
              <a:xfrm>
                <a:off x="4902363" y="3243223"/>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1" name="Diamond 660"/>
              <p:cNvSpPr>
                <a:spLocks noChangeAspect="1"/>
              </p:cNvSpPr>
              <p:nvPr/>
            </p:nvSpPr>
            <p:spPr>
              <a:xfrm>
                <a:off x="4465031" y="3238090"/>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2" name="Diamond 661"/>
              <p:cNvSpPr>
                <a:spLocks noChangeAspect="1"/>
              </p:cNvSpPr>
              <p:nvPr/>
            </p:nvSpPr>
            <p:spPr>
              <a:xfrm>
                <a:off x="4252189" y="3272928"/>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3" name="Diamond 662"/>
              <p:cNvSpPr>
                <a:spLocks noChangeAspect="1"/>
              </p:cNvSpPr>
              <p:nvPr/>
            </p:nvSpPr>
            <p:spPr>
              <a:xfrm>
                <a:off x="4040791" y="3333951"/>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4" name="Diamond 663"/>
              <p:cNvSpPr>
                <a:spLocks noChangeAspect="1"/>
              </p:cNvSpPr>
              <p:nvPr/>
            </p:nvSpPr>
            <p:spPr>
              <a:xfrm>
                <a:off x="3814336" y="3336704"/>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5" name="Diamond 664"/>
              <p:cNvSpPr>
                <a:spLocks noChangeAspect="1"/>
              </p:cNvSpPr>
              <p:nvPr/>
            </p:nvSpPr>
            <p:spPr>
              <a:xfrm>
                <a:off x="3602333" y="3377727"/>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6" name="Diamond 665"/>
              <p:cNvSpPr>
                <a:spLocks noChangeAspect="1"/>
              </p:cNvSpPr>
              <p:nvPr/>
            </p:nvSpPr>
            <p:spPr>
              <a:xfrm>
                <a:off x="3384201" y="3397132"/>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7" name="Diamond 666"/>
              <p:cNvSpPr>
                <a:spLocks noChangeAspect="1"/>
              </p:cNvSpPr>
              <p:nvPr/>
            </p:nvSpPr>
            <p:spPr>
              <a:xfrm>
                <a:off x="3169909" y="3414811"/>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8" name="Diamond 667"/>
              <p:cNvSpPr>
                <a:spLocks noChangeAspect="1"/>
              </p:cNvSpPr>
              <p:nvPr/>
            </p:nvSpPr>
            <p:spPr>
              <a:xfrm>
                <a:off x="2950450" y="3413104"/>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69" name="Diamond 668"/>
              <p:cNvSpPr>
                <a:spLocks noChangeAspect="1"/>
              </p:cNvSpPr>
              <p:nvPr/>
            </p:nvSpPr>
            <p:spPr>
              <a:xfrm>
                <a:off x="2734361" y="3435508"/>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0" name="Diamond 669"/>
              <p:cNvSpPr>
                <a:spLocks noChangeAspect="1"/>
              </p:cNvSpPr>
              <p:nvPr/>
            </p:nvSpPr>
            <p:spPr>
              <a:xfrm>
                <a:off x="2522101" y="3406360"/>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1" name="Diamond 670"/>
              <p:cNvSpPr>
                <a:spLocks noChangeAspect="1"/>
              </p:cNvSpPr>
              <p:nvPr/>
            </p:nvSpPr>
            <p:spPr>
              <a:xfrm>
                <a:off x="2305161" y="3387829"/>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2" name="Diamond 671"/>
              <p:cNvSpPr>
                <a:spLocks noChangeAspect="1"/>
              </p:cNvSpPr>
              <p:nvPr/>
            </p:nvSpPr>
            <p:spPr>
              <a:xfrm>
                <a:off x="2090175" y="3348653"/>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3" name="Diamond 672"/>
              <p:cNvSpPr>
                <a:spLocks noChangeAspect="1"/>
              </p:cNvSpPr>
              <p:nvPr/>
            </p:nvSpPr>
            <p:spPr>
              <a:xfrm>
                <a:off x="1870463" y="3315345"/>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4" name="Diamond 673"/>
              <p:cNvSpPr>
                <a:spLocks noChangeAspect="1"/>
              </p:cNvSpPr>
              <p:nvPr/>
            </p:nvSpPr>
            <p:spPr>
              <a:xfrm>
                <a:off x="1658289" y="3191339"/>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5" name="Diamond 674"/>
              <p:cNvSpPr>
                <a:spLocks noChangeAspect="1"/>
              </p:cNvSpPr>
              <p:nvPr/>
            </p:nvSpPr>
            <p:spPr>
              <a:xfrm>
                <a:off x="1443793" y="2874842"/>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76" name="Diamond 675"/>
              <p:cNvSpPr>
                <a:spLocks noChangeAspect="1"/>
              </p:cNvSpPr>
              <p:nvPr/>
            </p:nvSpPr>
            <p:spPr>
              <a:xfrm>
                <a:off x="4685883" y="3255519"/>
                <a:ext cx="126756" cy="126361"/>
              </a:xfrm>
              <a:prstGeom prst="diamond">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grpSp>
      <p:sp>
        <p:nvSpPr>
          <p:cNvPr id="4102" name="TextBox 4101"/>
          <p:cNvSpPr txBox="1"/>
          <p:nvPr/>
        </p:nvSpPr>
        <p:spPr>
          <a:xfrm>
            <a:off x="266295" y="5390985"/>
            <a:ext cx="8466256" cy="553998"/>
          </a:xfrm>
          <a:prstGeom prst="rect">
            <a:avLst/>
          </a:prstGeom>
          <a:noFill/>
        </p:spPr>
        <p:txBody>
          <a:bodyPr wrap="square" rtlCol="0">
            <a:spAutoFit/>
          </a:bodyPr>
          <a:lstStyle/>
          <a:p>
            <a:pPr>
              <a:tabLst>
                <a:tab pos="1262063" algn="ctr"/>
                <a:tab pos="2627313" algn="ctr"/>
                <a:tab pos="4167188" algn="ctr"/>
                <a:tab pos="5718175" algn="ctr"/>
                <a:tab pos="7083425" algn="ctr"/>
                <a:tab pos="7488238" algn="ctr"/>
              </a:tabLst>
            </a:pPr>
            <a:r>
              <a:rPr lang="en-US" sz="1000" dirty="0"/>
              <a:t>Placebo n:	227	227	227	208	197	227</a:t>
            </a:r>
          </a:p>
          <a:p>
            <a:pPr>
              <a:tabLst>
                <a:tab pos="1262063" algn="ctr"/>
                <a:tab pos="2627313" algn="ctr"/>
                <a:tab pos="4167188" algn="ctr"/>
                <a:tab pos="5718175" algn="ctr"/>
                <a:tab pos="7083425" algn="ctr"/>
                <a:tab pos="7488238" algn="ctr"/>
              </a:tabLst>
            </a:pPr>
            <a:r>
              <a:rPr lang="en-US" sz="1000" dirty="0"/>
              <a:t>Phen/TPM 7.5/46 n:	153	152	153	137	129	153</a:t>
            </a:r>
          </a:p>
          <a:p>
            <a:pPr>
              <a:tabLst>
                <a:tab pos="1262063" algn="ctr"/>
                <a:tab pos="2627313" algn="ctr"/>
                <a:tab pos="4167188" algn="ctr"/>
                <a:tab pos="5718175" algn="ctr"/>
                <a:tab pos="7083425" algn="ctr"/>
                <a:tab pos="7488238" algn="ctr"/>
              </a:tabLst>
            </a:pPr>
            <a:r>
              <a:rPr lang="en-US" sz="1000" dirty="0"/>
              <a:t>Phen/TPM 15/92 n:	295	295	295	268	248	295</a:t>
            </a:r>
          </a:p>
        </p:txBody>
      </p:sp>
    </p:spTree>
    <p:extLst>
      <p:ext uri="{BB962C8B-B14F-4D97-AF65-F5344CB8AC3E}">
        <p14:creationId xmlns:p14="http://schemas.microsoft.com/office/powerpoint/2010/main" val="3369688544"/>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64" name="Rectangle 222"/>
          <p:cNvSpPr>
            <a:spLocks noChangeArrowheads="1"/>
          </p:cNvSpPr>
          <p:nvPr/>
        </p:nvSpPr>
        <p:spPr bwMode="auto">
          <a:xfrm>
            <a:off x="2876550" y="1254125"/>
            <a:ext cx="184150" cy="366713"/>
          </a:xfrm>
          <a:prstGeom prst="rect">
            <a:avLst/>
          </a:prstGeom>
          <a:noFill/>
          <a:ln w="9525">
            <a:noFill/>
            <a:miter lim="800000"/>
            <a:headEnd/>
            <a:tailEnd/>
          </a:ln>
        </p:spPr>
        <p:txBody>
          <a:bodyPr wrap="none">
            <a:prstTxWarp prst="textNoShape">
              <a:avLst/>
            </a:prstTxWarp>
            <a:spAutoFit/>
          </a:bodyPr>
          <a:lstStyle/>
          <a:p>
            <a:endParaRPr lang="en-US" dirty="0">
              <a:solidFill>
                <a:prstClr val="black"/>
              </a:solidFill>
              <a:latin typeface="Arial" pitchFamily="34" charset="0"/>
            </a:endParaRPr>
          </a:p>
        </p:txBody>
      </p:sp>
      <p:sp>
        <p:nvSpPr>
          <p:cNvPr id="98365" name="Rectangle 632"/>
          <p:cNvSpPr>
            <a:spLocks noGrp="1" noChangeArrowheads="1"/>
          </p:cNvSpPr>
          <p:nvPr>
            <p:ph type="title"/>
          </p:nvPr>
        </p:nvSpPr>
        <p:spPr/>
        <p:txBody>
          <a:bodyPr>
            <a:normAutofit fontScale="90000"/>
          </a:bodyPr>
          <a:lstStyle/>
          <a:p>
            <a:r>
              <a:rPr lang="en-US" dirty="0"/>
              <a:t>Effect of Phentermine/Topiramate ER on Cardiometabolic Risk Markers</a:t>
            </a:r>
          </a:p>
        </p:txBody>
      </p:sp>
      <p:sp>
        <p:nvSpPr>
          <p:cNvPr id="2" name="Slide Number Placeholder 1"/>
          <p:cNvSpPr>
            <a:spLocks noGrp="1"/>
          </p:cNvSpPr>
          <p:nvPr>
            <p:ph type="sldNum" sz="quarter" idx="4"/>
          </p:nvPr>
        </p:nvSpPr>
        <p:spPr/>
        <p:txBody>
          <a:bodyPr/>
          <a:lstStyle/>
          <a:p>
            <a:fld id="{2462ECC2-A415-4E86-873D-B602882CC3EA}" type="slidenum">
              <a:rPr lang="en-US" smtClean="0"/>
              <a:pPr/>
              <a:t>24</a:t>
            </a:fld>
            <a:endParaRPr lang="en-US" dirty="0"/>
          </a:p>
        </p:txBody>
      </p:sp>
      <p:graphicFrame>
        <p:nvGraphicFramePr>
          <p:cNvPr id="8" name="Group 224"/>
          <p:cNvGraphicFramePr>
            <a:graphicFrameLocks noGrp="1"/>
          </p:cNvGraphicFramePr>
          <p:nvPr>
            <p:extLst/>
          </p:nvPr>
        </p:nvGraphicFramePr>
        <p:xfrm>
          <a:off x="349249" y="1913719"/>
          <a:ext cx="8432801" cy="3837367"/>
        </p:xfrm>
        <a:graphic>
          <a:graphicData uri="http://schemas.openxmlformats.org/drawingml/2006/table">
            <a:tbl>
              <a:tblPr firstRow="1" bandRow="1">
                <a:tableStyleId>{93296810-A885-4BE3-A3E7-6D5BEEA58F35}</a:tableStyleId>
              </a:tblPr>
              <a:tblGrid>
                <a:gridCol w="2186446">
                  <a:extLst>
                    <a:ext uri="{9D8B030D-6E8A-4147-A177-3AD203B41FA5}">
                      <a16:colId xmlns:a16="http://schemas.microsoft.com/office/drawing/2014/main" val="20000"/>
                    </a:ext>
                  </a:extLst>
                </a:gridCol>
                <a:gridCol w="1700795">
                  <a:extLst>
                    <a:ext uri="{9D8B030D-6E8A-4147-A177-3AD203B41FA5}">
                      <a16:colId xmlns:a16="http://schemas.microsoft.com/office/drawing/2014/main" val="20001"/>
                    </a:ext>
                  </a:extLst>
                </a:gridCol>
                <a:gridCol w="1411028">
                  <a:extLst>
                    <a:ext uri="{9D8B030D-6E8A-4147-A177-3AD203B41FA5}">
                      <a16:colId xmlns:a16="http://schemas.microsoft.com/office/drawing/2014/main" val="20002"/>
                    </a:ext>
                  </a:extLst>
                </a:gridCol>
                <a:gridCol w="1893504">
                  <a:extLst>
                    <a:ext uri="{9D8B030D-6E8A-4147-A177-3AD203B41FA5}">
                      <a16:colId xmlns:a16="http://schemas.microsoft.com/office/drawing/2014/main" val="20003"/>
                    </a:ext>
                  </a:extLst>
                </a:gridCol>
                <a:gridCol w="1241028">
                  <a:extLst>
                    <a:ext uri="{9D8B030D-6E8A-4147-A177-3AD203B41FA5}">
                      <a16:colId xmlns:a16="http://schemas.microsoft.com/office/drawing/2014/main" val="20004"/>
                    </a:ext>
                  </a:extLst>
                </a:gridCol>
              </a:tblGrid>
              <a:tr h="63023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Risk Factors</a:t>
                      </a:r>
                    </a:p>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(Mean % Weight Loss)</a:t>
                      </a:r>
                      <a:endParaRPr kumimoji="0" lang="en-US" sz="16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Phentermine/ Topiramate ER</a:t>
                      </a: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7.5/46 mg</a:t>
                      </a: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(8.4%)</a:t>
                      </a:r>
                      <a:endParaRPr kumimoji="0" lang="en-US" sz="16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P  value*</a:t>
                      </a:r>
                      <a:endParaRPr kumimoji="0" lang="en-US" sz="16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Phentermine/</a:t>
                      </a:r>
                      <a:br>
                        <a:rPr kumimoji="0" lang="en-US" sz="1600" u="none" strike="noStrike" cap="none" normalizeH="0" baseline="0" dirty="0">
                          <a:ln>
                            <a:noFill/>
                          </a:ln>
                          <a:effectLst/>
                        </a:rPr>
                      </a:br>
                      <a:r>
                        <a:rPr kumimoji="0" lang="en-US" sz="1600" u="none" strike="noStrike" cap="none" normalizeH="0" baseline="0" dirty="0">
                          <a:ln>
                            <a:noFill/>
                          </a:ln>
                          <a:effectLst/>
                        </a:rPr>
                        <a:t>Topiramate ER</a:t>
                      </a: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 15/92 mg</a:t>
                      </a: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(10.4%)</a:t>
                      </a:r>
                      <a:endParaRPr kumimoji="0" lang="en-US" sz="16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P  value*</a:t>
                      </a:r>
                      <a:endParaRPr kumimoji="0" lang="en-US" sz="1600" b="1" i="0" u="none" strike="noStrike" cap="none" normalizeH="0" baseline="0" dirty="0">
                        <a:ln>
                          <a:noFill/>
                        </a:ln>
                        <a:solidFill>
                          <a:schemeClr val="bg1"/>
                        </a:solidFill>
                        <a:effectLst/>
                        <a:latin typeface="+mn-lt"/>
                      </a:endParaRPr>
                    </a:p>
                  </a:txBody>
                  <a:tcPr anchor="b" horzOverflow="overflow"/>
                </a:tc>
                <a:extLst>
                  <a:ext uri="{0D108BD9-81ED-4DB2-BD59-A6C34878D82A}">
                    <a16:rowId xmlns:a16="http://schemas.microsoft.com/office/drawing/2014/main" val="10000"/>
                  </a:ext>
                </a:extLst>
              </a:tr>
              <a:tr h="402271">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Systolic BP, mmHg</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-4.7</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0.0008</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-5.6</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Diastolic BP, mmHg</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-3.4</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NS</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-3.8</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0.0031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2"/>
                  </a:ext>
                </a:extLst>
              </a:tr>
              <a:tr h="25558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Triglycerides,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-8.6</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-10.6</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3"/>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Total cholesterol,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-4.9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0.0345</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-6.3</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4"/>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LDL-C,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-3.7</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NS</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-6.9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 0.0069</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5"/>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HDL-C, %</a:t>
                      </a:r>
                      <a:endParaRPr kumimoji="0" lang="en-US" sz="16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5.2</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6.8</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6"/>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hsCRP, mg/L</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-2.49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-2.49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extLst>
                  <a:ext uri="{0D108BD9-81ED-4DB2-BD59-A6C34878D82A}">
                    <a16:rowId xmlns:a16="http://schemas.microsoft.com/office/drawing/2014/main" val="10007"/>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Adiponectin, </a:t>
                      </a:r>
                      <a:r>
                        <a:rPr kumimoji="0" lang="en-US" sz="1600" u="none" strike="noStrike" cap="none" normalizeH="0" baseline="0" dirty="0">
                          <a:ln>
                            <a:noFill/>
                          </a:ln>
                          <a:effectLst/>
                          <a:sym typeface="Symbol"/>
                        </a:rPr>
                        <a:t>g/mL</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1.40</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2.08</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extLst>
                  <a:ext uri="{0D108BD9-81ED-4DB2-BD59-A6C34878D82A}">
                    <a16:rowId xmlns:a16="http://schemas.microsoft.com/office/drawing/2014/main" val="10008"/>
                  </a:ext>
                </a:extLst>
              </a:tr>
            </a:tbl>
          </a:graphicData>
        </a:graphic>
      </p:graphicFrame>
      <p:sp>
        <p:nvSpPr>
          <p:cNvPr id="9" name="Footer Placeholder 7"/>
          <p:cNvSpPr txBox="1">
            <a:spLocks/>
          </p:cNvSpPr>
          <p:nvPr/>
        </p:nvSpPr>
        <p:spPr>
          <a:xfrm>
            <a:off x="33338" y="6108446"/>
            <a:ext cx="6190004" cy="707886"/>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en-US" sz="1000" dirty="0">
                <a:solidFill>
                  <a:schemeClr val="tx1"/>
                </a:solidFill>
              </a:rPr>
              <a:t>*</a:t>
            </a:r>
            <a:r>
              <a:rPr lang="en-US" sz="1000" i="1" dirty="0">
                <a:solidFill>
                  <a:schemeClr val="tx1"/>
                </a:solidFill>
              </a:rPr>
              <a:t>P</a:t>
            </a:r>
            <a:r>
              <a:rPr lang="en-US" sz="1000" dirty="0">
                <a:solidFill>
                  <a:schemeClr val="tx1"/>
                </a:solidFill>
              </a:rPr>
              <a:t> values represent comparisons to placebo</a:t>
            </a:r>
            <a:r>
              <a:rPr lang="da-DK" sz="1000" dirty="0">
                <a:solidFill>
                  <a:schemeClr val="tx1"/>
                </a:solidFill>
              </a:rPr>
              <a:t>.</a:t>
            </a:r>
          </a:p>
          <a:p>
            <a:pPr fontAlgn="auto">
              <a:spcBef>
                <a:spcPts val="600"/>
              </a:spcBef>
              <a:spcAft>
                <a:spcPts val="0"/>
              </a:spcAft>
            </a:pPr>
            <a:r>
              <a:rPr lang="da-DK" sz="1000" dirty="0">
                <a:solidFill>
                  <a:schemeClr val="tx1"/>
                </a:solidFill>
              </a:rPr>
              <a:t>Intent to treat, last observation carried forward analysis for total study population.</a:t>
            </a:r>
          </a:p>
          <a:p>
            <a:pPr fontAlgn="auto">
              <a:spcBef>
                <a:spcPts val="600"/>
              </a:spcBef>
              <a:spcAft>
                <a:spcPts val="0"/>
              </a:spcAft>
            </a:pPr>
            <a:r>
              <a:rPr lang="da-DK" sz="1000" dirty="0">
                <a:solidFill>
                  <a:schemeClr val="tx1"/>
                </a:solidFill>
              </a:rPr>
              <a:t>Gadde KM, et al. </a:t>
            </a:r>
            <a:r>
              <a:rPr lang="da-DK" sz="1000" i="1" dirty="0">
                <a:solidFill>
                  <a:schemeClr val="tx1"/>
                </a:solidFill>
              </a:rPr>
              <a:t>Lancet</a:t>
            </a:r>
            <a:r>
              <a:rPr lang="da-DK" sz="1000" dirty="0">
                <a:solidFill>
                  <a:schemeClr val="tx1"/>
                </a:solidFill>
              </a:rPr>
              <a:t>. 2011;377:1341-1352.</a:t>
            </a:r>
          </a:p>
        </p:txBody>
      </p:sp>
      <p:sp>
        <p:nvSpPr>
          <p:cNvPr id="10" name="TextBox 9"/>
          <p:cNvSpPr txBox="1">
            <a:spLocks noChangeArrowheads="1"/>
          </p:cNvSpPr>
          <p:nvPr/>
        </p:nvSpPr>
        <p:spPr bwMode="auto">
          <a:xfrm>
            <a:off x="514511" y="1497210"/>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CONQUER Study</a:t>
            </a:r>
          </a:p>
        </p:txBody>
      </p:sp>
    </p:spTree>
    <p:extLst>
      <p:ext uri="{BB962C8B-B14F-4D97-AF65-F5344CB8AC3E}">
        <p14:creationId xmlns:p14="http://schemas.microsoft.com/office/powerpoint/2010/main" val="14012347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Phentermine/Topiramate ER on Hypertension</a:t>
            </a:r>
          </a:p>
        </p:txBody>
      </p:sp>
      <p:sp>
        <p:nvSpPr>
          <p:cNvPr id="3" name="Slide Number Placeholder 2"/>
          <p:cNvSpPr>
            <a:spLocks noGrp="1"/>
          </p:cNvSpPr>
          <p:nvPr>
            <p:ph type="sldNum" sz="quarter" idx="4"/>
          </p:nvPr>
        </p:nvSpPr>
        <p:spPr/>
        <p:txBody>
          <a:bodyPr/>
          <a:lstStyle/>
          <a:p>
            <a:fld id="{2462ECC2-A415-4E86-873D-B602882CC3EA}" type="slidenum">
              <a:rPr lang="en-US" smtClean="0"/>
              <a:pPr/>
              <a:t>25</a:t>
            </a:fld>
            <a:endParaRPr lang="en-US" dirty="0"/>
          </a:p>
        </p:txBody>
      </p:sp>
      <p:sp>
        <p:nvSpPr>
          <p:cNvPr id="25" name="Text Placeholder 13"/>
          <p:cNvSpPr txBox="1">
            <a:spLocks/>
          </p:cNvSpPr>
          <p:nvPr/>
        </p:nvSpPr>
        <p:spPr>
          <a:xfrm>
            <a:off x="878774" y="1996844"/>
            <a:ext cx="3671131" cy="369332"/>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a:buNone/>
            </a:pPr>
            <a:r>
              <a:rPr lang="en-US" sz="1800" b="1" dirty="0">
                <a:solidFill>
                  <a:schemeClr val="accent2"/>
                </a:solidFill>
                <a:ea typeface="ＭＳ Ｐゴシック" pitchFamily="34" charset="-128"/>
              </a:rPr>
              <a:t>Blood Pressure</a:t>
            </a:r>
          </a:p>
        </p:txBody>
      </p:sp>
      <p:sp>
        <p:nvSpPr>
          <p:cNvPr id="28" name="Footer Placeholder 7"/>
          <p:cNvSpPr txBox="1">
            <a:spLocks/>
          </p:cNvSpPr>
          <p:nvPr/>
        </p:nvSpPr>
        <p:spPr>
          <a:xfrm>
            <a:off x="33338" y="6338021"/>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BP, blood pressure; Phen/TPM ER, phentermine/topiramate extended release; T2D, type 2 diabetes.</a:t>
            </a:r>
          </a:p>
          <a:p>
            <a:pPr fontAlgn="auto">
              <a:spcBef>
                <a:spcPts val="600"/>
              </a:spcBef>
              <a:spcAft>
                <a:spcPts val="0"/>
              </a:spcAft>
            </a:pPr>
            <a:r>
              <a:rPr lang="da-DK" sz="1000" dirty="0">
                <a:solidFill>
                  <a:schemeClr val="tx1"/>
                </a:solidFill>
              </a:rPr>
              <a:t>Garvey WT, et al. </a:t>
            </a:r>
            <a:r>
              <a:rPr lang="da-DK" sz="1000" i="1" dirty="0">
                <a:solidFill>
                  <a:schemeClr val="tx1"/>
                </a:solidFill>
              </a:rPr>
              <a:t>Am J Clin Nutr</a:t>
            </a:r>
            <a:r>
              <a:rPr lang="da-DK" sz="1000" dirty="0">
                <a:solidFill>
                  <a:schemeClr val="tx1"/>
                </a:solidFill>
              </a:rPr>
              <a:t>. 2012;95:297-308.</a:t>
            </a:r>
          </a:p>
        </p:txBody>
      </p:sp>
      <p:grpSp>
        <p:nvGrpSpPr>
          <p:cNvPr id="34" name="Group 33"/>
          <p:cNvGrpSpPr/>
          <p:nvPr/>
        </p:nvGrpSpPr>
        <p:grpSpPr>
          <a:xfrm>
            <a:off x="1820068" y="5700649"/>
            <a:ext cx="6157914" cy="307777"/>
            <a:chOff x="974725" y="5834063"/>
            <a:chExt cx="6157914" cy="307777"/>
          </a:xfrm>
        </p:grpSpPr>
        <p:sp>
          <p:nvSpPr>
            <p:cNvPr id="35" name="TextBox 34"/>
            <p:cNvSpPr txBox="1"/>
            <p:nvPr/>
          </p:nvSpPr>
          <p:spPr>
            <a:xfrm>
              <a:off x="1122745" y="5834063"/>
              <a:ext cx="6009894" cy="307777"/>
            </a:xfrm>
            <a:prstGeom prst="rect">
              <a:avLst/>
            </a:prstGeom>
            <a:noFill/>
          </p:spPr>
          <p:txBody>
            <a:bodyPr wrap="square" rtlCol="0">
              <a:spAutoFit/>
            </a:bodyPr>
            <a:lstStyle/>
            <a:p>
              <a:pPr>
                <a:tabLst>
                  <a:tab pos="1262063" algn="l"/>
                  <a:tab pos="3830638" algn="l"/>
                </a:tabLst>
              </a:pPr>
              <a:r>
                <a:rPr lang="en-US" sz="1400" dirty="0"/>
                <a:t>Placebo	Phen/TPM ER 7.5/46 mg	Phen/TPM ER 15/92 mg</a:t>
              </a:r>
            </a:p>
          </p:txBody>
        </p:sp>
        <p:sp>
          <p:nvSpPr>
            <p:cNvPr id="36" name="Rectangle 35"/>
            <p:cNvSpPr/>
            <p:nvPr/>
          </p:nvSpPr>
          <p:spPr>
            <a:xfrm>
              <a:off x="974725" y="5891938"/>
              <a:ext cx="182880" cy="182880"/>
            </a:xfrm>
            <a:prstGeom prst="rect">
              <a:avLst/>
            </a:prstGeom>
            <a:solidFill>
              <a:schemeClr val="bg1">
                <a:lumMod val="6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7" name="Rectangle 36"/>
            <p:cNvSpPr/>
            <p:nvPr/>
          </p:nvSpPr>
          <p:spPr>
            <a:xfrm>
              <a:off x="2213850" y="5891938"/>
              <a:ext cx="182880" cy="182880"/>
            </a:xfrm>
            <a:prstGeom prst="rect">
              <a:avLst/>
            </a:prstGeom>
            <a:solidFill>
              <a:schemeClr val="accent5"/>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8" name="Rectangle 37"/>
            <p:cNvSpPr/>
            <p:nvPr/>
          </p:nvSpPr>
          <p:spPr>
            <a:xfrm>
              <a:off x="4784435" y="5896511"/>
              <a:ext cx="182880" cy="182880"/>
            </a:xfrm>
            <a:prstGeom prst="rect">
              <a:avLst/>
            </a:prstGeom>
            <a:solidFill>
              <a:schemeClr val="accent5">
                <a:lumMod val="7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sp>
        <p:nvSpPr>
          <p:cNvPr id="39" name="TextBox 9"/>
          <p:cNvSpPr txBox="1">
            <a:spLocks noChangeArrowheads="1"/>
          </p:cNvSpPr>
          <p:nvPr/>
        </p:nvSpPr>
        <p:spPr bwMode="auto">
          <a:xfrm>
            <a:off x="2273163" y="1560731"/>
            <a:ext cx="4598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SEQUEL Study</a:t>
            </a:r>
          </a:p>
        </p:txBody>
      </p:sp>
      <p:graphicFrame>
        <p:nvGraphicFramePr>
          <p:cNvPr id="40" name="Content Placeholder 5"/>
          <p:cNvGraphicFramePr>
            <a:graphicFrameLocks/>
          </p:cNvGraphicFramePr>
          <p:nvPr>
            <p:extLst/>
          </p:nvPr>
        </p:nvGraphicFramePr>
        <p:xfrm>
          <a:off x="4606923" y="2445011"/>
          <a:ext cx="4013200" cy="323207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p:cNvSpPr txBox="1"/>
          <p:nvPr/>
        </p:nvSpPr>
        <p:spPr>
          <a:xfrm>
            <a:off x="5111975" y="1996844"/>
            <a:ext cx="3519838" cy="369332"/>
          </a:xfrm>
          <a:prstGeom prst="rect">
            <a:avLst/>
          </a:prstGeom>
          <a:noFill/>
        </p:spPr>
        <p:txBody>
          <a:bodyPr wrap="square" rtlCol="0">
            <a:spAutoFit/>
          </a:bodyPr>
          <a:lstStyle/>
          <a:p>
            <a:pPr algn="ctr"/>
            <a:r>
              <a:rPr lang="en-US" b="1" dirty="0">
                <a:solidFill>
                  <a:schemeClr val="accent2"/>
                </a:solidFill>
                <a:latin typeface="+mn-lt"/>
              </a:rPr>
              <a:t>Antihypertensive Use</a:t>
            </a:r>
          </a:p>
        </p:txBody>
      </p:sp>
      <p:graphicFrame>
        <p:nvGraphicFramePr>
          <p:cNvPr id="18" name="Content Placeholder 2"/>
          <p:cNvGraphicFramePr>
            <a:graphicFrameLocks/>
          </p:cNvGraphicFramePr>
          <p:nvPr>
            <p:extLst/>
          </p:nvPr>
        </p:nvGraphicFramePr>
        <p:xfrm>
          <a:off x="509717" y="2372787"/>
          <a:ext cx="4040188" cy="3152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93286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t>Effect of Phentermine/Topiramate ER on Dyslipidemia</a:t>
            </a:r>
          </a:p>
        </p:txBody>
      </p:sp>
      <p:sp>
        <p:nvSpPr>
          <p:cNvPr id="2" name="Slide Number Placeholder 1"/>
          <p:cNvSpPr>
            <a:spLocks noGrp="1"/>
          </p:cNvSpPr>
          <p:nvPr>
            <p:ph type="sldNum" sz="quarter" idx="4"/>
          </p:nvPr>
        </p:nvSpPr>
        <p:spPr/>
        <p:txBody>
          <a:bodyPr/>
          <a:lstStyle/>
          <a:p>
            <a:fld id="{2462ECC2-A415-4E86-873D-B602882CC3EA}" type="slidenum">
              <a:rPr lang="en-US" smtClean="0"/>
              <a:pPr/>
              <a:t>26</a:t>
            </a:fld>
            <a:endParaRPr lang="en-US" dirty="0"/>
          </a:p>
        </p:txBody>
      </p:sp>
      <p:sp>
        <p:nvSpPr>
          <p:cNvPr id="22" name="Text Placeholder 13"/>
          <p:cNvSpPr txBox="1">
            <a:spLocks/>
          </p:cNvSpPr>
          <p:nvPr/>
        </p:nvSpPr>
        <p:spPr>
          <a:xfrm>
            <a:off x="1308188" y="2003395"/>
            <a:ext cx="3671131" cy="369332"/>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a:buNone/>
            </a:pPr>
            <a:r>
              <a:rPr lang="en-US" sz="1800" b="1" dirty="0">
                <a:solidFill>
                  <a:schemeClr val="accent2"/>
                </a:solidFill>
                <a:ea typeface="ＭＳ Ｐゴシック" pitchFamily="34" charset="-128"/>
              </a:rPr>
              <a:t>Lipids</a:t>
            </a:r>
          </a:p>
        </p:txBody>
      </p:sp>
      <p:sp>
        <p:nvSpPr>
          <p:cNvPr id="24" name="Footer Placeholder 7"/>
          <p:cNvSpPr txBox="1">
            <a:spLocks/>
          </p:cNvSpPr>
          <p:nvPr/>
        </p:nvSpPr>
        <p:spPr>
          <a:xfrm>
            <a:off x="32285" y="6107172"/>
            <a:ext cx="7848600" cy="707886"/>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a:t>
            </a:r>
            <a:r>
              <a:rPr lang="da-DK" sz="1000" i="1" dirty="0">
                <a:solidFill>
                  <a:schemeClr val="tx1"/>
                </a:solidFill>
              </a:rPr>
              <a:t>P</a:t>
            </a:r>
            <a:r>
              <a:rPr lang="da-DK" sz="1000" dirty="0">
                <a:solidFill>
                  <a:schemeClr val="tx1"/>
                </a:solidFill>
              </a:rPr>
              <a:t>&lt;0.01 vs placebo.</a:t>
            </a:r>
          </a:p>
          <a:p>
            <a:pPr fontAlgn="auto">
              <a:spcBef>
                <a:spcPts val="600"/>
              </a:spcBef>
              <a:spcAft>
                <a:spcPts val="0"/>
              </a:spcAft>
            </a:pPr>
            <a:r>
              <a:rPr lang="da-DK" sz="1000" dirty="0">
                <a:solidFill>
                  <a:schemeClr val="tx1"/>
                </a:solidFill>
              </a:rPr>
              <a:t>Phen/TPM ER, phentermine/topiramate extended release; T2D, type 2 diabetes.</a:t>
            </a:r>
          </a:p>
          <a:p>
            <a:pPr fontAlgn="auto">
              <a:spcBef>
                <a:spcPts val="600"/>
              </a:spcBef>
              <a:spcAft>
                <a:spcPts val="0"/>
              </a:spcAft>
            </a:pPr>
            <a:r>
              <a:rPr lang="da-DK" sz="1000" dirty="0">
                <a:solidFill>
                  <a:schemeClr val="tx1"/>
                </a:solidFill>
              </a:rPr>
              <a:t>Garvey WT, et al. </a:t>
            </a:r>
            <a:r>
              <a:rPr lang="da-DK" sz="1000" i="1" dirty="0">
                <a:solidFill>
                  <a:schemeClr val="tx1"/>
                </a:solidFill>
              </a:rPr>
              <a:t>Am J Clin Nutr</a:t>
            </a:r>
            <a:r>
              <a:rPr lang="da-DK" sz="1000" dirty="0">
                <a:solidFill>
                  <a:schemeClr val="tx1"/>
                </a:solidFill>
              </a:rPr>
              <a:t>. 2012;95:297-308.</a:t>
            </a:r>
          </a:p>
        </p:txBody>
      </p:sp>
      <p:grpSp>
        <p:nvGrpSpPr>
          <p:cNvPr id="25" name="Group 24"/>
          <p:cNvGrpSpPr/>
          <p:nvPr/>
        </p:nvGrpSpPr>
        <p:grpSpPr>
          <a:xfrm>
            <a:off x="1813189" y="5838053"/>
            <a:ext cx="6157914" cy="307777"/>
            <a:chOff x="974725" y="5834063"/>
            <a:chExt cx="6157914" cy="307777"/>
          </a:xfrm>
        </p:grpSpPr>
        <p:sp>
          <p:nvSpPr>
            <p:cNvPr id="26" name="TextBox 25"/>
            <p:cNvSpPr txBox="1"/>
            <p:nvPr/>
          </p:nvSpPr>
          <p:spPr>
            <a:xfrm>
              <a:off x="1122745" y="5834063"/>
              <a:ext cx="6009894" cy="307777"/>
            </a:xfrm>
            <a:prstGeom prst="rect">
              <a:avLst/>
            </a:prstGeom>
            <a:noFill/>
          </p:spPr>
          <p:txBody>
            <a:bodyPr wrap="square" rtlCol="0">
              <a:spAutoFit/>
            </a:bodyPr>
            <a:lstStyle/>
            <a:p>
              <a:pPr>
                <a:tabLst>
                  <a:tab pos="1262063" algn="l"/>
                  <a:tab pos="3830638" algn="l"/>
                </a:tabLst>
              </a:pPr>
              <a:r>
                <a:rPr lang="en-US" sz="1400" dirty="0"/>
                <a:t>Placebo	Phen/TPM ER 7.5/46 mg	Phen/TPM ER 15/92 mg</a:t>
              </a:r>
            </a:p>
          </p:txBody>
        </p:sp>
        <p:sp>
          <p:nvSpPr>
            <p:cNvPr id="27" name="Rectangle 26"/>
            <p:cNvSpPr/>
            <p:nvPr/>
          </p:nvSpPr>
          <p:spPr>
            <a:xfrm>
              <a:off x="974725" y="5891938"/>
              <a:ext cx="182880" cy="182880"/>
            </a:xfrm>
            <a:prstGeom prst="rect">
              <a:avLst/>
            </a:prstGeom>
            <a:solidFill>
              <a:schemeClr val="bg1">
                <a:lumMod val="6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8" name="Rectangle 27"/>
            <p:cNvSpPr/>
            <p:nvPr/>
          </p:nvSpPr>
          <p:spPr>
            <a:xfrm>
              <a:off x="2213850" y="5891938"/>
              <a:ext cx="182880" cy="182880"/>
            </a:xfrm>
            <a:prstGeom prst="rect">
              <a:avLst/>
            </a:prstGeom>
            <a:solidFill>
              <a:schemeClr val="accent5"/>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9" name="Rectangle 28"/>
            <p:cNvSpPr/>
            <p:nvPr/>
          </p:nvSpPr>
          <p:spPr>
            <a:xfrm>
              <a:off x="4784435" y="5896511"/>
              <a:ext cx="182880" cy="182880"/>
            </a:xfrm>
            <a:prstGeom prst="rect">
              <a:avLst/>
            </a:prstGeom>
            <a:solidFill>
              <a:schemeClr val="accent5">
                <a:lumMod val="75000"/>
              </a:schemeClr>
            </a:solidFill>
            <a:ln w="127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sp>
        <p:nvSpPr>
          <p:cNvPr id="30" name="TextBox 9"/>
          <p:cNvSpPr txBox="1">
            <a:spLocks noChangeArrowheads="1"/>
          </p:cNvSpPr>
          <p:nvPr/>
        </p:nvSpPr>
        <p:spPr bwMode="auto">
          <a:xfrm>
            <a:off x="2266284" y="1530816"/>
            <a:ext cx="4598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Arial"/>
                <a:cs typeface="Arial"/>
              </a:rPr>
              <a:t>SEQUEL Study</a:t>
            </a:r>
          </a:p>
        </p:txBody>
      </p:sp>
      <p:graphicFrame>
        <p:nvGraphicFramePr>
          <p:cNvPr id="31" name="Content Placeholder 5"/>
          <p:cNvGraphicFramePr>
            <a:graphicFrameLocks/>
          </p:cNvGraphicFramePr>
          <p:nvPr>
            <p:extLst/>
          </p:nvPr>
        </p:nvGraphicFramePr>
        <p:xfrm>
          <a:off x="5332020" y="2389617"/>
          <a:ext cx="3499749" cy="323207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5921857" y="2003395"/>
            <a:ext cx="2986711" cy="369332"/>
          </a:xfrm>
          <a:prstGeom prst="rect">
            <a:avLst/>
          </a:prstGeom>
          <a:noFill/>
        </p:spPr>
        <p:txBody>
          <a:bodyPr wrap="square" rtlCol="0">
            <a:spAutoFit/>
          </a:bodyPr>
          <a:lstStyle/>
          <a:p>
            <a:pPr algn="ctr"/>
            <a:r>
              <a:rPr lang="en-US" b="1" dirty="0">
                <a:solidFill>
                  <a:schemeClr val="accent2"/>
                </a:solidFill>
                <a:latin typeface="+mn-lt"/>
              </a:rPr>
              <a:t>Lipid Medication Use</a:t>
            </a:r>
          </a:p>
        </p:txBody>
      </p:sp>
      <p:sp>
        <p:nvSpPr>
          <p:cNvPr id="34" name="TextBox 33"/>
          <p:cNvSpPr txBox="1"/>
          <p:nvPr/>
        </p:nvSpPr>
        <p:spPr>
          <a:xfrm>
            <a:off x="1720561" y="5367314"/>
            <a:ext cx="368135" cy="400110"/>
          </a:xfrm>
          <a:prstGeom prst="rect">
            <a:avLst/>
          </a:prstGeom>
          <a:noFill/>
        </p:spPr>
        <p:txBody>
          <a:bodyPr wrap="square" rtlCol="0">
            <a:spAutoFit/>
          </a:bodyPr>
          <a:lstStyle/>
          <a:p>
            <a:pPr algn="ctr"/>
            <a:r>
              <a:rPr lang="en-US" sz="2000" dirty="0"/>
              <a:t>*</a:t>
            </a:r>
          </a:p>
        </p:txBody>
      </p:sp>
      <p:sp>
        <p:nvSpPr>
          <p:cNvPr id="37" name="TextBox 36"/>
          <p:cNvSpPr txBox="1"/>
          <p:nvPr/>
        </p:nvSpPr>
        <p:spPr>
          <a:xfrm>
            <a:off x="1420336" y="5260284"/>
            <a:ext cx="368135" cy="400110"/>
          </a:xfrm>
          <a:prstGeom prst="rect">
            <a:avLst/>
          </a:prstGeom>
          <a:noFill/>
        </p:spPr>
        <p:txBody>
          <a:bodyPr wrap="square" rtlCol="0">
            <a:spAutoFit/>
          </a:bodyPr>
          <a:lstStyle/>
          <a:p>
            <a:pPr algn="ctr"/>
            <a:r>
              <a:rPr lang="en-US" sz="2000" dirty="0"/>
              <a:t>*</a:t>
            </a:r>
          </a:p>
        </p:txBody>
      </p:sp>
      <p:sp>
        <p:nvSpPr>
          <p:cNvPr id="38" name="TextBox 37"/>
          <p:cNvSpPr txBox="1"/>
          <p:nvPr/>
        </p:nvSpPr>
        <p:spPr>
          <a:xfrm>
            <a:off x="2740347" y="2582121"/>
            <a:ext cx="368135" cy="400110"/>
          </a:xfrm>
          <a:prstGeom prst="rect">
            <a:avLst/>
          </a:prstGeom>
          <a:noFill/>
        </p:spPr>
        <p:txBody>
          <a:bodyPr wrap="square" rtlCol="0">
            <a:spAutoFit/>
          </a:bodyPr>
          <a:lstStyle/>
          <a:p>
            <a:pPr algn="ctr"/>
            <a:r>
              <a:rPr lang="en-US" sz="2000" dirty="0"/>
              <a:t>*</a:t>
            </a:r>
          </a:p>
        </p:txBody>
      </p:sp>
      <p:sp>
        <p:nvSpPr>
          <p:cNvPr id="39" name="TextBox 38"/>
          <p:cNvSpPr txBox="1"/>
          <p:nvPr/>
        </p:nvSpPr>
        <p:spPr>
          <a:xfrm>
            <a:off x="3535506" y="4599037"/>
            <a:ext cx="368135" cy="400110"/>
          </a:xfrm>
          <a:prstGeom prst="rect">
            <a:avLst/>
          </a:prstGeom>
          <a:noFill/>
        </p:spPr>
        <p:txBody>
          <a:bodyPr wrap="square" rtlCol="0">
            <a:spAutoFit/>
          </a:bodyPr>
          <a:lstStyle/>
          <a:p>
            <a:pPr algn="ctr"/>
            <a:r>
              <a:rPr lang="en-US" sz="2000" dirty="0"/>
              <a:t>*</a:t>
            </a:r>
          </a:p>
        </p:txBody>
      </p:sp>
      <p:sp>
        <p:nvSpPr>
          <p:cNvPr id="40" name="TextBox 39"/>
          <p:cNvSpPr txBox="1"/>
          <p:nvPr/>
        </p:nvSpPr>
        <p:spPr>
          <a:xfrm>
            <a:off x="3812670" y="4689431"/>
            <a:ext cx="368135" cy="400110"/>
          </a:xfrm>
          <a:prstGeom prst="rect">
            <a:avLst/>
          </a:prstGeom>
          <a:noFill/>
        </p:spPr>
        <p:txBody>
          <a:bodyPr wrap="square" rtlCol="0">
            <a:spAutoFit/>
          </a:bodyPr>
          <a:lstStyle/>
          <a:p>
            <a:pPr algn="ctr"/>
            <a:r>
              <a:rPr lang="en-US" sz="2000" dirty="0"/>
              <a:t>*</a:t>
            </a:r>
          </a:p>
        </p:txBody>
      </p:sp>
      <p:graphicFrame>
        <p:nvGraphicFramePr>
          <p:cNvPr id="33" name="Content Placeholder 2"/>
          <p:cNvGraphicFramePr>
            <a:graphicFrameLocks/>
          </p:cNvGraphicFramePr>
          <p:nvPr>
            <p:extLst/>
          </p:nvPr>
        </p:nvGraphicFramePr>
        <p:xfrm>
          <a:off x="319061" y="2426049"/>
          <a:ext cx="5140325" cy="31956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3427397"/>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Selected Phentermine/Topiramate ER Adverse Events</a:t>
            </a:r>
          </a:p>
        </p:txBody>
      </p:sp>
      <p:sp>
        <p:nvSpPr>
          <p:cNvPr id="3" name="Slide Number Placeholder 2"/>
          <p:cNvSpPr>
            <a:spLocks noGrp="1"/>
          </p:cNvSpPr>
          <p:nvPr>
            <p:ph type="sldNum" sz="quarter" idx="4"/>
          </p:nvPr>
        </p:nvSpPr>
        <p:spPr/>
        <p:txBody>
          <a:bodyPr/>
          <a:lstStyle/>
          <a:p>
            <a:fld id="{2462ECC2-A415-4E86-873D-B602882CC3EA}" type="slidenum">
              <a:rPr lang="en-US" smtClean="0"/>
              <a:pPr/>
              <a:t>27</a:t>
            </a:fld>
            <a:endParaRPr lang="en-US" dirty="0"/>
          </a:p>
        </p:txBody>
      </p:sp>
      <p:sp>
        <p:nvSpPr>
          <p:cNvPr id="11" name="Footer Placeholder 7"/>
          <p:cNvSpPr txBox="1">
            <a:spLocks/>
          </p:cNvSpPr>
          <p:nvPr/>
        </p:nvSpPr>
        <p:spPr>
          <a:xfrm>
            <a:off x="33338" y="6568854"/>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Qsymia prescribing information. Mountain View, CA: Vivus, Inc.; 2012.</a:t>
            </a:r>
          </a:p>
        </p:txBody>
      </p:sp>
      <p:graphicFrame>
        <p:nvGraphicFramePr>
          <p:cNvPr id="9" name="Content Placeholder 9"/>
          <p:cNvGraphicFramePr>
            <a:graphicFrameLocks/>
          </p:cNvGraphicFramePr>
          <p:nvPr>
            <p:extLst/>
          </p:nvPr>
        </p:nvGraphicFramePr>
        <p:xfrm>
          <a:off x="293916" y="1583795"/>
          <a:ext cx="8500128" cy="5004909"/>
        </p:xfrm>
        <a:graphic>
          <a:graphicData uri="http://schemas.openxmlformats.org/drawingml/2006/table">
            <a:tbl>
              <a:tblPr firstRow="1" bandRow="1">
                <a:tableStyleId>{93296810-A885-4BE3-A3E7-6D5BEEA58F35}</a:tableStyleId>
              </a:tblPr>
              <a:tblGrid>
                <a:gridCol w="2716852">
                  <a:extLst>
                    <a:ext uri="{9D8B030D-6E8A-4147-A177-3AD203B41FA5}">
                      <a16:colId xmlns:a16="http://schemas.microsoft.com/office/drawing/2014/main" val="20000"/>
                    </a:ext>
                  </a:extLst>
                </a:gridCol>
                <a:gridCol w="1445819">
                  <a:extLst>
                    <a:ext uri="{9D8B030D-6E8A-4147-A177-3AD203B41FA5}">
                      <a16:colId xmlns:a16="http://schemas.microsoft.com/office/drawing/2014/main" val="20001"/>
                    </a:ext>
                  </a:extLst>
                </a:gridCol>
                <a:gridCol w="1445819">
                  <a:extLst>
                    <a:ext uri="{9D8B030D-6E8A-4147-A177-3AD203B41FA5}">
                      <a16:colId xmlns:a16="http://schemas.microsoft.com/office/drawing/2014/main" val="20002"/>
                    </a:ext>
                  </a:extLst>
                </a:gridCol>
                <a:gridCol w="1445819">
                  <a:extLst>
                    <a:ext uri="{9D8B030D-6E8A-4147-A177-3AD203B41FA5}">
                      <a16:colId xmlns:a16="http://schemas.microsoft.com/office/drawing/2014/main" val="20003"/>
                    </a:ext>
                  </a:extLst>
                </a:gridCol>
                <a:gridCol w="1445819">
                  <a:extLst>
                    <a:ext uri="{9D8B030D-6E8A-4147-A177-3AD203B41FA5}">
                      <a16:colId xmlns:a16="http://schemas.microsoft.com/office/drawing/2014/main" val="20004"/>
                    </a:ext>
                  </a:extLst>
                </a:gridCol>
              </a:tblGrid>
              <a:tr h="399886">
                <a:tc rowSpan="2">
                  <a:txBody>
                    <a:bodyPr/>
                    <a:lstStyle/>
                    <a:p>
                      <a:pPr marL="0" marR="0">
                        <a:lnSpc>
                          <a:spcPct val="115000"/>
                        </a:lnSpc>
                        <a:spcBef>
                          <a:spcPts val="0"/>
                        </a:spcBef>
                        <a:spcAft>
                          <a:spcPts val="0"/>
                        </a:spcAft>
                      </a:pPr>
                      <a:r>
                        <a:rPr lang="en-US" sz="1300" dirty="0">
                          <a:effectLst/>
                        </a:rPr>
                        <a:t>Event occurring in ≥5% of patients</a:t>
                      </a:r>
                      <a:r>
                        <a:rPr lang="en-US" sz="1300" baseline="0" dirty="0">
                          <a:effectLst/>
                        </a:rPr>
                        <a:t> and more frequently than with placebo</a:t>
                      </a:r>
                      <a:r>
                        <a:rPr lang="en-US" sz="1300" dirty="0">
                          <a:effectLst/>
                        </a:rPr>
                        <a:t>, %</a:t>
                      </a:r>
                      <a:endParaRPr lang="en-US" sz="1300" dirty="0">
                        <a:solidFill>
                          <a:srgbClr val="000000"/>
                        </a:solidFill>
                        <a:effectLst/>
                        <a:latin typeface="+mn-lt"/>
                        <a:ea typeface="Calibri"/>
                        <a:cs typeface="Arial" pitchFamily="34" charset="0"/>
                      </a:endParaRPr>
                    </a:p>
                  </a:txBody>
                  <a:tcPr marL="68580" marR="68580" marT="0" marB="0" anchor="b"/>
                </a:tc>
                <a:tc gridSpan="3">
                  <a:txBody>
                    <a:bodyPr/>
                    <a:lstStyle/>
                    <a:p>
                      <a:pPr marL="0" marR="0" algn="ctr">
                        <a:lnSpc>
                          <a:spcPct val="115000"/>
                        </a:lnSpc>
                        <a:spcBef>
                          <a:spcPts val="0"/>
                        </a:spcBef>
                        <a:spcAft>
                          <a:spcPts val="0"/>
                        </a:spcAft>
                      </a:pPr>
                      <a:r>
                        <a:rPr lang="en-US" sz="1300" dirty="0">
                          <a:effectLst/>
                        </a:rPr>
                        <a:t>Phentermine/Topiramate</a:t>
                      </a:r>
                      <a:endParaRPr lang="en-US" sz="1300" dirty="0">
                        <a:solidFill>
                          <a:srgbClr val="000000"/>
                        </a:solidFill>
                        <a:effectLst/>
                        <a:latin typeface="+mn-lt"/>
                        <a:ea typeface="Calibri"/>
                        <a:cs typeface="Arial" pitchFamily="34"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solidFill>
                          <a:srgbClr val="000000"/>
                        </a:solidFill>
                        <a:effectLst/>
                        <a:latin typeface="+mn-lt"/>
                        <a:ea typeface="Calibri"/>
                        <a:cs typeface="Arial" pitchFamily="34"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rgbClr val="000000"/>
                        </a:solidFill>
                        <a:effectLst/>
                        <a:latin typeface="+mn-lt"/>
                        <a:ea typeface="Calibri"/>
                        <a:cs typeface="Arial" pitchFamily="34" charset="0"/>
                      </a:endParaRPr>
                    </a:p>
                  </a:txBody>
                  <a:tcPr marL="68580" marR="68580" marT="0" marB="0" anchor="ctr"/>
                </a:tc>
                <a:tc rowSpan="2">
                  <a:txBody>
                    <a:bodyPr/>
                    <a:lstStyle/>
                    <a:p>
                      <a:pPr marL="0" marR="0" algn="ctr">
                        <a:lnSpc>
                          <a:spcPct val="115000"/>
                        </a:lnSpc>
                        <a:spcBef>
                          <a:spcPts val="0"/>
                        </a:spcBef>
                        <a:spcAft>
                          <a:spcPts val="0"/>
                        </a:spcAft>
                      </a:pPr>
                      <a:r>
                        <a:rPr lang="en-US" sz="1300" dirty="0">
                          <a:effectLst/>
                        </a:rPr>
                        <a:t>Placebo</a:t>
                      </a:r>
                      <a:br>
                        <a:rPr lang="en-US" sz="1300" dirty="0">
                          <a:effectLst/>
                        </a:rPr>
                      </a:br>
                      <a:r>
                        <a:rPr lang="en-US" sz="1300" dirty="0">
                          <a:effectLst/>
                        </a:rPr>
                        <a:t>(N=1561)</a:t>
                      </a:r>
                      <a:endParaRPr lang="en-US" sz="1300" dirty="0">
                        <a:solidFill>
                          <a:srgbClr val="000000"/>
                        </a:solidFill>
                        <a:effectLst/>
                        <a:latin typeface="+mn-lt"/>
                        <a:ea typeface="Calibri"/>
                        <a:cs typeface="Arial" pitchFamily="34" charset="0"/>
                      </a:endParaRPr>
                    </a:p>
                  </a:txBody>
                  <a:tcPr marL="68580" marR="68580" marT="0" marB="0" anchor="b"/>
                </a:tc>
                <a:extLst>
                  <a:ext uri="{0D108BD9-81ED-4DB2-BD59-A6C34878D82A}">
                    <a16:rowId xmlns:a16="http://schemas.microsoft.com/office/drawing/2014/main" val="10000"/>
                  </a:ext>
                </a:extLst>
              </a:tr>
              <a:tr h="468887">
                <a:tc vMerge="1">
                  <a:txBody>
                    <a:bodyPr/>
                    <a:lstStyle/>
                    <a:p>
                      <a:pPr marL="0" marR="0">
                        <a:lnSpc>
                          <a:spcPct val="115000"/>
                        </a:lnSpc>
                        <a:spcBef>
                          <a:spcPts val="0"/>
                        </a:spcBef>
                        <a:spcAft>
                          <a:spcPts val="0"/>
                        </a:spcAft>
                      </a:pPr>
                      <a:endParaRPr lang="en-US" sz="14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300" b="1" dirty="0">
                          <a:solidFill>
                            <a:schemeClr val="bg1"/>
                          </a:solidFill>
                          <a:effectLst/>
                        </a:rPr>
                        <a:t>3.75 mg/23 mg</a:t>
                      </a:r>
                      <a:br>
                        <a:rPr lang="en-US" sz="1300" b="1" dirty="0">
                          <a:solidFill>
                            <a:schemeClr val="bg1"/>
                          </a:solidFill>
                          <a:effectLst/>
                        </a:rPr>
                      </a:br>
                      <a:r>
                        <a:rPr lang="en-US" sz="1300" b="1" dirty="0">
                          <a:solidFill>
                            <a:schemeClr val="bg1"/>
                          </a:solidFill>
                          <a:effectLst/>
                        </a:rPr>
                        <a:t>(N=240)</a:t>
                      </a:r>
                      <a:endParaRPr lang="en-US" sz="1300" b="1" dirty="0">
                        <a:solidFill>
                          <a:schemeClr val="bg1"/>
                        </a:solidFill>
                        <a:effectLst/>
                        <a:latin typeface="+mn-lt"/>
                        <a:ea typeface="Calibri"/>
                        <a:cs typeface="Arial" pitchFamily="34" charset="0"/>
                      </a:endParaRPr>
                    </a:p>
                  </a:txBody>
                  <a:tcPr marL="68580" marR="6858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0"/>
                        </a:spcAft>
                      </a:pPr>
                      <a:r>
                        <a:rPr lang="en-US" sz="1300" b="1" dirty="0">
                          <a:solidFill>
                            <a:schemeClr val="bg1"/>
                          </a:solidFill>
                          <a:effectLst/>
                        </a:rPr>
                        <a:t>7.5 mg/46 mg</a:t>
                      </a:r>
                      <a:br>
                        <a:rPr lang="en-US" sz="1300" b="1" dirty="0">
                          <a:solidFill>
                            <a:schemeClr val="bg1"/>
                          </a:solidFill>
                          <a:effectLst/>
                        </a:rPr>
                      </a:br>
                      <a:r>
                        <a:rPr lang="en-US" sz="1300" b="1" dirty="0">
                          <a:solidFill>
                            <a:schemeClr val="bg1"/>
                          </a:solidFill>
                          <a:effectLst/>
                        </a:rPr>
                        <a:t>(N=498) </a:t>
                      </a:r>
                      <a:endParaRPr lang="en-US" sz="1300" b="1" dirty="0">
                        <a:solidFill>
                          <a:schemeClr val="bg1"/>
                        </a:solidFill>
                        <a:effectLst/>
                        <a:latin typeface="+mn-lt"/>
                        <a:ea typeface="Calibri"/>
                        <a:cs typeface="Arial" pitchFamily="34" charset="0"/>
                      </a:endParaRPr>
                    </a:p>
                  </a:txBody>
                  <a:tcPr marL="68580" marR="68580" marT="0" marB="0"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algn="ctr">
                        <a:lnSpc>
                          <a:spcPct val="115000"/>
                        </a:lnSpc>
                        <a:spcBef>
                          <a:spcPts val="0"/>
                        </a:spcBef>
                        <a:spcAft>
                          <a:spcPts val="0"/>
                        </a:spcAft>
                      </a:pPr>
                      <a:r>
                        <a:rPr lang="en-US" sz="1300" b="1" dirty="0">
                          <a:solidFill>
                            <a:schemeClr val="bg1"/>
                          </a:solidFill>
                          <a:effectLst/>
                        </a:rPr>
                        <a:t>15 mg/92 mg</a:t>
                      </a:r>
                      <a:br>
                        <a:rPr lang="en-US" sz="1300" b="1" dirty="0">
                          <a:solidFill>
                            <a:schemeClr val="bg1"/>
                          </a:solidFill>
                          <a:effectLst/>
                        </a:rPr>
                      </a:br>
                      <a:r>
                        <a:rPr lang="en-US" sz="1300" b="1" dirty="0">
                          <a:solidFill>
                            <a:schemeClr val="bg1"/>
                          </a:solidFill>
                          <a:effectLst/>
                        </a:rPr>
                        <a:t>(N=1580) </a:t>
                      </a:r>
                      <a:endParaRPr lang="en-US" sz="1300" b="1" dirty="0">
                        <a:solidFill>
                          <a:schemeClr val="bg1"/>
                        </a:solidFill>
                        <a:effectLst/>
                        <a:latin typeface="+mn-lt"/>
                        <a:ea typeface="Calibri"/>
                        <a:cs typeface="Arial" pitchFamily="34" charset="0"/>
                      </a:endParaRPr>
                    </a:p>
                  </a:txBody>
                  <a:tcPr marL="68580" marR="68580" marT="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vMerge="1">
                  <a:txBody>
                    <a:bodyPr/>
                    <a:lstStyle/>
                    <a:p>
                      <a:pPr marL="0" marR="0" algn="ctr">
                        <a:lnSpc>
                          <a:spcPct val="115000"/>
                        </a:lnSpc>
                        <a:spcBef>
                          <a:spcPts val="0"/>
                        </a:spcBef>
                        <a:spcAft>
                          <a:spcPts val="0"/>
                        </a:spcAft>
                      </a:pPr>
                      <a:endParaRPr lang="en-US" sz="14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1"/>
                  </a:ext>
                </a:extLst>
              </a:tr>
              <a:tr h="272269">
                <a:tc>
                  <a:txBody>
                    <a:bodyPr/>
                    <a:lstStyle/>
                    <a:p>
                      <a:pPr marL="0" marR="0">
                        <a:lnSpc>
                          <a:spcPct val="115000"/>
                        </a:lnSpc>
                        <a:spcBef>
                          <a:spcPts val="0"/>
                        </a:spcBef>
                        <a:spcAft>
                          <a:spcPts val="0"/>
                        </a:spcAft>
                      </a:pPr>
                      <a:r>
                        <a:rPr lang="en-US" sz="1600" dirty="0">
                          <a:effectLst/>
                        </a:rPr>
                        <a:t>Paresthesia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4.2 </a:t>
                      </a:r>
                      <a:endParaRPr lang="en-US" sz="1600" b="1"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13.7 </a:t>
                      </a:r>
                      <a:endParaRPr lang="en-US" sz="1600" b="1"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19.9 </a:t>
                      </a:r>
                      <a:endParaRPr lang="en-US" sz="1600" b="1" dirty="0">
                        <a:solidFill>
                          <a:srgbClr val="000000"/>
                        </a:solidFill>
                        <a:effectLst/>
                        <a:latin typeface="+mn-lt"/>
                        <a:ea typeface="Calibri"/>
                        <a:cs typeface="Arial" pitchFamily="34"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1.9 </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2"/>
                  </a:ext>
                </a:extLst>
              </a:tr>
              <a:tr h="272269">
                <a:tc>
                  <a:txBody>
                    <a:bodyPr/>
                    <a:lstStyle/>
                    <a:p>
                      <a:pPr marL="0" marR="0">
                        <a:lnSpc>
                          <a:spcPct val="115000"/>
                        </a:lnSpc>
                        <a:spcBef>
                          <a:spcPts val="0"/>
                        </a:spcBef>
                        <a:spcAft>
                          <a:spcPts val="0"/>
                        </a:spcAft>
                      </a:pPr>
                      <a:r>
                        <a:rPr lang="en-US" sz="1600" dirty="0">
                          <a:effectLst/>
                        </a:rPr>
                        <a:t>Dry mouth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6.7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13.5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19.1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2.8 </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3"/>
                  </a:ext>
                </a:extLst>
              </a:tr>
              <a:tr h="204202">
                <a:tc>
                  <a:txBody>
                    <a:bodyPr/>
                    <a:lstStyle/>
                    <a:p>
                      <a:pPr marL="0" marR="0">
                        <a:lnSpc>
                          <a:spcPct val="115000"/>
                        </a:lnSpc>
                        <a:spcBef>
                          <a:spcPts val="0"/>
                        </a:spcBef>
                        <a:spcAft>
                          <a:spcPts val="0"/>
                        </a:spcAft>
                      </a:pPr>
                      <a:r>
                        <a:rPr lang="en-US" sz="1200" dirty="0">
                          <a:effectLst/>
                        </a:rPr>
                        <a:t>Constipation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7.9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15.1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16.1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6.1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4"/>
                  </a:ext>
                </a:extLst>
              </a:tr>
              <a:tr h="204202">
                <a:tc>
                  <a:txBody>
                    <a:bodyPr/>
                    <a:lstStyle/>
                    <a:p>
                      <a:pPr marL="0" marR="0">
                        <a:lnSpc>
                          <a:spcPct val="115000"/>
                        </a:lnSpc>
                        <a:spcBef>
                          <a:spcPts val="0"/>
                        </a:spcBef>
                        <a:spcAft>
                          <a:spcPts val="0"/>
                        </a:spcAft>
                      </a:pPr>
                      <a:r>
                        <a:rPr lang="en-US" sz="1200" dirty="0">
                          <a:effectLst/>
                        </a:rPr>
                        <a:t>Upper respiratory tract infection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15.8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12.2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13.5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12.8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5"/>
                  </a:ext>
                </a:extLst>
              </a:tr>
              <a:tr h="204202">
                <a:tc>
                  <a:txBody>
                    <a:bodyPr/>
                    <a:lstStyle/>
                    <a:p>
                      <a:pPr marL="0" marR="0">
                        <a:lnSpc>
                          <a:spcPct val="115000"/>
                        </a:lnSpc>
                        <a:spcBef>
                          <a:spcPts val="0"/>
                        </a:spcBef>
                        <a:spcAft>
                          <a:spcPts val="0"/>
                        </a:spcAft>
                      </a:pPr>
                      <a:r>
                        <a:rPr lang="en-US" sz="1200" dirty="0">
                          <a:effectLst/>
                        </a:rPr>
                        <a:t>Headache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7.0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10.6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9.3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6"/>
                  </a:ext>
                </a:extLst>
              </a:tr>
              <a:tr h="204202">
                <a:tc>
                  <a:txBody>
                    <a:bodyPr/>
                    <a:lstStyle/>
                    <a:p>
                      <a:pPr marL="0" marR="0">
                        <a:lnSpc>
                          <a:spcPct val="115000"/>
                        </a:lnSpc>
                        <a:spcBef>
                          <a:spcPts val="0"/>
                        </a:spcBef>
                        <a:spcAft>
                          <a:spcPts val="0"/>
                        </a:spcAft>
                      </a:pPr>
                      <a:r>
                        <a:rPr lang="en-US" sz="1200" dirty="0">
                          <a:effectLst/>
                        </a:rPr>
                        <a:t>Nasopharyngitis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12.5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10.6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9.4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8.0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7"/>
                  </a:ext>
                </a:extLst>
              </a:tr>
              <a:tr h="272269">
                <a:tc>
                  <a:txBody>
                    <a:bodyPr/>
                    <a:lstStyle/>
                    <a:p>
                      <a:pPr marL="0" marR="0">
                        <a:lnSpc>
                          <a:spcPct val="115000"/>
                        </a:lnSpc>
                        <a:spcBef>
                          <a:spcPts val="0"/>
                        </a:spcBef>
                        <a:spcAft>
                          <a:spcPts val="0"/>
                        </a:spcAft>
                      </a:pPr>
                      <a:r>
                        <a:rPr lang="en-US" sz="1600" dirty="0">
                          <a:effectLst/>
                        </a:rPr>
                        <a:t>Dysgeusia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7.4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9.4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1.1 </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8"/>
                  </a:ext>
                </a:extLst>
              </a:tr>
              <a:tr h="272269">
                <a:tc>
                  <a:txBody>
                    <a:bodyPr/>
                    <a:lstStyle/>
                    <a:p>
                      <a:pPr marL="0" marR="0">
                        <a:lnSpc>
                          <a:spcPct val="115000"/>
                        </a:lnSpc>
                        <a:spcBef>
                          <a:spcPts val="0"/>
                        </a:spcBef>
                        <a:spcAft>
                          <a:spcPts val="0"/>
                        </a:spcAft>
                      </a:pPr>
                      <a:r>
                        <a:rPr lang="en-US" sz="1600" dirty="0">
                          <a:effectLst/>
                        </a:rPr>
                        <a:t>Insomnia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5.0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5.8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9.4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4.7 </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9"/>
                  </a:ext>
                </a:extLst>
              </a:tr>
              <a:tr h="272269">
                <a:tc>
                  <a:txBody>
                    <a:bodyPr/>
                    <a:lstStyle/>
                    <a:p>
                      <a:pPr marL="0" marR="0">
                        <a:lnSpc>
                          <a:spcPct val="115000"/>
                        </a:lnSpc>
                        <a:spcBef>
                          <a:spcPts val="0"/>
                        </a:spcBef>
                        <a:spcAft>
                          <a:spcPts val="0"/>
                        </a:spcAft>
                      </a:pPr>
                      <a:r>
                        <a:rPr lang="en-US" sz="1600" dirty="0">
                          <a:effectLst/>
                        </a:rPr>
                        <a:t>Dizziness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2.9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7.2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8.6 </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3.4 </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0"/>
                  </a:ext>
                </a:extLst>
              </a:tr>
              <a:tr h="204202">
                <a:tc>
                  <a:txBody>
                    <a:bodyPr/>
                    <a:lstStyle/>
                    <a:p>
                      <a:pPr marL="0" marR="0">
                        <a:lnSpc>
                          <a:spcPct val="115000"/>
                        </a:lnSpc>
                        <a:spcBef>
                          <a:spcPts val="0"/>
                        </a:spcBef>
                        <a:spcAft>
                          <a:spcPts val="0"/>
                        </a:spcAft>
                      </a:pPr>
                      <a:r>
                        <a:rPr lang="en-US" sz="1200" dirty="0">
                          <a:effectLst/>
                        </a:rPr>
                        <a:t>Sinusitis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7.5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6.8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7.8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6.3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1"/>
                  </a:ext>
                </a:extLst>
              </a:tr>
              <a:tr h="204202">
                <a:tc>
                  <a:txBody>
                    <a:bodyPr/>
                    <a:lstStyle/>
                    <a:p>
                      <a:pPr marL="0" marR="0">
                        <a:lnSpc>
                          <a:spcPct val="115000"/>
                        </a:lnSpc>
                        <a:spcBef>
                          <a:spcPts val="0"/>
                        </a:spcBef>
                        <a:spcAft>
                          <a:spcPts val="0"/>
                        </a:spcAft>
                      </a:pPr>
                      <a:r>
                        <a:rPr lang="en-US" sz="1200" dirty="0">
                          <a:effectLst/>
                        </a:rPr>
                        <a:t>Nausea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5.8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3.6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7.2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4.4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2"/>
                  </a:ext>
                </a:extLst>
              </a:tr>
              <a:tr h="204202">
                <a:tc>
                  <a:txBody>
                    <a:bodyPr/>
                    <a:lstStyle/>
                    <a:p>
                      <a:pPr marL="0" marR="0">
                        <a:lnSpc>
                          <a:spcPct val="115000"/>
                        </a:lnSpc>
                        <a:spcBef>
                          <a:spcPts val="0"/>
                        </a:spcBef>
                        <a:spcAft>
                          <a:spcPts val="0"/>
                        </a:spcAft>
                      </a:pPr>
                      <a:r>
                        <a:rPr lang="en-US" sz="1200" dirty="0">
                          <a:effectLst/>
                        </a:rPr>
                        <a:t>Back pain</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5.4</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5.6</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6.6</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5.1</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3"/>
                  </a:ext>
                </a:extLst>
              </a:tr>
              <a:tr h="204202">
                <a:tc>
                  <a:txBody>
                    <a:bodyPr/>
                    <a:lstStyle/>
                    <a:p>
                      <a:pPr marL="0" marR="0">
                        <a:lnSpc>
                          <a:spcPct val="115000"/>
                        </a:lnSpc>
                        <a:spcBef>
                          <a:spcPts val="0"/>
                        </a:spcBef>
                        <a:spcAft>
                          <a:spcPts val="0"/>
                        </a:spcAft>
                      </a:pPr>
                      <a:r>
                        <a:rPr lang="en-US" sz="1200" dirty="0">
                          <a:effectLst/>
                        </a:rPr>
                        <a:t>Fatigue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5.0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5.9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4.3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4"/>
                  </a:ext>
                </a:extLst>
              </a:tr>
              <a:tr h="204202">
                <a:tc>
                  <a:txBody>
                    <a:bodyPr/>
                    <a:lstStyle/>
                    <a:p>
                      <a:pPr marL="0" marR="0">
                        <a:lnSpc>
                          <a:spcPct val="115000"/>
                        </a:lnSpc>
                        <a:spcBef>
                          <a:spcPts val="0"/>
                        </a:spcBef>
                        <a:spcAft>
                          <a:spcPts val="0"/>
                        </a:spcAft>
                      </a:pPr>
                      <a:r>
                        <a:rPr lang="en-US" sz="1200" dirty="0">
                          <a:effectLst/>
                        </a:rPr>
                        <a:t>Diarrhea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5.0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5.6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4.9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5"/>
                  </a:ext>
                </a:extLst>
              </a:tr>
              <a:tr h="204202">
                <a:tc>
                  <a:txBody>
                    <a:bodyPr/>
                    <a:lstStyle/>
                    <a:p>
                      <a:pPr marL="0" marR="0">
                        <a:lnSpc>
                          <a:spcPct val="115000"/>
                        </a:lnSpc>
                        <a:spcBef>
                          <a:spcPts val="0"/>
                        </a:spcBef>
                        <a:spcAft>
                          <a:spcPts val="0"/>
                        </a:spcAft>
                      </a:pPr>
                      <a:r>
                        <a:rPr lang="en-US" sz="1200" dirty="0">
                          <a:effectLst/>
                        </a:rPr>
                        <a:t>Bronchitis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6.7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4.2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6"/>
                  </a:ext>
                </a:extLst>
              </a:tr>
              <a:tr h="204202">
                <a:tc>
                  <a:txBody>
                    <a:bodyPr/>
                    <a:lstStyle/>
                    <a:p>
                      <a:pPr marL="0" marR="0">
                        <a:lnSpc>
                          <a:spcPct val="115000"/>
                        </a:lnSpc>
                        <a:spcBef>
                          <a:spcPts val="0"/>
                        </a:spcBef>
                        <a:spcAft>
                          <a:spcPts val="0"/>
                        </a:spcAft>
                      </a:pPr>
                      <a:r>
                        <a:rPr lang="en-US" sz="1200" dirty="0">
                          <a:effectLst/>
                        </a:rPr>
                        <a:t>Vision blurred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6.3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4.0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3.5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7"/>
                  </a:ext>
                </a:extLst>
              </a:tr>
              <a:tr h="204202">
                <a:tc>
                  <a:txBody>
                    <a:bodyPr/>
                    <a:lstStyle/>
                    <a:p>
                      <a:pPr marL="0" marR="0">
                        <a:lnSpc>
                          <a:spcPct val="115000"/>
                        </a:lnSpc>
                        <a:spcBef>
                          <a:spcPts val="0"/>
                        </a:spcBef>
                        <a:spcAft>
                          <a:spcPts val="0"/>
                        </a:spcAft>
                      </a:pPr>
                      <a:r>
                        <a:rPr lang="en-US" sz="1200" dirty="0">
                          <a:effectLst/>
                        </a:rPr>
                        <a:t>Urinary tract infection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3.3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5.2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5.2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3.6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8"/>
                  </a:ext>
                </a:extLst>
              </a:tr>
              <a:tr h="204202">
                <a:tc>
                  <a:txBody>
                    <a:bodyPr/>
                    <a:lstStyle/>
                    <a:p>
                      <a:pPr marL="0" marR="0">
                        <a:lnSpc>
                          <a:spcPct val="115000"/>
                        </a:lnSpc>
                        <a:spcBef>
                          <a:spcPts val="0"/>
                        </a:spcBef>
                        <a:spcAft>
                          <a:spcPts val="0"/>
                        </a:spcAft>
                      </a:pPr>
                      <a:r>
                        <a:rPr lang="en-US" sz="1200" dirty="0">
                          <a:effectLst/>
                        </a:rPr>
                        <a:t>Influenza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7.5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4.6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4.4 </a:t>
                      </a:r>
                      <a:endParaRPr lang="en-US" sz="12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4.4 </a:t>
                      </a:r>
                      <a:endParaRPr lang="en-US" sz="12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83591845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Naltrexone/Bupropion SR</a:t>
            </a:r>
          </a:p>
        </p:txBody>
      </p:sp>
      <p:sp>
        <p:nvSpPr>
          <p:cNvPr id="3" name="Slide Number Placeholder 2"/>
          <p:cNvSpPr>
            <a:spLocks noGrp="1"/>
          </p:cNvSpPr>
          <p:nvPr>
            <p:ph type="sldNum" sz="quarter" idx="4"/>
          </p:nvPr>
        </p:nvSpPr>
        <p:spPr/>
        <p:txBody>
          <a:bodyPr/>
          <a:lstStyle/>
          <a:p>
            <a:fld id="{2462ECC2-A415-4E86-873D-B602882CC3EA}" type="slidenum">
              <a:rPr lang="en-US" smtClean="0"/>
              <a:pPr/>
              <a:t>28</a:t>
            </a:fld>
            <a:endParaRPr lang="en-US" dirty="0"/>
          </a:p>
        </p:txBody>
      </p:sp>
      <p:sp>
        <p:nvSpPr>
          <p:cNvPr id="8" name="Footer Placeholder 7"/>
          <p:cNvSpPr txBox="1">
            <a:spLocks/>
          </p:cNvSpPr>
          <p:nvPr/>
        </p:nvSpPr>
        <p:spPr>
          <a:xfrm>
            <a:off x="33338" y="6339822"/>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T2D, type 2 diabetes.</a:t>
            </a:r>
          </a:p>
          <a:p>
            <a:pPr fontAlgn="auto">
              <a:spcBef>
                <a:spcPts val="600"/>
              </a:spcBef>
              <a:spcAft>
                <a:spcPts val="0"/>
              </a:spcAft>
            </a:pPr>
            <a:r>
              <a:rPr lang="da-DK" sz="1000" dirty="0">
                <a:solidFill>
                  <a:schemeClr val="tx1"/>
                </a:solidFill>
              </a:rPr>
              <a:t>Contrave prescribing information. Deerfield, IL: Takeda Pharmaceuticals America, Inc.; 2014.</a:t>
            </a:r>
          </a:p>
        </p:txBody>
      </p:sp>
      <p:sp>
        <p:nvSpPr>
          <p:cNvPr id="9" name="Rectangle 8"/>
          <p:cNvSpPr/>
          <p:nvPr/>
        </p:nvSpPr>
        <p:spPr>
          <a:xfrm>
            <a:off x="619745" y="5589069"/>
            <a:ext cx="7926208" cy="369332"/>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800" dirty="0"/>
              <a:t>See prescribing information for specific instructions</a:t>
            </a:r>
          </a:p>
        </p:txBody>
      </p:sp>
      <p:sp>
        <p:nvSpPr>
          <p:cNvPr id="10" name="Text Placeholder 3"/>
          <p:cNvSpPr txBox="1">
            <a:spLocks/>
          </p:cNvSpPr>
          <p:nvPr/>
        </p:nvSpPr>
        <p:spPr>
          <a:xfrm>
            <a:off x="508794" y="1503098"/>
            <a:ext cx="4040188" cy="6397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000" b="1" dirty="0">
                <a:solidFill>
                  <a:schemeClr val="accent3"/>
                </a:solidFill>
              </a:rPr>
              <a:t>Mechanism of Action</a:t>
            </a:r>
          </a:p>
        </p:txBody>
      </p:sp>
      <p:sp>
        <p:nvSpPr>
          <p:cNvPr id="11" name="Content Placeholder 4"/>
          <p:cNvSpPr txBox="1">
            <a:spLocks/>
          </p:cNvSpPr>
          <p:nvPr/>
        </p:nvSpPr>
        <p:spPr>
          <a:xfrm>
            <a:off x="472894" y="2154238"/>
            <a:ext cx="4111988" cy="134531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800000"/>
              </a:buClr>
            </a:pPr>
            <a:r>
              <a:rPr lang="en-US" sz="2000" dirty="0"/>
              <a:t>Naltrexone: opioid receptor antagonist</a:t>
            </a:r>
          </a:p>
          <a:p>
            <a:pPr fontAlgn="auto">
              <a:spcAft>
                <a:spcPts val="0"/>
              </a:spcAft>
              <a:buClr>
                <a:srgbClr val="800000"/>
              </a:buClr>
            </a:pPr>
            <a:r>
              <a:rPr lang="en-US" sz="2000" dirty="0"/>
              <a:t>Bupropion: norepinephrine-dopamine reuptake inhibitor</a:t>
            </a:r>
          </a:p>
        </p:txBody>
      </p:sp>
      <p:sp>
        <p:nvSpPr>
          <p:cNvPr id="14" name="Content Placeholder 4"/>
          <p:cNvSpPr txBox="1">
            <a:spLocks/>
          </p:cNvSpPr>
          <p:nvPr/>
        </p:nvSpPr>
        <p:spPr bwMode="auto">
          <a:xfrm>
            <a:off x="4759502" y="2154238"/>
            <a:ext cx="4040187" cy="3951287"/>
          </a:xfrm>
          <a:prstGeom prst="rect">
            <a:avLst/>
          </a:prstGeom>
        </p:spPr>
        <p:txBody>
          <a:bodyPr vert="horz" lIns="91440" tIns="45720" rIns="91440" bIns="45720" rtlCol="0">
            <a:normAutofit/>
          </a:bodyPr>
          <a:lstStyle>
            <a:defPPr>
              <a:defRPr lang="en-US"/>
            </a:defPPr>
            <a:lvl1pPr marL="342900" indent="-342900" eaLnBrk="1" latinLnBrk="0" hangingPunct="1">
              <a:spcBef>
                <a:spcPct val="20000"/>
              </a:spcBef>
              <a:buClr>
                <a:srgbClr val="800000"/>
              </a:buClr>
              <a:buFont typeface="Arial"/>
              <a:buChar char="•"/>
              <a:defRPr sz="2000">
                <a:latin typeface="+mn-lt"/>
                <a:cs typeface="+mn-cs"/>
              </a:defRPr>
            </a:lvl1pPr>
            <a:lvl2pPr marL="742950" indent="-285750" eaLnBrk="1" latinLnBrk="0" hangingPunct="1">
              <a:spcBef>
                <a:spcPct val="20000"/>
              </a:spcBef>
              <a:buFont typeface="Arial"/>
              <a:buChar char="–"/>
              <a:defRPr sz="2400">
                <a:latin typeface="+mn-lt"/>
                <a:cs typeface="+mn-cs"/>
              </a:defRPr>
            </a:lvl2pPr>
            <a:lvl3pPr marL="1143000" indent="-228600" eaLnBrk="1" latinLnBrk="0" hangingPunct="1">
              <a:spcBef>
                <a:spcPct val="20000"/>
              </a:spcBef>
              <a:buFont typeface="Arial"/>
              <a:buChar char="•"/>
              <a:defRPr sz="2000">
                <a:latin typeface="+mn-lt"/>
                <a:cs typeface="+mn-cs"/>
              </a:defRPr>
            </a:lvl3pPr>
            <a:lvl4pPr marL="1600200" indent="-228600" eaLnBrk="1" latinLnBrk="0" hangingPunct="1">
              <a:spcBef>
                <a:spcPct val="20000"/>
              </a:spcBef>
              <a:buFont typeface="Arial"/>
              <a:buChar char="–"/>
              <a:defRPr sz="1800">
                <a:latin typeface="+mn-lt"/>
                <a:cs typeface="+mn-cs"/>
              </a:defRPr>
            </a:lvl4pPr>
            <a:lvl5pPr marL="2057400" indent="-228600" eaLnBrk="1" latinLnBrk="0" hangingPunct="1">
              <a:spcBef>
                <a:spcPct val="20000"/>
              </a:spcBef>
              <a:buFont typeface="Arial"/>
              <a:buChar char="»"/>
              <a:defRPr sz="180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en-US" dirty="0"/>
              <a:t>Adjunct to diet and exercise in patients with</a:t>
            </a:r>
          </a:p>
          <a:p>
            <a:pPr lvl="1"/>
            <a:r>
              <a:rPr lang="en-US" sz="2000" dirty="0"/>
              <a:t>BMI ≥30 kg/m</a:t>
            </a:r>
            <a:r>
              <a:rPr lang="en-US" sz="2000" baseline="30000" dirty="0"/>
              <a:t>2</a:t>
            </a:r>
          </a:p>
          <a:p>
            <a:pPr lvl="1"/>
            <a:r>
              <a:rPr lang="en-US" sz="2000" dirty="0"/>
              <a:t>BMI ≥27 kg/m</a:t>
            </a:r>
            <a:r>
              <a:rPr lang="en-US" sz="2000" baseline="30000" dirty="0"/>
              <a:t>2</a:t>
            </a:r>
            <a:r>
              <a:rPr lang="en-US" sz="2000" dirty="0"/>
              <a:t> with ≥1 weight-related comorbidity</a:t>
            </a:r>
          </a:p>
          <a:p>
            <a:pPr lvl="2"/>
            <a:r>
              <a:rPr lang="en-US" sz="1800" dirty="0"/>
              <a:t>Hypertension</a:t>
            </a:r>
          </a:p>
          <a:p>
            <a:pPr lvl="2"/>
            <a:r>
              <a:rPr lang="en-US" sz="1800" dirty="0"/>
              <a:t>T2D</a:t>
            </a:r>
          </a:p>
          <a:p>
            <a:pPr lvl="2"/>
            <a:r>
              <a:rPr lang="en-US" sz="1800" dirty="0"/>
              <a:t>Dyslipidemia</a:t>
            </a:r>
          </a:p>
        </p:txBody>
      </p:sp>
      <p:sp>
        <p:nvSpPr>
          <p:cNvPr id="15" name="Text Placeholder 5"/>
          <p:cNvSpPr txBox="1">
            <a:spLocks/>
          </p:cNvSpPr>
          <p:nvPr/>
        </p:nvSpPr>
        <p:spPr bwMode="auto">
          <a:xfrm>
            <a:off x="446083" y="3563762"/>
            <a:ext cx="4041775" cy="639763"/>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Dosing</a:t>
            </a:r>
          </a:p>
        </p:txBody>
      </p:sp>
      <p:sp>
        <p:nvSpPr>
          <p:cNvPr id="16" name="Content Placeholder 6"/>
          <p:cNvSpPr txBox="1">
            <a:spLocks/>
          </p:cNvSpPr>
          <p:nvPr/>
        </p:nvSpPr>
        <p:spPr bwMode="auto">
          <a:xfrm>
            <a:off x="446083" y="4240037"/>
            <a:ext cx="4041775" cy="1789113"/>
          </a:xfrm>
          <a:prstGeom prst="rect">
            <a:avLst/>
          </a:prstGeom>
        </p:spPr>
        <p:txBody>
          <a:bodyPr vert="horz" lIns="91440" tIns="45720" rIns="91440" bIns="45720" rtlCol="0">
            <a:normAutofit/>
          </a:bodyPr>
          <a:lstStyle>
            <a:defPPr>
              <a:defRPr lang="en-US"/>
            </a:defPPr>
            <a:lvl1pPr marL="342900" indent="-342900" eaLnBrk="1" latinLnBrk="0" hangingPunct="1">
              <a:spcBef>
                <a:spcPct val="20000"/>
              </a:spcBef>
              <a:buClr>
                <a:srgbClr val="800000"/>
              </a:buClr>
              <a:buFont typeface="Arial"/>
              <a:buChar char="•"/>
              <a:defRPr sz="2000">
                <a:latin typeface="+mn-lt"/>
                <a:cs typeface="+mn-cs"/>
              </a:defRPr>
            </a:lvl1pPr>
            <a:lvl2pPr marL="742950" indent="-285750" eaLnBrk="1" latinLnBrk="0" hangingPunct="1">
              <a:spcBef>
                <a:spcPct val="20000"/>
              </a:spcBef>
              <a:buFont typeface="Arial"/>
              <a:buChar char="–"/>
              <a:defRPr sz="2400">
                <a:latin typeface="+mn-lt"/>
                <a:cs typeface="+mn-cs"/>
              </a:defRPr>
            </a:lvl2pPr>
            <a:lvl3pPr marL="1143000" indent="-228600" eaLnBrk="1" latinLnBrk="0" hangingPunct="1">
              <a:spcBef>
                <a:spcPct val="20000"/>
              </a:spcBef>
              <a:buFont typeface="Arial"/>
              <a:buChar char="•"/>
              <a:defRPr sz="2000">
                <a:latin typeface="+mn-lt"/>
                <a:cs typeface="+mn-cs"/>
              </a:defRPr>
            </a:lvl3pPr>
            <a:lvl4pPr marL="1600200" indent="-228600" eaLnBrk="1" latinLnBrk="0" hangingPunct="1">
              <a:spcBef>
                <a:spcPct val="20000"/>
              </a:spcBef>
              <a:buFont typeface="Arial"/>
              <a:buChar char="–"/>
              <a:defRPr sz="1800">
                <a:latin typeface="+mn-lt"/>
                <a:cs typeface="+mn-cs"/>
              </a:defRPr>
            </a:lvl4pPr>
            <a:lvl5pPr marL="2057400" indent="-228600" eaLnBrk="1" latinLnBrk="0" hangingPunct="1">
              <a:spcBef>
                <a:spcPct val="20000"/>
              </a:spcBef>
              <a:buFont typeface="Arial"/>
              <a:buChar char="»"/>
              <a:defRPr sz="180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en-US" dirty="0"/>
              <a:t>2 tablets twice a day</a:t>
            </a:r>
          </a:p>
        </p:txBody>
      </p:sp>
      <p:sp>
        <p:nvSpPr>
          <p:cNvPr id="17" name="Text Placeholder 3"/>
          <p:cNvSpPr txBox="1">
            <a:spLocks/>
          </p:cNvSpPr>
          <p:nvPr/>
        </p:nvSpPr>
        <p:spPr bwMode="auto">
          <a:xfrm>
            <a:off x="4759501" y="1503098"/>
            <a:ext cx="4040187" cy="6397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Indications</a:t>
            </a:r>
          </a:p>
        </p:txBody>
      </p:sp>
    </p:spTree>
    <p:extLst>
      <p:ext uri="{BB962C8B-B14F-4D97-AF65-F5344CB8AC3E}">
        <p14:creationId xmlns:p14="http://schemas.microsoft.com/office/powerpoint/2010/main" val="2699260073"/>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Naltrexone/Bupropion SR: Summary of Warnings and Contraindications</a:t>
            </a:r>
          </a:p>
        </p:txBody>
      </p:sp>
      <p:sp>
        <p:nvSpPr>
          <p:cNvPr id="4" name="Text Placeholder 3"/>
          <p:cNvSpPr>
            <a:spLocks noGrp="1"/>
          </p:cNvSpPr>
          <p:nvPr>
            <p:ph type="body" idx="1"/>
          </p:nvPr>
        </p:nvSpPr>
        <p:spPr>
          <a:xfrm>
            <a:off x="457200" y="1417359"/>
            <a:ext cx="4040188" cy="639762"/>
          </a:xfrm>
        </p:spPr>
        <p:txBody>
          <a:bodyPr/>
          <a:lstStyle/>
          <a:p>
            <a:r>
              <a:rPr lang="en-US" sz="2000" dirty="0"/>
              <a:t>Contraindications</a:t>
            </a:r>
          </a:p>
        </p:txBody>
      </p:sp>
      <p:sp>
        <p:nvSpPr>
          <p:cNvPr id="5" name="Content Placeholder 4"/>
          <p:cNvSpPr>
            <a:spLocks noGrp="1"/>
          </p:cNvSpPr>
          <p:nvPr>
            <p:ph sz="half" idx="2"/>
          </p:nvPr>
        </p:nvSpPr>
        <p:spPr>
          <a:xfrm>
            <a:off x="457200" y="2081157"/>
            <a:ext cx="4040188" cy="3807506"/>
          </a:xfrm>
        </p:spPr>
        <p:txBody>
          <a:bodyPr>
            <a:normAutofit/>
          </a:bodyPr>
          <a:lstStyle/>
          <a:p>
            <a:r>
              <a:rPr lang="en-US" sz="2000" dirty="0"/>
              <a:t>Uncontrolled hypertension</a:t>
            </a:r>
          </a:p>
          <a:p>
            <a:r>
              <a:rPr lang="en-US" sz="2000" dirty="0"/>
              <a:t>Seizures, anorexia, or discontinuation of alcohol, benzodiazepines, barbiturates, or antiepileptic drugs</a:t>
            </a:r>
          </a:p>
          <a:p>
            <a:r>
              <a:rPr lang="en-US" sz="2000" dirty="0"/>
              <a:t>Chronic opioid use</a:t>
            </a:r>
          </a:p>
          <a:p>
            <a:r>
              <a:rPr lang="en-US" sz="2000" dirty="0"/>
              <a:t>Use of other bupropion products or monoamine oxidase inhibitors</a:t>
            </a:r>
          </a:p>
        </p:txBody>
      </p:sp>
      <p:sp>
        <p:nvSpPr>
          <p:cNvPr id="6" name="Text Placeholder 5"/>
          <p:cNvSpPr>
            <a:spLocks noGrp="1"/>
          </p:cNvSpPr>
          <p:nvPr>
            <p:ph type="body" sz="quarter" idx="3"/>
          </p:nvPr>
        </p:nvSpPr>
        <p:spPr>
          <a:xfrm>
            <a:off x="4645025" y="1417359"/>
            <a:ext cx="4041775" cy="639762"/>
          </a:xfrm>
        </p:spPr>
        <p:txBody>
          <a:bodyPr/>
          <a:lstStyle/>
          <a:p>
            <a:r>
              <a:rPr lang="en-US" sz="2000" dirty="0"/>
              <a:t>Warnings</a:t>
            </a:r>
          </a:p>
        </p:txBody>
      </p:sp>
      <p:sp>
        <p:nvSpPr>
          <p:cNvPr id="7" name="Content Placeholder 6"/>
          <p:cNvSpPr>
            <a:spLocks noGrp="1"/>
          </p:cNvSpPr>
          <p:nvPr>
            <p:ph sz="quarter" idx="4"/>
          </p:nvPr>
        </p:nvSpPr>
        <p:spPr>
          <a:xfrm>
            <a:off x="4645025" y="2081157"/>
            <a:ext cx="4041775" cy="3807506"/>
          </a:xfrm>
        </p:spPr>
        <p:txBody>
          <a:bodyPr>
            <a:normAutofit/>
          </a:bodyPr>
          <a:lstStyle/>
          <a:p>
            <a:r>
              <a:rPr lang="en-US" sz="2000" dirty="0"/>
              <a:t>Suicidal behavior and ideation (black box warning)</a:t>
            </a:r>
          </a:p>
          <a:p>
            <a:r>
              <a:rPr lang="en-US" sz="2000" dirty="0"/>
              <a:t>Seizure</a:t>
            </a:r>
          </a:p>
          <a:p>
            <a:r>
              <a:rPr lang="en-US" sz="2000" dirty="0"/>
              <a:t>Increased blood pressure and heart rate</a:t>
            </a:r>
          </a:p>
          <a:p>
            <a:r>
              <a:rPr lang="en-US" sz="2000" dirty="0"/>
              <a:t>Hepatotoxicity</a:t>
            </a:r>
          </a:p>
          <a:p>
            <a:r>
              <a:rPr lang="en-US" sz="2000" dirty="0"/>
              <a:t>Angle-closure glaucoma</a:t>
            </a:r>
          </a:p>
          <a:p>
            <a:endParaRPr lang="en-US" sz="2000" dirty="0"/>
          </a:p>
        </p:txBody>
      </p:sp>
      <p:sp>
        <p:nvSpPr>
          <p:cNvPr id="9" name="Rectangle 8"/>
          <p:cNvSpPr/>
          <p:nvPr/>
        </p:nvSpPr>
        <p:spPr>
          <a:xfrm>
            <a:off x="4642168" y="4980563"/>
            <a:ext cx="4098219" cy="1877437"/>
          </a:xfrm>
          <a:prstGeom prst="rect">
            <a:avLst/>
          </a:prstGeom>
        </p:spPr>
        <p:txBody>
          <a:bodyPr vert="horz" lIns="91440" tIns="45720" rIns="91440" bIns="45720" rtlCol="0">
            <a:normAutofit/>
          </a:bodyPr>
          <a:lstStyle/>
          <a:p>
            <a:pPr marL="342900" indent="-342900" defTabSz="457200">
              <a:spcBef>
                <a:spcPct val="20000"/>
              </a:spcBef>
              <a:buClr>
                <a:srgbClr val="800000"/>
              </a:buClr>
              <a:buFont typeface="Arial"/>
              <a:buChar char="•"/>
            </a:pPr>
            <a:r>
              <a:rPr lang="en-US" sz="2000" dirty="0">
                <a:latin typeface="+mn-lt"/>
                <a:ea typeface="+mn-ea"/>
              </a:rPr>
              <a:t>GI: nausea, vomiting, c</a:t>
            </a:r>
            <a:r>
              <a:rPr lang="en-US" sz="2000" dirty="0"/>
              <a:t>onstipation, diarrhea</a:t>
            </a:r>
          </a:p>
          <a:p>
            <a:pPr marL="342900" indent="-342900" defTabSz="457200">
              <a:spcBef>
                <a:spcPct val="20000"/>
              </a:spcBef>
              <a:buClr>
                <a:srgbClr val="800000"/>
              </a:buClr>
              <a:buFont typeface="Arial"/>
              <a:buChar char="•"/>
            </a:pPr>
            <a:r>
              <a:rPr lang="en-US" sz="2000" dirty="0">
                <a:latin typeface="+mn-lt"/>
                <a:ea typeface="+mn-ea"/>
              </a:rPr>
              <a:t>Headache, insomnia</a:t>
            </a:r>
          </a:p>
          <a:p>
            <a:pPr marL="342900" indent="-342900" defTabSz="457200">
              <a:spcBef>
                <a:spcPct val="20000"/>
              </a:spcBef>
              <a:buClr>
                <a:srgbClr val="800000"/>
              </a:buClr>
              <a:buFont typeface="Arial"/>
              <a:buChar char="•"/>
            </a:pPr>
            <a:r>
              <a:rPr lang="en-US" sz="2000" dirty="0"/>
              <a:t>Dry mouth</a:t>
            </a:r>
            <a:endParaRPr lang="en-US" sz="2000" dirty="0">
              <a:latin typeface="+mn-lt"/>
              <a:ea typeface="+mn-ea"/>
            </a:endParaRPr>
          </a:p>
          <a:p>
            <a:pPr marL="342900" indent="-342900" defTabSz="457200">
              <a:spcBef>
                <a:spcPct val="20000"/>
              </a:spcBef>
              <a:buClr>
                <a:srgbClr val="800000"/>
              </a:buClr>
              <a:buFont typeface="Arial"/>
              <a:buChar char="•"/>
            </a:pPr>
            <a:endParaRPr lang="en-US" sz="2000" dirty="0">
              <a:latin typeface="+mn-lt"/>
              <a:ea typeface="+mn-ea"/>
            </a:endParaRPr>
          </a:p>
        </p:txBody>
      </p:sp>
      <p:sp>
        <p:nvSpPr>
          <p:cNvPr id="10" name="Text Placeholder 3"/>
          <p:cNvSpPr txBox="1">
            <a:spLocks/>
          </p:cNvSpPr>
          <p:nvPr/>
        </p:nvSpPr>
        <p:spPr>
          <a:xfrm>
            <a:off x="4776399" y="4448400"/>
            <a:ext cx="4040188" cy="639762"/>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fontAlgn="auto">
              <a:spcAft>
                <a:spcPts val="0"/>
              </a:spcAft>
            </a:pPr>
            <a:r>
              <a:rPr lang="en-US" sz="2000" dirty="0">
                <a:solidFill>
                  <a:schemeClr val="accent3"/>
                </a:solidFill>
              </a:rPr>
              <a:t>Adverse Effects</a:t>
            </a:r>
          </a:p>
        </p:txBody>
      </p:sp>
      <p:sp>
        <p:nvSpPr>
          <p:cNvPr id="3" name="Slide Number Placeholder 2"/>
          <p:cNvSpPr>
            <a:spLocks noGrp="1"/>
          </p:cNvSpPr>
          <p:nvPr>
            <p:ph type="sldNum" sz="quarter" idx="12"/>
          </p:nvPr>
        </p:nvSpPr>
        <p:spPr/>
        <p:txBody>
          <a:bodyPr/>
          <a:lstStyle/>
          <a:p>
            <a:fld id="{C2D6052C-4BC4-1142-8D6D-5456C29F3E90}" type="slidenum">
              <a:rPr lang="en-US" smtClean="0"/>
              <a:pPr/>
              <a:t>29</a:t>
            </a:fld>
            <a:endParaRPr lang="en-US" dirty="0"/>
          </a:p>
        </p:txBody>
      </p:sp>
      <p:sp>
        <p:nvSpPr>
          <p:cNvPr id="11" name="Footer Placeholder 7"/>
          <p:cNvSpPr txBox="1">
            <a:spLocks/>
          </p:cNvSpPr>
          <p:nvPr/>
        </p:nvSpPr>
        <p:spPr>
          <a:xfrm>
            <a:off x="33338" y="6566567"/>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Contrave prescribing information. Deerfield, IL: Takeda Pharmaceuticals America, Inc.; 2014.</a:t>
            </a:r>
          </a:p>
        </p:txBody>
      </p:sp>
    </p:spTree>
    <p:extLst>
      <p:ext uri="{BB962C8B-B14F-4D97-AF65-F5344CB8AC3E}">
        <p14:creationId xmlns:p14="http://schemas.microsoft.com/office/powerpoint/2010/main" val="235177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t>Clinical Risks of Not Treating</a:t>
            </a:r>
            <a:br>
              <a:rPr lang="en-US" dirty="0"/>
            </a:br>
            <a:r>
              <a:rPr lang="en-US" dirty="0"/>
              <a:t>Prediabetes Are Substantial</a:t>
            </a:r>
          </a:p>
        </p:txBody>
      </p:sp>
      <p:sp>
        <p:nvSpPr>
          <p:cNvPr id="18435" name="Content Placeholder 2"/>
          <p:cNvSpPr>
            <a:spLocks noGrp="1"/>
          </p:cNvSpPr>
          <p:nvPr>
            <p:ph idx="1"/>
          </p:nvPr>
        </p:nvSpPr>
        <p:spPr/>
        <p:txBody>
          <a:bodyPr/>
          <a:lstStyle/>
          <a:p>
            <a:r>
              <a:rPr lang="en-US" dirty="0"/>
              <a:t>Microvascular disease </a:t>
            </a:r>
          </a:p>
          <a:p>
            <a:pPr lvl="1"/>
            <a:r>
              <a:rPr lang="en-US" dirty="0"/>
              <a:t>Retinopathy</a:t>
            </a:r>
          </a:p>
          <a:p>
            <a:pPr lvl="1"/>
            <a:r>
              <a:rPr lang="en-US" dirty="0"/>
              <a:t>Neuropathy</a:t>
            </a:r>
          </a:p>
          <a:p>
            <a:pPr lvl="1"/>
            <a:r>
              <a:rPr lang="en-US" dirty="0"/>
              <a:t>Nephropathy</a:t>
            </a:r>
          </a:p>
          <a:p>
            <a:r>
              <a:rPr lang="en-US" dirty="0"/>
              <a:t>Cardiovascular disease (CVD) </a:t>
            </a:r>
          </a:p>
          <a:p>
            <a:pPr lvl="1"/>
            <a:r>
              <a:rPr lang="en-US" dirty="0"/>
              <a:t>Heart disease</a:t>
            </a:r>
          </a:p>
          <a:p>
            <a:pPr lvl="1"/>
            <a:r>
              <a:rPr lang="en-US" dirty="0"/>
              <a:t>Stroke</a:t>
            </a:r>
          </a:p>
          <a:p>
            <a:pPr lvl="1"/>
            <a:r>
              <a:rPr lang="en-US" dirty="0"/>
              <a:t>Peripheral vascular disease</a:t>
            </a:r>
          </a:p>
        </p:txBody>
      </p:sp>
      <p:sp>
        <p:nvSpPr>
          <p:cNvPr id="2" name="Slide Number Placeholder 1"/>
          <p:cNvSpPr>
            <a:spLocks noGrp="1"/>
          </p:cNvSpPr>
          <p:nvPr>
            <p:ph type="sldNum" sz="quarter" idx="4"/>
          </p:nvPr>
        </p:nvSpPr>
        <p:spPr/>
        <p:txBody>
          <a:bodyPr/>
          <a:lstStyle/>
          <a:p>
            <a:fld id="{2462ECC2-A415-4E86-873D-B602882CC3EA}" type="slidenum">
              <a:rPr lang="en-US" smtClean="0"/>
              <a:pPr/>
              <a:t>3</a:t>
            </a:fld>
            <a:endParaRPr lang="en-US" dirty="0"/>
          </a:p>
        </p:txBody>
      </p:sp>
      <p:sp>
        <p:nvSpPr>
          <p:cNvPr id="18436" name="TextBox 1"/>
          <p:cNvSpPr txBox="1">
            <a:spLocks noChangeArrowheads="1"/>
          </p:cNvSpPr>
          <p:nvPr/>
        </p:nvSpPr>
        <p:spPr bwMode="auto">
          <a:xfrm>
            <a:off x="33337" y="6412581"/>
            <a:ext cx="7811251" cy="400050"/>
          </a:xfrm>
          <a:prstGeom prst="rect">
            <a:avLst/>
          </a:prstGeom>
          <a:noFill/>
          <a:ln w="9525">
            <a:noFill/>
            <a:miter lim="800000"/>
            <a:headEnd/>
            <a:tailEnd/>
          </a:ln>
        </p:spPr>
        <p:txBody>
          <a:bodyPr wrap="square" anchor="b">
            <a:spAutoFit/>
          </a:bodyPr>
          <a:lstStyle/>
          <a:p>
            <a:r>
              <a:rPr lang="en-US" sz="1000" dirty="0"/>
              <a:t>Zhang Y, et al. </a:t>
            </a:r>
            <a:r>
              <a:rPr lang="en-US" sz="1000" i="1" dirty="0"/>
              <a:t>Population Health Management. </a:t>
            </a:r>
            <a:r>
              <a:rPr lang="en-US" sz="1000" dirty="0"/>
              <a:t>2009;12:157-163.</a:t>
            </a:r>
          </a:p>
          <a:p>
            <a:r>
              <a:rPr lang="en-US" sz="1000" dirty="0"/>
              <a:t>Garber AJ, et al. </a:t>
            </a:r>
            <a:r>
              <a:rPr lang="en-US" sz="1000" i="1" dirty="0"/>
              <a:t>Endocr Pract</a:t>
            </a:r>
            <a:r>
              <a:rPr lang="en-US" sz="1000" dirty="0"/>
              <a:t>. 2008;14:933-946.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Naltrexone/Bupropion SR on Body Weight</a:t>
            </a:r>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30</a:t>
            </a:fld>
            <a:endParaRPr lang="en-US" dirty="0"/>
          </a:p>
        </p:txBody>
      </p:sp>
      <p:sp>
        <p:nvSpPr>
          <p:cNvPr id="4" name="Rectangle 3"/>
          <p:cNvSpPr/>
          <p:nvPr/>
        </p:nvSpPr>
        <p:spPr>
          <a:xfrm>
            <a:off x="33338" y="6193168"/>
            <a:ext cx="7391468" cy="630942"/>
          </a:xfrm>
          <a:prstGeom prst="rect">
            <a:avLst/>
          </a:prstGeom>
          <a:noFill/>
          <a:ln w="9525">
            <a:noFill/>
            <a:miter lim="800000"/>
            <a:headEnd/>
            <a:tailEnd/>
          </a:ln>
        </p:spPr>
        <p:txBody>
          <a:bodyPr wrap="square" anchor="b">
            <a:spAutoFit/>
          </a:bodyPr>
          <a:lstStyle/>
          <a:p>
            <a:pPr defTabSz="457200" eaLnBrk="0" fontAlgn="auto" hangingPunct="0">
              <a:spcBef>
                <a:spcPts val="600"/>
              </a:spcBef>
              <a:spcAft>
                <a:spcPts val="0"/>
              </a:spcAft>
            </a:pPr>
            <a:r>
              <a:rPr lang="en-US" sz="1000" dirty="0">
                <a:solidFill>
                  <a:srgbClr val="000000"/>
                </a:solidFill>
                <a:latin typeface="Arial"/>
              </a:rPr>
              <a:t>COR II = CONTRAVE Obesity Research II; LOCF = last observation carried forward; MITT = modified intent to treat; SR = sustained release.</a:t>
            </a:r>
          </a:p>
          <a:p>
            <a:pPr defTabSz="457200" eaLnBrk="0" fontAlgn="auto" hangingPunct="0">
              <a:spcBef>
                <a:spcPts val="600"/>
              </a:spcBef>
              <a:spcAft>
                <a:spcPts val="0"/>
              </a:spcAft>
            </a:pPr>
            <a:r>
              <a:rPr lang="en-US" sz="1000" dirty="0">
                <a:solidFill>
                  <a:srgbClr val="000000"/>
                </a:solidFill>
                <a:latin typeface="Arial"/>
              </a:rPr>
              <a:t>Apovian C, et al. </a:t>
            </a:r>
            <a:r>
              <a:rPr lang="en-US" sz="1000" i="1" dirty="0">
                <a:solidFill>
                  <a:srgbClr val="000000"/>
                </a:solidFill>
                <a:latin typeface="Arial"/>
              </a:rPr>
              <a:t>Obesity (Silver Spring)</a:t>
            </a:r>
            <a:r>
              <a:rPr lang="en-US" sz="1000" dirty="0">
                <a:solidFill>
                  <a:srgbClr val="000000"/>
                </a:solidFill>
                <a:latin typeface="Arial"/>
              </a:rPr>
              <a:t>. 2013;</a:t>
            </a:r>
            <a:r>
              <a:rPr lang="en-US" sz="1000" dirty="0"/>
              <a:t>21:935-943.</a:t>
            </a:r>
            <a:endParaRPr lang="en-US" sz="1000" dirty="0">
              <a:solidFill>
                <a:srgbClr val="000000"/>
              </a:solidFill>
              <a:latin typeface="Arial"/>
            </a:endParaRPr>
          </a:p>
        </p:txBody>
      </p:sp>
      <p:sp>
        <p:nvSpPr>
          <p:cNvPr id="334" name="TextBox 333"/>
          <p:cNvSpPr txBox="1"/>
          <p:nvPr/>
        </p:nvSpPr>
        <p:spPr>
          <a:xfrm>
            <a:off x="2700286" y="1475890"/>
            <a:ext cx="3737077" cy="984885"/>
          </a:xfrm>
          <a:prstGeom prst="rect">
            <a:avLst/>
          </a:prstGeom>
          <a:noFill/>
        </p:spPr>
        <p:txBody>
          <a:bodyPr wrap="square" rtlCol="0">
            <a:spAutoFit/>
          </a:bodyPr>
          <a:lstStyle/>
          <a:p>
            <a:pPr algn="ctr"/>
            <a:r>
              <a:rPr lang="en-US" sz="2000" b="1" dirty="0">
                <a:solidFill>
                  <a:schemeClr val="accent3"/>
                </a:solidFill>
                <a:latin typeface="+mn-lt"/>
                <a:ea typeface="Verdana" panose="020B0604030504040204" pitchFamily="34" charset="0"/>
                <a:cs typeface="Verdana" panose="020B0604030504040204" pitchFamily="34" charset="0"/>
              </a:rPr>
              <a:t>COR II Study MITT-LOCF Analysis</a:t>
            </a:r>
            <a:br>
              <a:rPr lang="en-US" sz="2000" b="1" dirty="0">
                <a:solidFill>
                  <a:schemeClr val="accent3"/>
                </a:solidFill>
                <a:latin typeface="+mn-lt"/>
                <a:ea typeface="Verdana" panose="020B0604030504040204" pitchFamily="34" charset="0"/>
                <a:cs typeface="Verdana" panose="020B0604030504040204" pitchFamily="34" charset="0"/>
              </a:rPr>
            </a:br>
            <a:r>
              <a:rPr lang="en-US" sz="1800" b="1" dirty="0">
                <a:solidFill>
                  <a:schemeClr val="accent3"/>
                </a:solidFill>
                <a:latin typeface="+mn-lt"/>
                <a:ea typeface="Verdana" panose="020B0604030504040204" pitchFamily="34" charset="0"/>
                <a:cs typeface="Verdana" panose="020B0604030504040204" pitchFamily="34" charset="0"/>
              </a:rPr>
              <a:t>(N=1496)</a:t>
            </a:r>
          </a:p>
        </p:txBody>
      </p:sp>
      <p:graphicFrame>
        <p:nvGraphicFramePr>
          <p:cNvPr id="5" name="Chart 4"/>
          <p:cNvGraphicFramePr/>
          <p:nvPr>
            <p:extLst/>
          </p:nvPr>
        </p:nvGraphicFramePr>
        <p:xfrm>
          <a:off x="1524000" y="2430683"/>
          <a:ext cx="6096000" cy="33450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87615" y="5060461"/>
            <a:ext cx="1226916" cy="307777"/>
          </a:xfrm>
          <a:prstGeom prst="rect">
            <a:avLst/>
          </a:prstGeom>
          <a:noFill/>
        </p:spPr>
        <p:txBody>
          <a:bodyPr wrap="square" rtlCol="0">
            <a:spAutoFit/>
          </a:bodyPr>
          <a:lstStyle/>
          <a:p>
            <a:pPr algn="ctr"/>
            <a:r>
              <a:rPr lang="en-US" sz="1400" i="1" dirty="0"/>
              <a:t>P</a:t>
            </a:r>
            <a:r>
              <a:rPr lang="en-US" sz="1400" dirty="0"/>
              <a:t>&lt;0.001</a:t>
            </a:r>
          </a:p>
        </p:txBody>
      </p:sp>
      <p:sp>
        <p:nvSpPr>
          <p:cNvPr id="118" name="TextBox 117"/>
          <p:cNvSpPr txBox="1"/>
          <p:nvPr/>
        </p:nvSpPr>
        <p:spPr>
          <a:xfrm>
            <a:off x="4979044" y="5012190"/>
            <a:ext cx="1226916" cy="307777"/>
          </a:xfrm>
          <a:prstGeom prst="rect">
            <a:avLst/>
          </a:prstGeom>
          <a:noFill/>
        </p:spPr>
        <p:txBody>
          <a:bodyPr wrap="square" rtlCol="0">
            <a:spAutoFit/>
          </a:bodyPr>
          <a:lstStyle/>
          <a:p>
            <a:pPr algn="ctr"/>
            <a:r>
              <a:rPr lang="en-US" sz="1400" i="1" dirty="0"/>
              <a:t>P</a:t>
            </a:r>
            <a:r>
              <a:rPr lang="en-US" sz="1400" dirty="0"/>
              <a:t>&lt;0.001</a:t>
            </a:r>
          </a:p>
        </p:txBody>
      </p:sp>
    </p:spTree>
    <p:extLst>
      <p:ext uri="{BB962C8B-B14F-4D97-AF65-F5344CB8AC3E}">
        <p14:creationId xmlns:p14="http://schemas.microsoft.com/office/powerpoint/2010/main" val="1084453402"/>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64" name="Rectangle 222"/>
          <p:cNvSpPr>
            <a:spLocks noChangeArrowheads="1"/>
          </p:cNvSpPr>
          <p:nvPr/>
        </p:nvSpPr>
        <p:spPr bwMode="auto">
          <a:xfrm>
            <a:off x="2876550" y="1254125"/>
            <a:ext cx="184150" cy="366713"/>
          </a:xfrm>
          <a:prstGeom prst="rect">
            <a:avLst/>
          </a:prstGeom>
          <a:noFill/>
          <a:ln w="9525">
            <a:noFill/>
            <a:miter lim="800000"/>
            <a:headEnd/>
            <a:tailEnd/>
          </a:ln>
        </p:spPr>
        <p:txBody>
          <a:bodyPr wrap="none">
            <a:prstTxWarp prst="textNoShape">
              <a:avLst/>
            </a:prstTxWarp>
            <a:spAutoFit/>
          </a:bodyPr>
          <a:lstStyle/>
          <a:p>
            <a:endParaRPr lang="en-US" dirty="0">
              <a:solidFill>
                <a:prstClr val="black"/>
              </a:solidFill>
              <a:latin typeface="Arial" pitchFamily="34" charset="0"/>
            </a:endParaRPr>
          </a:p>
        </p:txBody>
      </p:sp>
      <p:sp>
        <p:nvSpPr>
          <p:cNvPr id="98365" name="Rectangle 632"/>
          <p:cNvSpPr>
            <a:spLocks noGrp="1" noChangeArrowheads="1"/>
          </p:cNvSpPr>
          <p:nvPr>
            <p:ph type="title"/>
          </p:nvPr>
        </p:nvSpPr>
        <p:spPr/>
        <p:txBody>
          <a:bodyPr>
            <a:normAutofit fontScale="90000"/>
          </a:bodyPr>
          <a:lstStyle/>
          <a:p>
            <a:r>
              <a:rPr lang="en-US" dirty="0"/>
              <a:t>Effect of Naltrexone/Bupropion SR on Cardiometabolic Risk Markers</a:t>
            </a:r>
          </a:p>
        </p:txBody>
      </p:sp>
      <p:sp>
        <p:nvSpPr>
          <p:cNvPr id="2" name="Slide Number Placeholder 1"/>
          <p:cNvSpPr>
            <a:spLocks noGrp="1"/>
          </p:cNvSpPr>
          <p:nvPr>
            <p:ph type="sldNum" sz="quarter" idx="4"/>
          </p:nvPr>
        </p:nvSpPr>
        <p:spPr/>
        <p:txBody>
          <a:bodyPr/>
          <a:lstStyle/>
          <a:p>
            <a:fld id="{2462ECC2-A415-4E86-873D-B602882CC3EA}" type="slidenum">
              <a:rPr lang="en-US" smtClean="0"/>
              <a:pPr/>
              <a:t>31</a:t>
            </a:fld>
            <a:endParaRPr lang="en-US" dirty="0"/>
          </a:p>
        </p:txBody>
      </p:sp>
      <p:graphicFrame>
        <p:nvGraphicFramePr>
          <p:cNvPr id="8" name="Group 224"/>
          <p:cNvGraphicFramePr>
            <a:graphicFrameLocks noGrp="1"/>
          </p:cNvGraphicFramePr>
          <p:nvPr>
            <p:extLst/>
          </p:nvPr>
        </p:nvGraphicFramePr>
        <p:xfrm>
          <a:off x="1752600" y="2132215"/>
          <a:ext cx="5468055" cy="3017455"/>
        </p:xfrm>
        <a:graphic>
          <a:graphicData uri="http://schemas.openxmlformats.org/drawingml/2006/table">
            <a:tbl>
              <a:tblPr firstRow="1" bandRow="1">
                <a:tableStyleId>{93296810-A885-4BE3-A3E7-6D5BEEA58F35}</a:tableStyleId>
              </a:tblPr>
              <a:tblGrid>
                <a:gridCol w="2256511">
                  <a:extLst>
                    <a:ext uri="{9D8B030D-6E8A-4147-A177-3AD203B41FA5}">
                      <a16:colId xmlns:a16="http://schemas.microsoft.com/office/drawing/2014/main" val="20000"/>
                    </a:ext>
                  </a:extLst>
                </a:gridCol>
                <a:gridCol w="1755298">
                  <a:extLst>
                    <a:ext uri="{9D8B030D-6E8A-4147-A177-3AD203B41FA5}">
                      <a16:colId xmlns:a16="http://schemas.microsoft.com/office/drawing/2014/main" val="20001"/>
                    </a:ext>
                  </a:extLst>
                </a:gridCol>
                <a:gridCol w="1456246">
                  <a:extLst>
                    <a:ext uri="{9D8B030D-6E8A-4147-A177-3AD203B41FA5}">
                      <a16:colId xmlns:a16="http://schemas.microsoft.com/office/drawing/2014/main" val="20002"/>
                    </a:ext>
                  </a:extLst>
                </a:gridCol>
              </a:tblGrid>
              <a:tr h="63023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Risk Factors</a:t>
                      </a:r>
                    </a:p>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(Mean % Weight Loss)</a:t>
                      </a:r>
                      <a:endParaRPr kumimoji="0" lang="en-US" sz="14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lang="en-US" sz="1400" dirty="0"/>
                        <a:t>Naltrexone/</a:t>
                      </a:r>
                      <a:br>
                        <a:rPr lang="en-US" sz="1400" dirty="0"/>
                      </a:br>
                      <a:r>
                        <a:rPr lang="en-US" sz="1400" dirty="0"/>
                        <a:t>Bupropion SR</a:t>
                      </a:r>
                      <a:endParaRPr kumimoji="0" lang="en-US" sz="14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(6.4%)</a:t>
                      </a:r>
                      <a:endParaRPr kumimoji="0" lang="en-US" sz="1400" b="1" i="0" u="none" strike="noStrike" cap="none" normalizeH="0" baseline="0" dirty="0">
                        <a:ln>
                          <a:noFill/>
                        </a:ln>
                        <a:solidFill>
                          <a:schemeClr val="bg1"/>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P  value*</a:t>
                      </a:r>
                      <a:endParaRPr kumimoji="0" lang="en-US" sz="1400" b="1" i="0" u="none" strike="noStrike" cap="none" normalizeH="0" baseline="0" dirty="0">
                        <a:ln>
                          <a:noFill/>
                        </a:ln>
                        <a:solidFill>
                          <a:schemeClr val="bg1"/>
                        </a:solidFill>
                        <a:effectLst/>
                        <a:latin typeface="+mn-lt"/>
                      </a:endParaRPr>
                    </a:p>
                  </a:txBody>
                  <a:tcPr anchor="b" horzOverflow="overflow"/>
                </a:tc>
                <a:extLst>
                  <a:ext uri="{0D108BD9-81ED-4DB2-BD59-A6C34878D82A}">
                    <a16:rowId xmlns:a16="http://schemas.microsoft.com/office/drawing/2014/main" val="10000"/>
                  </a:ext>
                </a:extLst>
              </a:tr>
              <a:tr h="402271">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Systolic BP, mmHg</a:t>
                      </a:r>
                      <a:endParaRPr kumimoji="0" lang="en-US" sz="14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400" u="none" strike="noStrike" cap="none" normalizeH="0" baseline="0" dirty="0">
                          <a:ln>
                            <a:noFill/>
                          </a:ln>
                          <a:effectLst/>
                          <a:sym typeface="Wingdings" pitchFamily="-109" charset="2"/>
                        </a:rPr>
                        <a:t>		    0.6</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0.039</a:t>
                      </a:r>
                      <a:endParaRPr kumimoji="0" lang="en-US" sz="14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Diastolic BP, mmHg</a:t>
                      </a:r>
                      <a:endParaRPr kumimoji="0" lang="en-US" sz="14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400" u="none" strike="noStrike" cap="none" normalizeH="0" baseline="0" dirty="0">
                          <a:ln>
                            <a:noFill/>
                          </a:ln>
                          <a:effectLst/>
                          <a:sym typeface="Wingdings" pitchFamily="-109" charset="2"/>
                        </a:rPr>
                        <a:t>		    0.4</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NS</a:t>
                      </a:r>
                      <a:endParaRPr kumimoji="0" lang="en-US" sz="14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2"/>
                  </a:ext>
                </a:extLst>
              </a:tr>
              <a:tr h="25558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Triglycerides, %</a:t>
                      </a:r>
                      <a:endParaRPr kumimoji="0" lang="en-US" sz="14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400" u="none" strike="noStrike" cap="none" normalizeH="0" baseline="0" dirty="0">
                          <a:ln>
                            <a:noFill/>
                          </a:ln>
                          <a:effectLst/>
                          <a:sym typeface="Wingdings" pitchFamily="-109" charset="2"/>
                        </a:rPr>
                        <a:t>		   -9.8</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&lt;0.001</a:t>
                      </a:r>
                      <a:endParaRPr kumimoji="0" lang="en-US" sz="14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3"/>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LDL-C, %</a:t>
                      </a:r>
                      <a:endParaRPr kumimoji="0" lang="en-US" sz="14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400" u="none" strike="noStrike" cap="none" normalizeH="0" baseline="0" dirty="0">
                          <a:ln>
                            <a:noFill/>
                          </a:ln>
                          <a:effectLst/>
                          <a:sym typeface="Wingdings" pitchFamily="-109" charset="2"/>
                        </a:rPr>
                        <a:t>		   -6.2</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0.008</a:t>
                      </a:r>
                      <a:endParaRPr kumimoji="0" lang="en-US" sz="14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4"/>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HDL-C, %</a:t>
                      </a:r>
                      <a:endParaRPr kumimoji="0" lang="en-US" sz="1400" b="1" i="0" u="none" strike="noStrike" cap="none" normalizeH="0" baseline="0" dirty="0">
                        <a:ln>
                          <a:noFill/>
                        </a:ln>
                        <a:solidFill>
                          <a:schemeClr val="bg1"/>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400" u="none" strike="noStrike" cap="none" normalizeH="0" baseline="0" dirty="0">
                          <a:ln>
                            <a:noFill/>
                          </a:ln>
                          <a:effectLst/>
                          <a:sym typeface="Wingdings" pitchFamily="-109" charset="2"/>
                        </a:rPr>
                        <a:t>		    3.6</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400" u="none" strike="noStrike" cap="none" normalizeH="0" baseline="0" dirty="0">
                          <a:ln>
                            <a:noFill/>
                          </a:ln>
                          <a:effectLst/>
                        </a:rPr>
                        <a:t>&lt;0.001</a:t>
                      </a:r>
                      <a:endParaRPr kumimoji="0" lang="en-US" sz="14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5"/>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400" u="none" strike="noStrike" cap="none" normalizeH="0" baseline="0" dirty="0">
                          <a:ln>
                            <a:noFill/>
                          </a:ln>
                          <a:effectLst/>
                        </a:rPr>
                        <a:t>hsCRP, mg/L</a:t>
                      </a:r>
                      <a:endParaRPr kumimoji="0" lang="en-US" sz="14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400" u="none" strike="noStrike" cap="none" normalizeH="0" baseline="0" dirty="0">
                          <a:ln>
                            <a:noFill/>
                          </a:ln>
                          <a:effectLst/>
                          <a:sym typeface="Wingdings" pitchFamily="-109" charset="2"/>
                        </a:rPr>
                        <a:t>		-28.8</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400" u="none" strike="noStrike" cap="none" normalizeH="0" baseline="0" dirty="0">
                          <a:ln>
                            <a:noFill/>
                          </a:ln>
                          <a:effectLst/>
                        </a:rPr>
                        <a:t>&lt;0.001</a:t>
                      </a:r>
                      <a:endParaRPr kumimoji="0" lang="en-US" sz="14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extLst>
                  <a:ext uri="{0D108BD9-81ED-4DB2-BD59-A6C34878D82A}">
                    <a16:rowId xmlns:a16="http://schemas.microsoft.com/office/drawing/2014/main" val="10006"/>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400" u="none" strike="noStrike" cap="none" normalizeH="0" baseline="0" dirty="0">
                          <a:ln>
                            <a:noFill/>
                          </a:ln>
                          <a:effectLst/>
                        </a:rPr>
                        <a:t>FBG, mg/dL</a:t>
                      </a:r>
                      <a:endParaRPr kumimoji="0" lang="en-US" sz="14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400" u="none" strike="noStrike" cap="none" normalizeH="0" baseline="0" dirty="0">
                          <a:ln>
                            <a:noFill/>
                          </a:ln>
                          <a:effectLst/>
                        </a:rPr>
                        <a:t>	</a:t>
                      </a:r>
                      <a:r>
                        <a:rPr kumimoji="0" lang="en-US" sz="1400" u="none" strike="noStrike" cap="none" normalizeH="0" baseline="0" dirty="0">
                          <a:ln>
                            <a:noFill/>
                          </a:ln>
                          <a:effectLst/>
                          <a:sym typeface="Wingdings" pitchFamily="-109" charset="2"/>
                        </a:rPr>
                        <a:t></a:t>
                      </a:r>
                      <a:r>
                        <a:rPr kumimoji="0" lang="en-US" sz="1400" u="none" strike="noStrike" cap="none" normalizeH="0" baseline="0" dirty="0">
                          <a:ln>
                            <a:noFill/>
                          </a:ln>
                          <a:effectLst/>
                          <a:sym typeface="Symbol"/>
                        </a:rPr>
                        <a:t>	  -2.8</a:t>
                      </a:r>
                      <a:endParaRPr kumimoji="0" lang="en-US" sz="14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400" u="none" strike="noStrike" cap="none" normalizeH="0" baseline="0" dirty="0">
                          <a:ln>
                            <a:noFill/>
                          </a:ln>
                          <a:effectLst/>
                        </a:rPr>
                        <a:t>NS</a:t>
                      </a:r>
                      <a:endParaRPr kumimoji="0" lang="en-US" sz="14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extLst>
                  <a:ext uri="{0D108BD9-81ED-4DB2-BD59-A6C34878D82A}">
                    <a16:rowId xmlns:a16="http://schemas.microsoft.com/office/drawing/2014/main" val="10007"/>
                  </a:ext>
                </a:extLst>
              </a:tr>
            </a:tbl>
          </a:graphicData>
        </a:graphic>
      </p:graphicFrame>
      <p:sp>
        <p:nvSpPr>
          <p:cNvPr id="11" name="Rectangle 10"/>
          <p:cNvSpPr/>
          <p:nvPr/>
        </p:nvSpPr>
        <p:spPr>
          <a:xfrm>
            <a:off x="33338" y="6104077"/>
            <a:ext cx="7484890" cy="707886"/>
          </a:xfrm>
          <a:prstGeom prst="rect">
            <a:avLst/>
          </a:prstGeom>
          <a:noFill/>
          <a:ln w="9525">
            <a:noFill/>
            <a:miter lim="800000"/>
            <a:headEnd/>
            <a:tailEnd/>
          </a:ln>
        </p:spPr>
        <p:txBody>
          <a:bodyPr wrap="square" anchor="b">
            <a:spAutoFit/>
          </a:bodyPr>
          <a:lstStyle/>
          <a:p>
            <a:pPr defTabSz="457200" eaLnBrk="0" fontAlgn="auto" hangingPunct="0">
              <a:spcBef>
                <a:spcPts val="600"/>
              </a:spcBef>
              <a:spcAft>
                <a:spcPts val="0"/>
              </a:spcAft>
            </a:pPr>
            <a:r>
              <a:rPr lang="en-US" sz="1000" dirty="0">
                <a:solidFill>
                  <a:srgbClr val="000000"/>
                </a:solidFill>
                <a:latin typeface="Arial"/>
              </a:rPr>
              <a:t>*</a:t>
            </a:r>
            <a:r>
              <a:rPr lang="en-US" sz="1000" i="1" dirty="0">
                <a:solidFill>
                  <a:srgbClr val="000000"/>
                </a:solidFill>
                <a:latin typeface="Arial"/>
              </a:rPr>
              <a:t>P</a:t>
            </a:r>
            <a:r>
              <a:rPr lang="en-US" sz="1000" dirty="0">
                <a:solidFill>
                  <a:srgbClr val="000000"/>
                </a:solidFill>
                <a:latin typeface="Arial"/>
              </a:rPr>
              <a:t> value vs placebo.</a:t>
            </a:r>
          </a:p>
          <a:p>
            <a:pPr defTabSz="457200" eaLnBrk="0" fontAlgn="auto" hangingPunct="0">
              <a:spcBef>
                <a:spcPts val="600"/>
              </a:spcBef>
              <a:spcAft>
                <a:spcPts val="0"/>
              </a:spcAft>
            </a:pPr>
            <a:r>
              <a:rPr lang="en-US" sz="1000" dirty="0">
                <a:solidFill>
                  <a:srgbClr val="000000"/>
                </a:solidFill>
                <a:latin typeface="Arial"/>
              </a:rPr>
              <a:t>BP, blood pressure; COR II, CONTRAVE Obesity Research II; FBG, fasting blood glucose; SR, sustained release.</a:t>
            </a:r>
          </a:p>
          <a:p>
            <a:pPr defTabSz="457200" eaLnBrk="0" fontAlgn="auto" hangingPunct="0">
              <a:spcBef>
                <a:spcPts val="600"/>
              </a:spcBef>
              <a:spcAft>
                <a:spcPts val="0"/>
              </a:spcAft>
            </a:pPr>
            <a:r>
              <a:rPr lang="en-US" sz="1000" dirty="0">
                <a:solidFill>
                  <a:srgbClr val="000000"/>
                </a:solidFill>
                <a:latin typeface="Arial"/>
              </a:rPr>
              <a:t>Apovian C, et al. </a:t>
            </a:r>
            <a:r>
              <a:rPr lang="en-US" sz="1000" i="1" dirty="0">
                <a:solidFill>
                  <a:srgbClr val="000000"/>
                </a:solidFill>
                <a:latin typeface="Arial"/>
              </a:rPr>
              <a:t>Obesity (Silver Spring)</a:t>
            </a:r>
            <a:r>
              <a:rPr lang="en-US" sz="1000" dirty="0">
                <a:solidFill>
                  <a:srgbClr val="000000"/>
                </a:solidFill>
                <a:latin typeface="Arial"/>
              </a:rPr>
              <a:t>. 2013;</a:t>
            </a:r>
            <a:r>
              <a:rPr lang="en-US" sz="1000" dirty="0"/>
              <a:t>21:935-943.</a:t>
            </a:r>
            <a:endParaRPr lang="en-US" sz="1000" dirty="0">
              <a:solidFill>
                <a:srgbClr val="000000"/>
              </a:solidFill>
              <a:latin typeface="Arial"/>
            </a:endParaRPr>
          </a:p>
        </p:txBody>
      </p:sp>
      <p:sp>
        <p:nvSpPr>
          <p:cNvPr id="12" name="TextBox 11"/>
          <p:cNvSpPr txBox="1"/>
          <p:nvPr/>
        </p:nvSpPr>
        <p:spPr>
          <a:xfrm>
            <a:off x="3196003" y="1543052"/>
            <a:ext cx="2786563" cy="400110"/>
          </a:xfrm>
          <a:prstGeom prst="rect">
            <a:avLst/>
          </a:prstGeom>
          <a:noFill/>
        </p:spPr>
        <p:txBody>
          <a:bodyPr wrap="square" rtlCol="0">
            <a:spAutoFit/>
          </a:bodyPr>
          <a:lstStyle/>
          <a:p>
            <a:pPr algn="ctr"/>
            <a:r>
              <a:rPr lang="en-US" sz="2000" b="1" dirty="0">
                <a:solidFill>
                  <a:schemeClr val="accent3"/>
                </a:solidFill>
                <a:latin typeface="+mn-lt"/>
              </a:rPr>
              <a:t>COR II Study</a:t>
            </a:r>
            <a:endParaRPr lang="en-US" b="1" dirty="0">
              <a:solidFill>
                <a:schemeClr val="accent3"/>
              </a:solidFill>
              <a:latin typeface="+mn-lt"/>
            </a:endParaRPr>
          </a:p>
        </p:txBody>
      </p:sp>
    </p:spTree>
    <p:extLst>
      <p:ext uri="{BB962C8B-B14F-4D97-AF65-F5344CB8AC3E}">
        <p14:creationId xmlns:p14="http://schemas.microsoft.com/office/powerpoint/2010/main" val="18613938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Naltrexone/Bupropion SR</a:t>
            </a:r>
            <a:br>
              <a:rPr lang="en-US" dirty="0"/>
            </a:br>
            <a:r>
              <a:rPr lang="en-US" dirty="0"/>
              <a:t>Adverse Events</a:t>
            </a:r>
          </a:p>
        </p:txBody>
      </p:sp>
      <p:graphicFrame>
        <p:nvGraphicFramePr>
          <p:cNvPr id="10" name="Content Placeholder 9"/>
          <p:cNvGraphicFramePr>
            <a:graphicFrameLocks noGrp="1"/>
          </p:cNvGraphicFramePr>
          <p:nvPr>
            <p:ph idx="1"/>
            <p:extLst/>
          </p:nvPr>
        </p:nvGraphicFramePr>
        <p:xfrm>
          <a:off x="685800" y="1749425"/>
          <a:ext cx="7715250" cy="3364992"/>
        </p:xfrm>
        <a:graphic>
          <a:graphicData uri="http://schemas.openxmlformats.org/drawingml/2006/table">
            <a:tbl>
              <a:tblPr firstRow="1" bandRow="1">
                <a:tableStyleId>{93296810-A885-4BE3-A3E7-6D5BEEA58F35}</a:tableStyleId>
              </a:tblPr>
              <a:tblGrid>
                <a:gridCol w="331470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894769">
                <a:tc>
                  <a:txBody>
                    <a:bodyPr/>
                    <a:lstStyle/>
                    <a:p>
                      <a:pPr marL="0" marR="0">
                        <a:lnSpc>
                          <a:spcPct val="115000"/>
                        </a:lnSpc>
                        <a:spcBef>
                          <a:spcPts val="0"/>
                        </a:spcBef>
                        <a:spcAft>
                          <a:spcPts val="0"/>
                        </a:spcAft>
                      </a:pPr>
                      <a:r>
                        <a:rPr lang="en-US" sz="1600" dirty="0">
                          <a:effectLst/>
                        </a:rPr>
                        <a:t>Event occurring in ≥5% of patients</a:t>
                      </a:r>
                      <a:r>
                        <a:rPr lang="en-US" sz="1600" baseline="0" dirty="0">
                          <a:effectLst/>
                        </a:rPr>
                        <a:t> and more frequently than with placebo</a:t>
                      </a:r>
                      <a:r>
                        <a:rPr lang="en-US" sz="1600" dirty="0">
                          <a:effectLst/>
                        </a:rPr>
                        <a:t>, %</a:t>
                      </a:r>
                      <a:endParaRPr lang="en-US" sz="1600" dirty="0">
                        <a:solidFill>
                          <a:srgbClr val="000000"/>
                        </a:solidFill>
                        <a:effectLst/>
                        <a:latin typeface="+mn-lt"/>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Naltrexone/Bupropion SR </a:t>
                      </a:r>
                    </a:p>
                    <a:p>
                      <a:pPr marL="0" marR="0" algn="ctr">
                        <a:lnSpc>
                          <a:spcPct val="115000"/>
                        </a:lnSpc>
                        <a:spcBef>
                          <a:spcPts val="0"/>
                        </a:spcBef>
                        <a:spcAft>
                          <a:spcPts val="0"/>
                        </a:spcAft>
                      </a:pPr>
                      <a:r>
                        <a:rPr lang="en-US" sz="1600" dirty="0">
                          <a:effectLst/>
                        </a:rPr>
                        <a:t>32 mg/360 mg</a:t>
                      </a:r>
                      <a:br>
                        <a:rPr lang="en-US" sz="1600" dirty="0">
                          <a:effectLst/>
                        </a:rPr>
                      </a:br>
                      <a:r>
                        <a:rPr lang="en-US" sz="1600" dirty="0">
                          <a:effectLst/>
                        </a:rPr>
                        <a:t>(N=2545)</a:t>
                      </a:r>
                      <a:endParaRPr lang="en-US" sz="1600" b="1" dirty="0">
                        <a:solidFill>
                          <a:schemeClr val="bg1"/>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Placebo</a:t>
                      </a:r>
                      <a:br>
                        <a:rPr lang="en-US" sz="1600" dirty="0">
                          <a:effectLst/>
                        </a:rPr>
                      </a:br>
                      <a:r>
                        <a:rPr lang="en-US" sz="1600" dirty="0">
                          <a:effectLst/>
                        </a:rPr>
                        <a:t>(N=1515)</a:t>
                      </a:r>
                      <a:endParaRPr lang="en-US" sz="1600" dirty="0">
                        <a:solidFill>
                          <a:srgbClr val="000000"/>
                        </a:solidFill>
                        <a:effectLst/>
                        <a:latin typeface="+mn-lt"/>
                        <a:ea typeface="Calibri"/>
                        <a:cs typeface="Arial" pitchFamily="34" charset="0"/>
                      </a:endParaRPr>
                    </a:p>
                  </a:txBody>
                  <a:tcPr marL="68580" marR="68580" marT="0" marB="0" anchor="b"/>
                </a:tc>
                <a:extLst>
                  <a:ext uri="{0D108BD9-81ED-4DB2-BD59-A6C34878D82A}">
                    <a16:rowId xmlns:a16="http://schemas.microsoft.com/office/drawing/2014/main" val="10000"/>
                  </a:ext>
                </a:extLst>
              </a:tr>
              <a:tr h="244757">
                <a:tc>
                  <a:txBody>
                    <a:bodyPr/>
                    <a:lstStyle/>
                    <a:p>
                      <a:pPr marL="0" marR="0">
                        <a:lnSpc>
                          <a:spcPct val="115000"/>
                        </a:lnSpc>
                        <a:spcBef>
                          <a:spcPts val="0"/>
                        </a:spcBef>
                        <a:spcAft>
                          <a:spcPts val="0"/>
                        </a:spcAft>
                      </a:pPr>
                      <a:r>
                        <a:rPr lang="en-US" sz="1600" dirty="0">
                          <a:effectLst/>
                        </a:rPr>
                        <a:t>Nausea</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32.5</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6.7</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1"/>
                  </a:ext>
                </a:extLst>
              </a:tr>
              <a:tr h="209829">
                <a:tc>
                  <a:txBody>
                    <a:bodyPr/>
                    <a:lstStyle/>
                    <a:p>
                      <a:pPr marL="0" marR="0">
                        <a:lnSpc>
                          <a:spcPct val="115000"/>
                        </a:lnSpc>
                        <a:spcBef>
                          <a:spcPts val="0"/>
                        </a:spcBef>
                        <a:spcAft>
                          <a:spcPts val="0"/>
                        </a:spcAft>
                      </a:pPr>
                      <a:r>
                        <a:rPr lang="en-US" sz="1600" dirty="0">
                          <a:effectLst/>
                        </a:rPr>
                        <a:t>Constipation </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19.2</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7.2</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2"/>
                  </a:ext>
                </a:extLst>
              </a:tr>
              <a:tr h="209829">
                <a:tc>
                  <a:txBody>
                    <a:bodyPr/>
                    <a:lstStyle/>
                    <a:p>
                      <a:pPr marL="0" marR="0">
                        <a:lnSpc>
                          <a:spcPct val="115000"/>
                        </a:lnSpc>
                        <a:spcBef>
                          <a:spcPts val="0"/>
                        </a:spcBef>
                        <a:spcAft>
                          <a:spcPts val="0"/>
                        </a:spcAft>
                      </a:pPr>
                      <a:r>
                        <a:rPr lang="en-US" sz="1600" dirty="0">
                          <a:effectLst/>
                        </a:rPr>
                        <a:t>Headache</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17.6</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10.4</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3"/>
                  </a:ext>
                </a:extLst>
              </a:tr>
              <a:tr h="209829">
                <a:tc>
                  <a:txBody>
                    <a:bodyPr/>
                    <a:lstStyle/>
                    <a:p>
                      <a:pPr marL="0" marR="0">
                        <a:lnSpc>
                          <a:spcPct val="115000"/>
                        </a:lnSpc>
                        <a:spcBef>
                          <a:spcPts val="0"/>
                        </a:spcBef>
                        <a:spcAft>
                          <a:spcPts val="0"/>
                        </a:spcAft>
                      </a:pPr>
                      <a:r>
                        <a:rPr lang="en-US" sz="1600" dirty="0">
                          <a:effectLst/>
                        </a:rPr>
                        <a:t>Vomiting</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10.7</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2.9</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4"/>
                  </a:ext>
                </a:extLst>
              </a:tr>
              <a:tr h="209829">
                <a:tc>
                  <a:txBody>
                    <a:bodyPr/>
                    <a:lstStyle/>
                    <a:p>
                      <a:pPr marL="0" marR="0">
                        <a:lnSpc>
                          <a:spcPct val="115000"/>
                        </a:lnSpc>
                        <a:spcBef>
                          <a:spcPts val="0"/>
                        </a:spcBef>
                        <a:spcAft>
                          <a:spcPts val="0"/>
                        </a:spcAft>
                      </a:pPr>
                      <a:r>
                        <a:rPr lang="en-US" sz="1600" dirty="0">
                          <a:effectLst/>
                        </a:rPr>
                        <a:t>Dizziness</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9.9</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3.4</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5"/>
                  </a:ext>
                </a:extLst>
              </a:tr>
              <a:tr h="244757">
                <a:tc>
                  <a:txBody>
                    <a:bodyPr/>
                    <a:lstStyle/>
                    <a:p>
                      <a:pPr marL="0" marR="0">
                        <a:lnSpc>
                          <a:spcPct val="115000"/>
                        </a:lnSpc>
                        <a:spcBef>
                          <a:spcPts val="0"/>
                        </a:spcBef>
                        <a:spcAft>
                          <a:spcPts val="0"/>
                        </a:spcAft>
                      </a:pPr>
                      <a:r>
                        <a:rPr lang="en-US" sz="1600" dirty="0">
                          <a:effectLst/>
                        </a:rPr>
                        <a:t>Insomnia</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9.2</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5.9</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6"/>
                  </a:ext>
                </a:extLst>
              </a:tr>
              <a:tr h="244757">
                <a:tc>
                  <a:txBody>
                    <a:bodyPr/>
                    <a:lstStyle/>
                    <a:p>
                      <a:pPr marL="0" marR="0">
                        <a:lnSpc>
                          <a:spcPct val="115000"/>
                        </a:lnSpc>
                        <a:spcBef>
                          <a:spcPts val="0"/>
                        </a:spcBef>
                        <a:spcAft>
                          <a:spcPts val="0"/>
                        </a:spcAft>
                      </a:pPr>
                      <a:r>
                        <a:rPr lang="en-US" sz="1600" dirty="0">
                          <a:effectLst/>
                        </a:rPr>
                        <a:t>Dry mouth</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8.1</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2.3</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7"/>
                  </a:ext>
                </a:extLst>
              </a:tr>
              <a:tr h="244757">
                <a:tc>
                  <a:txBody>
                    <a:bodyPr/>
                    <a:lstStyle/>
                    <a:p>
                      <a:pPr marL="0" marR="0">
                        <a:lnSpc>
                          <a:spcPct val="115000"/>
                        </a:lnSpc>
                        <a:spcBef>
                          <a:spcPts val="0"/>
                        </a:spcBef>
                        <a:spcAft>
                          <a:spcPts val="0"/>
                        </a:spcAft>
                      </a:pPr>
                      <a:r>
                        <a:rPr lang="en-US" sz="1600" dirty="0">
                          <a:effectLst/>
                        </a:rPr>
                        <a:t>Diarrhea</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7.1</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5.2</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4"/>
          </p:nvPr>
        </p:nvSpPr>
        <p:spPr/>
        <p:txBody>
          <a:bodyPr/>
          <a:lstStyle/>
          <a:p>
            <a:fld id="{2462ECC2-A415-4E86-873D-B602882CC3EA}" type="slidenum">
              <a:rPr lang="en-US" smtClean="0"/>
              <a:pPr/>
              <a:t>32</a:t>
            </a:fld>
            <a:endParaRPr lang="en-US" dirty="0"/>
          </a:p>
        </p:txBody>
      </p:sp>
      <p:sp>
        <p:nvSpPr>
          <p:cNvPr id="11" name="Footer Placeholder 7"/>
          <p:cNvSpPr txBox="1">
            <a:spLocks/>
          </p:cNvSpPr>
          <p:nvPr/>
        </p:nvSpPr>
        <p:spPr>
          <a:xfrm>
            <a:off x="33338" y="6568854"/>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da-DK" sz="1000" dirty="0">
                <a:solidFill>
                  <a:schemeClr val="tx1"/>
                </a:solidFill>
              </a:rPr>
              <a:t>Contrave prescribing information. Deerfield, IL: Takeda Pharmaceuticals America, Inc.; 2014.</a:t>
            </a:r>
          </a:p>
        </p:txBody>
      </p:sp>
    </p:spTree>
    <p:extLst>
      <p:ext uri="{BB962C8B-B14F-4D97-AF65-F5344CB8AC3E}">
        <p14:creationId xmlns:p14="http://schemas.microsoft.com/office/powerpoint/2010/main" val="3143617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Liraglutide (for Obesity)</a:t>
            </a:r>
          </a:p>
        </p:txBody>
      </p:sp>
      <p:sp>
        <p:nvSpPr>
          <p:cNvPr id="3" name="Slide Number Placeholder 2"/>
          <p:cNvSpPr>
            <a:spLocks noGrp="1"/>
          </p:cNvSpPr>
          <p:nvPr>
            <p:ph type="sldNum" sz="quarter" idx="4"/>
          </p:nvPr>
        </p:nvSpPr>
        <p:spPr/>
        <p:txBody>
          <a:bodyPr/>
          <a:lstStyle/>
          <a:p>
            <a:fld id="{2462ECC2-A415-4E86-873D-B602882CC3EA}" type="slidenum">
              <a:rPr lang="en-US" smtClean="0"/>
              <a:pPr/>
              <a:t>33</a:t>
            </a:fld>
            <a:endParaRPr lang="en-US" dirty="0"/>
          </a:p>
        </p:txBody>
      </p:sp>
      <p:sp>
        <p:nvSpPr>
          <p:cNvPr id="9" name="Rectangle 8"/>
          <p:cNvSpPr/>
          <p:nvPr/>
        </p:nvSpPr>
        <p:spPr>
          <a:xfrm>
            <a:off x="621778" y="5440459"/>
            <a:ext cx="7926208" cy="369332"/>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800" dirty="0"/>
              <a:t>See prescribing information for specific instructions</a:t>
            </a:r>
          </a:p>
        </p:txBody>
      </p:sp>
      <p:sp>
        <p:nvSpPr>
          <p:cNvPr id="10" name="Text Placeholder 3"/>
          <p:cNvSpPr txBox="1">
            <a:spLocks/>
          </p:cNvSpPr>
          <p:nvPr/>
        </p:nvSpPr>
        <p:spPr>
          <a:xfrm>
            <a:off x="508794" y="1439510"/>
            <a:ext cx="4040188" cy="6397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2000" b="1" dirty="0">
                <a:solidFill>
                  <a:schemeClr val="accent3"/>
                </a:solidFill>
              </a:rPr>
              <a:t>Mechanism of Action</a:t>
            </a:r>
          </a:p>
        </p:txBody>
      </p:sp>
      <p:sp>
        <p:nvSpPr>
          <p:cNvPr id="11" name="Content Placeholder 4"/>
          <p:cNvSpPr txBox="1">
            <a:spLocks/>
          </p:cNvSpPr>
          <p:nvPr/>
        </p:nvSpPr>
        <p:spPr>
          <a:xfrm>
            <a:off x="472894" y="2154238"/>
            <a:ext cx="4111988" cy="13453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800000"/>
              </a:buClr>
            </a:pPr>
            <a:r>
              <a:rPr lang="en-US" sz="2000" dirty="0"/>
              <a:t>GLP-1 receptor agonist</a:t>
            </a:r>
          </a:p>
        </p:txBody>
      </p:sp>
      <p:sp>
        <p:nvSpPr>
          <p:cNvPr id="12" name="Footer Placeholder 7"/>
          <p:cNvSpPr txBox="1">
            <a:spLocks/>
          </p:cNvSpPr>
          <p:nvPr/>
        </p:nvSpPr>
        <p:spPr>
          <a:xfrm>
            <a:off x="33338" y="6335734"/>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T2D, type 2 diabetes.</a:t>
            </a:r>
          </a:p>
          <a:p>
            <a:pPr fontAlgn="auto">
              <a:spcBef>
                <a:spcPts val="600"/>
              </a:spcBef>
              <a:spcAft>
                <a:spcPts val="0"/>
              </a:spcAft>
            </a:pPr>
            <a:r>
              <a:rPr lang="da-DK" sz="1000" dirty="0">
                <a:solidFill>
                  <a:schemeClr val="tx1"/>
                </a:solidFill>
              </a:rPr>
              <a:t>Saxenda prescribing information. Plainsboro, NJ: NovoNordisk Inc.</a:t>
            </a:r>
          </a:p>
        </p:txBody>
      </p:sp>
      <p:sp>
        <p:nvSpPr>
          <p:cNvPr id="14" name="Text Placeholder 3"/>
          <p:cNvSpPr txBox="1">
            <a:spLocks/>
          </p:cNvSpPr>
          <p:nvPr/>
        </p:nvSpPr>
        <p:spPr bwMode="auto">
          <a:xfrm>
            <a:off x="4747856" y="1433335"/>
            <a:ext cx="4040187" cy="6397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Indications</a:t>
            </a:r>
          </a:p>
        </p:txBody>
      </p:sp>
      <p:sp>
        <p:nvSpPr>
          <p:cNvPr id="15" name="Content Placeholder 4"/>
          <p:cNvSpPr txBox="1">
            <a:spLocks/>
          </p:cNvSpPr>
          <p:nvPr/>
        </p:nvSpPr>
        <p:spPr bwMode="auto">
          <a:xfrm>
            <a:off x="4747856" y="2147710"/>
            <a:ext cx="4040187" cy="3951287"/>
          </a:xfrm>
          <a:prstGeom prst="rect">
            <a:avLst/>
          </a:prstGeom>
        </p:spPr>
        <p:txBody>
          <a:bodyPr vert="horz" lIns="91440" tIns="45720" rIns="91440" bIns="45720" rtlCol="0">
            <a:normAutofit/>
          </a:bodyPr>
          <a:lstStyle>
            <a:defPPr>
              <a:defRPr lang="en-US"/>
            </a:defPPr>
            <a:lvl1pPr marL="342900" indent="-342900" eaLnBrk="1" latinLnBrk="0" hangingPunct="1">
              <a:spcBef>
                <a:spcPct val="20000"/>
              </a:spcBef>
              <a:buClr>
                <a:srgbClr val="800000"/>
              </a:buClr>
              <a:buFont typeface="Arial"/>
              <a:buChar char="•"/>
              <a:defRPr sz="2000">
                <a:latin typeface="+mn-lt"/>
                <a:cs typeface="+mn-cs"/>
              </a:defRPr>
            </a:lvl1pPr>
            <a:lvl2pPr marL="742950" indent="-285750" eaLnBrk="1" latinLnBrk="0" hangingPunct="1">
              <a:spcBef>
                <a:spcPct val="20000"/>
              </a:spcBef>
              <a:buFont typeface="Arial"/>
              <a:buChar char="–"/>
              <a:defRPr sz="2400">
                <a:latin typeface="+mn-lt"/>
                <a:cs typeface="+mn-cs"/>
              </a:defRPr>
            </a:lvl2pPr>
            <a:lvl3pPr marL="1143000" indent="-228600" eaLnBrk="1" latinLnBrk="0" hangingPunct="1">
              <a:spcBef>
                <a:spcPct val="20000"/>
              </a:spcBef>
              <a:buFont typeface="Arial"/>
              <a:buChar char="•"/>
              <a:defRPr sz="2000">
                <a:latin typeface="+mn-lt"/>
                <a:cs typeface="+mn-cs"/>
              </a:defRPr>
            </a:lvl3pPr>
            <a:lvl4pPr marL="1600200" indent="-228600" eaLnBrk="1" latinLnBrk="0" hangingPunct="1">
              <a:spcBef>
                <a:spcPct val="20000"/>
              </a:spcBef>
              <a:buFont typeface="Arial"/>
              <a:buChar char="–"/>
              <a:defRPr sz="1800">
                <a:latin typeface="+mn-lt"/>
                <a:cs typeface="+mn-cs"/>
              </a:defRPr>
            </a:lvl4pPr>
            <a:lvl5pPr marL="2057400" indent="-228600" eaLnBrk="1" latinLnBrk="0" hangingPunct="1">
              <a:spcBef>
                <a:spcPct val="20000"/>
              </a:spcBef>
              <a:buFont typeface="Arial"/>
              <a:buChar char="»"/>
              <a:defRPr sz="180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en-US" dirty="0"/>
              <a:t>Adjunct to diet and exercise in patients with</a:t>
            </a:r>
          </a:p>
          <a:p>
            <a:pPr lvl="1"/>
            <a:r>
              <a:rPr lang="en-US" sz="2000" dirty="0"/>
              <a:t>BMI ≥30 kg/m</a:t>
            </a:r>
            <a:r>
              <a:rPr lang="en-US" sz="2000" baseline="30000" dirty="0"/>
              <a:t>2</a:t>
            </a:r>
          </a:p>
          <a:p>
            <a:pPr lvl="1"/>
            <a:r>
              <a:rPr lang="en-US" sz="2000" dirty="0"/>
              <a:t>BMI ≥27 kg/m</a:t>
            </a:r>
            <a:r>
              <a:rPr lang="en-US" sz="2000" baseline="30000" dirty="0"/>
              <a:t>2</a:t>
            </a:r>
            <a:r>
              <a:rPr lang="en-US" sz="2000" dirty="0"/>
              <a:t> with ≥1 weight-related comorbidity</a:t>
            </a:r>
          </a:p>
          <a:p>
            <a:pPr lvl="2"/>
            <a:r>
              <a:rPr lang="en-US" sz="1800" dirty="0"/>
              <a:t>Hypertension</a:t>
            </a:r>
          </a:p>
          <a:p>
            <a:pPr lvl="2"/>
            <a:r>
              <a:rPr lang="en-US" sz="1800" dirty="0"/>
              <a:t>T2D</a:t>
            </a:r>
          </a:p>
          <a:p>
            <a:pPr lvl="2"/>
            <a:r>
              <a:rPr lang="en-US" sz="1800" dirty="0"/>
              <a:t>Dyslipidemia</a:t>
            </a:r>
          </a:p>
        </p:txBody>
      </p:sp>
      <p:sp>
        <p:nvSpPr>
          <p:cNvPr id="16" name="Text Placeholder 5"/>
          <p:cNvSpPr txBox="1">
            <a:spLocks/>
          </p:cNvSpPr>
          <p:nvPr/>
        </p:nvSpPr>
        <p:spPr bwMode="auto">
          <a:xfrm>
            <a:off x="472894" y="2975072"/>
            <a:ext cx="4041775" cy="6397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solidFill>
                  <a:schemeClr val="accent3"/>
                </a:solidFill>
              </a:rPr>
              <a:t>Dosing</a:t>
            </a:r>
          </a:p>
        </p:txBody>
      </p:sp>
      <p:sp>
        <p:nvSpPr>
          <p:cNvPr id="17" name="Content Placeholder 6"/>
          <p:cNvSpPr txBox="1">
            <a:spLocks/>
          </p:cNvSpPr>
          <p:nvPr/>
        </p:nvSpPr>
        <p:spPr bwMode="auto">
          <a:xfrm>
            <a:off x="472894" y="3652934"/>
            <a:ext cx="4041775" cy="1787525"/>
          </a:xfrm>
          <a:prstGeom prst="rect">
            <a:avLst/>
          </a:prstGeom>
        </p:spPr>
        <p:txBody>
          <a:bodyPr vert="horz" lIns="91440" tIns="45720" rIns="91440" bIns="45720" rtlCol="0">
            <a:normAutofit/>
          </a:bodyPr>
          <a:lstStyle>
            <a:defPPr>
              <a:defRPr lang="en-US"/>
            </a:defPPr>
            <a:lvl1pPr marL="342900" indent="-342900" eaLnBrk="1" latinLnBrk="0" hangingPunct="1">
              <a:spcBef>
                <a:spcPct val="20000"/>
              </a:spcBef>
              <a:buClr>
                <a:srgbClr val="800000"/>
              </a:buClr>
              <a:buFont typeface="Arial"/>
              <a:buChar char="•"/>
              <a:defRPr sz="2000">
                <a:latin typeface="+mn-lt"/>
                <a:cs typeface="+mn-cs"/>
              </a:defRPr>
            </a:lvl1pPr>
            <a:lvl2pPr marL="742950" indent="-285750" eaLnBrk="1" latinLnBrk="0" hangingPunct="1">
              <a:spcBef>
                <a:spcPct val="20000"/>
              </a:spcBef>
              <a:buFont typeface="Arial"/>
              <a:buChar char="–"/>
              <a:defRPr sz="2400">
                <a:latin typeface="+mn-lt"/>
                <a:cs typeface="+mn-cs"/>
              </a:defRPr>
            </a:lvl2pPr>
            <a:lvl3pPr marL="1143000" indent="-228600" eaLnBrk="1" latinLnBrk="0" hangingPunct="1">
              <a:spcBef>
                <a:spcPct val="20000"/>
              </a:spcBef>
              <a:buFont typeface="Arial"/>
              <a:buChar char="•"/>
              <a:defRPr sz="2000">
                <a:latin typeface="+mn-lt"/>
                <a:cs typeface="+mn-cs"/>
              </a:defRPr>
            </a:lvl3pPr>
            <a:lvl4pPr marL="1600200" indent="-228600" eaLnBrk="1" latinLnBrk="0" hangingPunct="1">
              <a:spcBef>
                <a:spcPct val="20000"/>
              </a:spcBef>
              <a:buFont typeface="Arial"/>
              <a:buChar char="–"/>
              <a:defRPr sz="1800">
                <a:latin typeface="+mn-lt"/>
                <a:cs typeface="+mn-cs"/>
              </a:defRPr>
            </a:lvl4pPr>
            <a:lvl5pPr marL="2057400" indent="-228600" eaLnBrk="1" latinLnBrk="0" hangingPunct="1">
              <a:spcBef>
                <a:spcPct val="20000"/>
              </a:spcBef>
              <a:buFont typeface="Arial"/>
              <a:buChar char="»"/>
              <a:defRPr sz="180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en-US" dirty="0"/>
              <a:t>3 mg once daily subcutaneous injection</a:t>
            </a:r>
          </a:p>
        </p:txBody>
      </p:sp>
    </p:spTree>
    <p:extLst>
      <p:ext uri="{BB962C8B-B14F-4D97-AF65-F5344CB8AC3E}">
        <p14:creationId xmlns:p14="http://schemas.microsoft.com/office/powerpoint/2010/main" val="3316082453"/>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Liraglutide (for Obesity): Summary of Warnings and Contraindications</a:t>
            </a:r>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34</a:t>
            </a:fld>
            <a:endParaRPr lang="en-US" dirty="0"/>
          </a:p>
        </p:txBody>
      </p:sp>
      <p:sp>
        <p:nvSpPr>
          <p:cNvPr id="9" name="Rectangle 8"/>
          <p:cNvSpPr/>
          <p:nvPr/>
        </p:nvSpPr>
        <p:spPr>
          <a:xfrm>
            <a:off x="607760" y="4358798"/>
            <a:ext cx="4098219" cy="2241277"/>
          </a:xfrm>
          <a:prstGeom prst="rect">
            <a:avLst/>
          </a:prstGeom>
        </p:spPr>
        <p:txBody>
          <a:bodyPr vert="horz" lIns="91440" tIns="45720" rIns="91440" bIns="45720" rtlCol="0">
            <a:normAutofit/>
          </a:bodyPr>
          <a:lstStyle/>
          <a:p>
            <a:pPr marL="342900" indent="-342900" defTabSz="457200" fontAlgn="auto">
              <a:spcBef>
                <a:spcPct val="20000"/>
              </a:spcBef>
              <a:spcAft>
                <a:spcPts val="0"/>
              </a:spcAft>
              <a:buClr>
                <a:schemeClr val="accent2"/>
              </a:buClr>
              <a:buFont typeface="Wingdings" panose="05000000000000000000" pitchFamily="2" charset="2"/>
              <a:buChar char="§"/>
            </a:pPr>
            <a:r>
              <a:rPr lang="en-US" sz="1800" kern="0" dirty="0">
                <a:solidFill>
                  <a:srgbClr val="363E36"/>
                </a:solidFill>
                <a:latin typeface="+mn-lt"/>
                <a:ea typeface="+mn-ea"/>
                <a:cs typeface="Verdana"/>
              </a:rPr>
              <a:t>GI: nausea, diarrhea, constipation, vomiting, decreased appetite, dyspepsia, abdominal pain</a:t>
            </a:r>
          </a:p>
          <a:p>
            <a:pPr marL="342900" indent="-342900" defTabSz="457200" fontAlgn="auto">
              <a:spcBef>
                <a:spcPct val="20000"/>
              </a:spcBef>
              <a:spcAft>
                <a:spcPts val="0"/>
              </a:spcAft>
              <a:buClr>
                <a:schemeClr val="accent2"/>
              </a:buClr>
              <a:buFont typeface="Wingdings" panose="05000000000000000000" pitchFamily="2" charset="2"/>
              <a:buChar char="§"/>
            </a:pPr>
            <a:r>
              <a:rPr lang="en-US" sz="1800" kern="0" dirty="0">
                <a:solidFill>
                  <a:srgbClr val="363E36"/>
                </a:solidFill>
                <a:latin typeface="+mn-lt"/>
                <a:ea typeface="+mn-ea"/>
                <a:cs typeface="Verdana"/>
              </a:rPr>
              <a:t>Headache, fatigue</a:t>
            </a:r>
          </a:p>
          <a:p>
            <a:pPr marL="342900" indent="-342900" defTabSz="457200" fontAlgn="auto">
              <a:spcBef>
                <a:spcPct val="20000"/>
              </a:spcBef>
              <a:spcAft>
                <a:spcPts val="0"/>
              </a:spcAft>
              <a:buClr>
                <a:schemeClr val="accent2"/>
              </a:buClr>
              <a:buFont typeface="Wingdings" panose="05000000000000000000" pitchFamily="2" charset="2"/>
              <a:buChar char="§"/>
            </a:pPr>
            <a:r>
              <a:rPr lang="en-US" sz="1800" kern="0" dirty="0">
                <a:solidFill>
                  <a:srgbClr val="363E36"/>
                </a:solidFill>
                <a:latin typeface="+mn-lt"/>
                <a:ea typeface="+mn-ea"/>
                <a:cs typeface="Verdana"/>
              </a:rPr>
              <a:t>Dizziness</a:t>
            </a:r>
          </a:p>
          <a:p>
            <a:pPr marL="342900" indent="-342900" defTabSz="457200" fontAlgn="auto">
              <a:spcBef>
                <a:spcPct val="20000"/>
              </a:spcBef>
              <a:spcAft>
                <a:spcPts val="0"/>
              </a:spcAft>
              <a:buClr>
                <a:schemeClr val="accent2"/>
              </a:buClr>
              <a:buFont typeface="Wingdings" panose="05000000000000000000" pitchFamily="2" charset="2"/>
              <a:buChar char="§"/>
            </a:pPr>
            <a:r>
              <a:rPr lang="en-US" sz="1800" kern="0" dirty="0">
                <a:solidFill>
                  <a:srgbClr val="363E36"/>
                </a:solidFill>
                <a:latin typeface="+mn-lt"/>
                <a:ea typeface="+mn-ea"/>
                <a:cs typeface="Verdana"/>
              </a:rPr>
              <a:t>Increased lipase</a:t>
            </a:r>
          </a:p>
          <a:p>
            <a:pPr marL="342900" indent="-342900" defTabSz="457200" fontAlgn="auto">
              <a:spcBef>
                <a:spcPct val="20000"/>
              </a:spcBef>
              <a:spcAft>
                <a:spcPts val="0"/>
              </a:spcAft>
              <a:buClr>
                <a:schemeClr val="accent2"/>
              </a:buClr>
              <a:buFont typeface="Wingdings" panose="05000000000000000000" pitchFamily="2" charset="2"/>
              <a:buChar char="§"/>
            </a:pPr>
            <a:endParaRPr lang="en-US" sz="1800" kern="0" dirty="0">
              <a:solidFill>
                <a:srgbClr val="363E36"/>
              </a:solidFill>
              <a:latin typeface="+mn-lt"/>
              <a:ea typeface="+mn-ea"/>
              <a:cs typeface="Verdana"/>
            </a:endParaRPr>
          </a:p>
        </p:txBody>
      </p:sp>
      <p:sp>
        <p:nvSpPr>
          <p:cNvPr id="10" name="Text Placeholder 3"/>
          <p:cNvSpPr txBox="1">
            <a:spLocks/>
          </p:cNvSpPr>
          <p:nvPr/>
        </p:nvSpPr>
        <p:spPr>
          <a:xfrm>
            <a:off x="636775" y="3731635"/>
            <a:ext cx="4040188" cy="639762"/>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fontAlgn="auto">
              <a:spcAft>
                <a:spcPts val="0"/>
              </a:spcAft>
            </a:pPr>
            <a:r>
              <a:rPr lang="en-US" dirty="0">
                <a:solidFill>
                  <a:schemeClr val="accent3"/>
                </a:solidFill>
                <a:ea typeface="Verdana" panose="020B0604030504040204" pitchFamily="34" charset="0"/>
                <a:cs typeface="Verdana" panose="020B0604030504040204" pitchFamily="34" charset="0"/>
              </a:rPr>
              <a:t>Adverse Effects</a:t>
            </a:r>
          </a:p>
        </p:txBody>
      </p:sp>
      <p:sp>
        <p:nvSpPr>
          <p:cNvPr id="11" name="Footer Placeholder 7"/>
          <p:cNvSpPr txBox="1">
            <a:spLocks/>
          </p:cNvSpPr>
          <p:nvPr/>
        </p:nvSpPr>
        <p:spPr>
          <a:xfrm>
            <a:off x="44489" y="6350512"/>
            <a:ext cx="6956425"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T2D = type 2 diabetes.</a:t>
            </a:r>
          </a:p>
          <a:p>
            <a:pPr fontAlgn="auto">
              <a:spcBef>
                <a:spcPts val="600"/>
              </a:spcBef>
              <a:spcAft>
                <a:spcPts val="0"/>
              </a:spcAft>
            </a:pPr>
            <a:r>
              <a:rPr lang="da-DK" sz="1000" dirty="0">
                <a:solidFill>
                  <a:schemeClr val="tx1"/>
                </a:solidFill>
              </a:rPr>
              <a:t>Saxenda prescribing information. Plainsboro, NJ: NovoNordisk Inc.</a:t>
            </a:r>
          </a:p>
        </p:txBody>
      </p:sp>
      <p:sp>
        <p:nvSpPr>
          <p:cNvPr id="12" name="Text Placeholder 3"/>
          <p:cNvSpPr txBox="1">
            <a:spLocks/>
          </p:cNvSpPr>
          <p:nvPr/>
        </p:nvSpPr>
        <p:spPr bwMode="auto">
          <a:xfrm>
            <a:off x="636775" y="1254553"/>
            <a:ext cx="4040188" cy="639762"/>
          </a:xfrm>
          <a:prstGeom prst="rect">
            <a:avLst/>
          </a:prstGeom>
        </p:spPr>
        <p:txBody>
          <a:bodyPr vert="horz" lIns="91440" tIns="45720" rIns="91440" bIns="45720" rtlCol="0" anchor="b">
            <a:normAutofit/>
          </a:bodyPr>
          <a:lstStyle>
            <a:defPPr>
              <a:defRPr lang="en-US"/>
            </a:defPPr>
            <a:lvl1pPr marL="0" indent="0" algn="ctr" eaLnBrk="1" fontAlgn="auto" latinLnBrk="0" hangingPunct="1">
              <a:spcBef>
                <a:spcPct val="20000"/>
              </a:spcBef>
              <a:spcAft>
                <a:spcPts val="0"/>
              </a:spcAft>
              <a:buFont typeface="Arial"/>
              <a:buNone/>
              <a:defRPr sz="2400" b="1">
                <a:solidFill>
                  <a:schemeClr val="accent3"/>
                </a:solidFill>
                <a:latin typeface="+mn-lt"/>
                <a:cs typeface="+mn-cs"/>
              </a:defRPr>
            </a:lvl1pPr>
            <a:lvl2pPr indent="0" eaLnBrk="1" latinLnBrk="0" hangingPunct="1">
              <a:spcBef>
                <a:spcPct val="20000"/>
              </a:spcBef>
              <a:buFont typeface="Arial"/>
              <a:buNone/>
              <a:defRPr sz="2000" b="1">
                <a:latin typeface="+mn-lt"/>
                <a:cs typeface="+mn-cs"/>
              </a:defRPr>
            </a:lvl2pPr>
            <a:lvl3pPr indent="0" eaLnBrk="1" latinLnBrk="0" hangingPunct="1">
              <a:spcBef>
                <a:spcPct val="20000"/>
              </a:spcBef>
              <a:buFont typeface="Arial"/>
              <a:buNone/>
              <a:defRPr sz="1800" b="1">
                <a:latin typeface="+mn-lt"/>
                <a:cs typeface="+mn-cs"/>
              </a:defRPr>
            </a:lvl3pPr>
            <a:lvl4pPr indent="0" eaLnBrk="1" latinLnBrk="0" hangingPunct="1">
              <a:spcBef>
                <a:spcPct val="20000"/>
              </a:spcBef>
              <a:buFont typeface="Arial"/>
              <a:buNone/>
              <a:defRPr sz="1600" b="1">
                <a:latin typeface="+mn-lt"/>
                <a:cs typeface="+mn-cs"/>
              </a:defRPr>
            </a:lvl4pPr>
            <a:lvl5pPr indent="0" eaLnBrk="1" latinLnBrk="0" hangingPunct="1">
              <a:spcBef>
                <a:spcPct val="20000"/>
              </a:spcBef>
              <a:buFont typeface="Arial"/>
              <a:buNone/>
              <a:defRPr sz="1600" b="1">
                <a:latin typeface="+mn-lt"/>
                <a:cs typeface="+mn-cs"/>
              </a:defRPr>
            </a:lvl5pPr>
            <a:lvl6pPr indent="0" defTabSz="457200">
              <a:spcBef>
                <a:spcPct val="20000"/>
              </a:spcBef>
              <a:buFont typeface="Arial"/>
              <a:buNone/>
              <a:defRPr sz="1600" b="1">
                <a:latin typeface="+mn-lt"/>
                <a:cs typeface="+mn-cs"/>
              </a:defRPr>
            </a:lvl6pPr>
            <a:lvl7pPr indent="0" defTabSz="457200">
              <a:spcBef>
                <a:spcPct val="20000"/>
              </a:spcBef>
              <a:buFont typeface="Arial"/>
              <a:buNone/>
              <a:defRPr sz="1600" b="1">
                <a:latin typeface="+mn-lt"/>
                <a:cs typeface="+mn-cs"/>
              </a:defRPr>
            </a:lvl7pPr>
            <a:lvl8pPr indent="0" defTabSz="457200">
              <a:spcBef>
                <a:spcPct val="20000"/>
              </a:spcBef>
              <a:buFont typeface="Arial"/>
              <a:buNone/>
              <a:defRPr sz="1600" b="1">
                <a:latin typeface="+mn-lt"/>
                <a:cs typeface="+mn-cs"/>
              </a:defRPr>
            </a:lvl8pPr>
            <a:lvl9pPr indent="0" defTabSz="457200">
              <a:spcBef>
                <a:spcPct val="20000"/>
              </a:spcBef>
              <a:buFont typeface="Arial"/>
              <a:buNone/>
              <a:defRPr sz="1600" b="1">
                <a:latin typeface="+mn-lt"/>
                <a:cs typeface="+mn-cs"/>
              </a:defRPr>
            </a:lvl9pPr>
          </a:lstStyle>
          <a:p>
            <a:r>
              <a:rPr lang="en-US" dirty="0">
                <a:ea typeface="Verdana" panose="020B0604030504040204" pitchFamily="34" charset="0"/>
                <a:cs typeface="Verdana" panose="020B0604030504040204" pitchFamily="34" charset="0"/>
              </a:rPr>
              <a:t>Contraindications</a:t>
            </a:r>
          </a:p>
        </p:txBody>
      </p:sp>
      <p:sp>
        <p:nvSpPr>
          <p:cNvPr id="13" name="Content Placeholder 4"/>
          <p:cNvSpPr txBox="1">
            <a:spLocks/>
          </p:cNvSpPr>
          <p:nvPr/>
        </p:nvSpPr>
        <p:spPr bwMode="auto">
          <a:xfrm>
            <a:off x="636775" y="1918128"/>
            <a:ext cx="4040188" cy="1903412"/>
          </a:xfrm>
          <a:prstGeom prst="rect">
            <a:avLst/>
          </a:prstGeom>
        </p:spPr>
        <p:txBody>
          <a:bodyPr vert="horz" lIns="91440" tIns="45720" rIns="91440" bIns="45720" rtlCol="0">
            <a:normAutofit/>
          </a:bodyPr>
          <a:lstStyle>
            <a:defPPr>
              <a:defRPr lang="en-US"/>
            </a:defPPr>
            <a:lvl1pPr marL="342900" marR="0" lvl="0" indent="-342900" defTabSz="45720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kumimoji="0" sz="2000" b="0" i="0" u="none" strike="noStrike" kern="0" cap="none" spc="0" normalizeH="0" baseline="0">
                <a:ln>
                  <a:noFill/>
                </a:ln>
                <a:solidFill>
                  <a:srgbClr val="363E36"/>
                </a:solidFill>
                <a:effectLst/>
                <a:uLnTx/>
                <a:uFillTx/>
                <a:latin typeface="+mn-lt"/>
                <a:ea typeface="+mn-ea"/>
                <a:cs typeface="Verdana"/>
              </a:defRPr>
            </a:lvl1pPr>
            <a:lvl2pPr marL="742950" indent="-285750" defTabSz="457200" eaLnBrk="1" latinLnBrk="0" hangingPunct="1">
              <a:spcBef>
                <a:spcPct val="20000"/>
              </a:spcBef>
              <a:buFont typeface="Arial"/>
              <a:buChar char="–"/>
              <a:defRPr sz="2000" b="0" i="0">
                <a:solidFill>
                  <a:srgbClr val="363E36"/>
                </a:solidFill>
                <a:latin typeface="Verdana"/>
                <a:ea typeface="+mn-ea"/>
                <a:cs typeface="Verdana"/>
              </a:defRPr>
            </a:lvl2pPr>
            <a:lvl3pPr marL="1143000" indent="-228600" defTabSz="457200" eaLnBrk="1" latinLnBrk="0" hangingPunct="1">
              <a:spcBef>
                <a:spcPct val="20000"/>
              </a:spcBef>
              <a:buFont typeface="Arial"/>
              <a:buChar char="•"/>
              <a:defRPr sz="1800" b="0" i="0">
                <a:solidFill>
                  <a:srgbClr val="363E36"/>
                </a:solidFill>
                <a:latin typeface="Verdana"/>
                <a:ea typeface="+mn-ea"/>
                <a:cs typeface="Verdana"/>
              </a:defRPr>
            </a:lvl3pPr>
            <a:lvl4pPr marL="1600200" indent="-228600" defTabSz="457200" eaLnBrk="1" latinLnBrk="0" hangingPunct="1">
              <a:spcBef>
                <a:spcPct val="20000"/>
              </a:spcBef>
              <a:buFont typeface="Arial"/>
              <a:buChar char="–"/>
              <a:defRPr sz="1600" b="0" i="0">
                <a:solidFill>
                  <a:srgbClr val="363E36"/>
                </a:solidFill>
                <a:latin typeface="Verdana"/>
                <a:ea typeface="+mn-ea"/>
                <a:cs typeface="Verdana"/>
              </a:defRPr>
            </a:lvl4pPr>
            <a:lvl5pPr marL="2057400" indent="-228600" defTabSz="457200" eaLnBrk="1" latinLnBrk="0" hangingPunct="1">
              <a:spcBef>
                <a:spcPct val="20000"/>
              </a:spcBef>
              <a:buFont typeface="Arial"/>
              <a:buChar char="»"/>
              <a:defRPr sz="1600" b="0" i="0">
                <a:solidFill>
                  <a:srgbClr val="363E36"/>
                </a:solidFill>
                <a:latin typeface="Verdana"/>
                <a:ea typeface="+mn-ea"/>
                <a:cs typeface="Verdana"/>
              </a:defRPr>
            </a:lvl5pPr>
            <a:lvl6pPr marL="2514600" indent="-228600" defTabSz="457200">
              <a:spcBef>
                <a:spcPct val="20000"/>
              </a:spcBef>
              <a:buFont typeface="Arial"/>
              <a:buChar char="•"/>
              <a:defRPr sz="1600">
                <a:latin typeface="+mn-lt"/>
                <a:ea typeface="+mn-ea"/>
              </a:defRPr>
            </a:lvl6pPr>
            <a:lvl7pPr marL="2971800" indent="-228600" defTabSz="457200">
              <a:spcBef>
                <a:spcPct val="20000"/>
              </a:spcBef>
              <a:buFont typeface="Arial"/>
              <a:buChar char="•"/>
              <a:defRPr sz="1600">
                <a:latin typeface="+mn-lt"/>
                <a:ea typeface="+mn-ea"/>
              </a:defRPr>
            </a:lvl7pPr>
            <a:lvl8pPr marL="3429000" indent="-228600" defTabSz="457200">
              <a:spcBef>
                <a:spcPct val="20000"/>
              </a:spcBef>
              <a:buFont typeface="Arial"/>
              <a:buChar char="•"/>
              <a:defRPr sz="1600">
                <a:latin typeface="+mn-lt"/>
                <a:ea typeface="+mn-ea"/>
              </a:defRPr>
            </a:lvl8pPr>
            <a:lvl9pPr marL="3886200" indent="-228600" defTabSz="457200">
              <a:spcBef>
                <a:spcPct val="20000"/>
              </a:spcBef>
              <a:buFont typeface="Arial"/>
              <a:buChar char="•"/>
              <a:defRPr sz="1600">
                <a:latin typeface="+mn-lt"/>
                <a:ea typeface="+mn-ea"/>
              </a:defRPr>
            </a:lvl9pPr>
          </a:lstStyle>
          <a:p>
            <a:r>
              <a:rPr lang="en-US" sz="1800" dirty="0"/>
              <a:t>Personal or family history of medullary thyroid carcinoma or multiple endocrine neoplasia syndrome type 2</a:t>
            </a:r>
          </a:p>
          <a:p>
            <a:r>
              <a:rPr lang="en-US" sz="1800" dirty="0"/>
              <a:t>Pregnancy</a:t>
            </a:r>
          </a:p>
        </p:txBody>
      </p:sp>
      <p:sp>
        <p:nvSpPr>
          <p:cNvPr id="14" name="Text Placeholder 5"/>
          <p:cNvSpPr txBox="1">
            <a:spLocks/>
          </p:cNvSpPr>
          <p:nvPr/>
        </p:nvSpPr>
        <p:spPr bwMode="auto">
          <a:xfrm>
            <a:off x="4803375" y="1254553"/>
            <a:ext cx="4041775" cy="639762"/>
          </a:xfrm>
          <a:prstGeom prst="rect">
            <a:avLst/>
          </a:prstGeom>
        </p:spPr>
        <p:txBody>
          <a:bodyPr vert="horz" lIns="91440" tIns="45720" rIns="91440" bIns="45720" rtlCol="0" anchor="b">
            <a:normAutofit/>
          </a:bodyPr>
          <a:lstStyle>
            <a:defPPr>
              <a:defRPr lang="en-US"/>
            </a:defPPr>
            <a:lvl1pPr marL="0" indent="0" algn="ctr" eaLnBrk="1" fontAlgn="auto" latinLnBrk="0" hangingPunct="1">
              <a:spcBef>
                <a:spcPct val="20000"/>
              </a:spcBef>
              <a:spcAft>
                <a:spcPts val="0"/>
              </a:spcAft>
              <a:buFont typeface="Arial"/>
              <a:buNone/>
              <a:defRPr sz="2400" b="1">
                <a:solidFill>
                  <a:schemeClr val="accent3"/>
                </a:solidFill>
                <a:latin typeface="+mn-lt"/>
                <a:cs typeface="+mn-cs"/>
              </a:defRPr>
            </a:lvl1pPr>
            <a:lvl2pPr indent="0" eaLnBrk="1" latinLnBrk="0" hangingPunct="1">
              <a:spcBef>
                <a:spcPct val="20000"/>
              </a:spcBef>
              <a:buFont typeface="Arial"/>
              <a:buNone/>
              <a:defRPr sz="2000" b="1">
                <a:latin typeface="+mn-lt"/>
                <a:cs typeface="+mn-cs"/>
              </a:defRPr>
            </a:lvl2pPr>
            <a:lvl3pPr indent="0" eaLnBrk="1" latinLnBrk="0" hangingPunct="1">
              <a:spcBef>
                <a:spcPct val="20000"/>
              </a:spcBef>
              <a:buFont typeface="Arial"/>
              <a:buNone/>
              <a:defRPr sz="1800" b="1">
                <a:latin typeface="+mn-lt"/>
                <a:cs typeface="+mn-cs"/>
              </a:defRPr>
            </a:lvl3pPr>
            <a:lvl4pPr indent="0" eaLnBrk="1" latinLnBrk="0" hangingPunct="1">
              <a:spcBef>
                <a:spcPct val="20000"/>
              </a:spcBef>
              <a:buFont typeface="Arial"/>
              <a:buNone/>
              <a:defRPr sz="1600" b="1">
                <a:latin typeface="+mn-lt"/>
                <a:cs typeface="+mn-cs"/>
              </a:defRPr>
            </a:lvl4pPr>
            <a:lvl5pPr indent="0" eaLnBrk="1" latinLnBrk="0" hangingPunct="1">
              <a:spcBef>
                <a:spcPct val="20000"/>
              </a:spcBef>
              <a:buFont typeface="Arial"/>
              <a:buNone/>
              <a:defRPr sz="1600" b="1">
                <a:latin typeface="+mn-lt"/>
                <a:cs typeface="+mn-cs"/>
              </a:defRPr>
            </a:lvl5pPr>
            <a:lvl6pPr indent="0" defTabSz="457200">
              <a:spcBef>
                <a:spcPct val="20000"/>
              </a:spcBef>
              <a:buFont typeface="Arial"/>
              <a:buNone/>
              <a:defRPr sz="1600" b="1">
                <a:latin typeface="+mn-lt"/>
                <a:cs typeface="+mn-cs"/>
              </a:defRPr>
            </a:lvl6pPr>
            <a:lvl7pPr indent="0" defTabSz="457200">
              <a:spcBef>
                <a:spcPct val="20000"/>
              </a:spcBef>
              <a:buFont typeface="Arial"/>
              <a:buNone/>
              <a:defRPr sz="1600" b="1">
                <a:latin typeface="+mn-lt"/>
                <a:cs typeface="+mn-cs"/>
              </a:defRPr>
            </a:lvl7pPr>
            <a:lvl8pPr indent="0" defTabSz="457200">
              <a:spcBef>
                <a:spcPct val="20000"/>
              </a:spcBef>
              <a:buFont typeface="Arial"/>
              <a:buNone/>
              <a:defRPr sz="1600" b="1">
                <a:latin typeface="+mn-lt"/>
                <a:cs typeface="+mn-cs"/>
              </a:defRPr>
            </a:lvl8pPr>
            <a:lvl9pPr indent="0" defTabSz="457200">
              <a:spcBef>
                <a:spcPct val="20000"/>
              </a:spcBef>
              <a:buFont typeface="Arial"/>
              <a:buNone/>
              <a:defRPr sz="1600" b="1">
                <a:latin typeface="+mn-lt"/>
                <a:cs typeface="+mn-cs"/>
              </a:defRPr>
            </a:lvl9pPr>
          </a:lstStyle>
          <a:p>
            <a:r>
              <a:rPr lang="en-US" dirty="0">
                <a:ea typeface="Verdana" panose="020B0604030504040204" pitchFamily="34" charset="0"/>
                <a:cs typeface="Verdana" panose="020B0604030504040204" pitchFamily="34" charset="0"/>
              </a:rPr>
              <a:t>Warnings</a:t>
            </a:r>
          </a:p>
        </p:txBody>
      </p:sp>
      <p:sp>
        <p:nvSpPr>
          <p:cNvPr id="15" name="Content Placeholder 6"/>
          <p:cNvSpPr txBox="1">
            <a:spLocks/>
          </p:cNvSpPr>
          <p:nvPr/>
        </p:nvSpPr>
        <p:spPr bwMode="auto">
          <a:xfrm>
            <a:off x="4803375" y="1918128"/>
            <a:ext cx="4041775" cy="3806825"/>
          </a:xfrm>
          <a:prstGeom prst="rect">
            <a:avLst/>
          </a:prstGeom>
        </p:spPr>
        <p:txBody>
          <a:bodyPr vert="horz" lIns="91440" tIns="45720" rIns="91440" bIns="45720" rtlCol="0">
            <a:noAutofit/>
          </a:bodyPr>
          <a:lstStyle>
            <a:defPPr>
              <a:defRPr lang="en-US"/>
            </a:defPPr>
            <a:lvl1pPr marL="342900" indent="-342900" defTabSz="457200" fontAlgn="auto">
              <a:spcBef>
                <a:spcPct val="20000"/>
              </a:spcBef>
              <a:spcAft>
                <a:spcPts val="0"/>
              </a:spcAft>
              <a:buClr>
                <a:schemeClr val="accent2"/>
              </a:buClr>
              <a:buFont typeface="Wingdings" panose="05000000000000000000" pitchFamily="2" charset="2"/>
              <a:buChar char="§"/>
              <a:defRPr sz="2000" kern="0">
                <a:solidFill>
                  <a:srgbClr val="363E36"/>
                </a:solidFill>
                <a:latin typeface="+mn-lt"/>
                <a:ea typeface="+mn-ea"/>
                <a:cs typeface="Verdana"/>
              </a:defRPr>
            </a:lvl1pPr>
          </a:lstStyle>
          <a:p>
            <a:r>
              <a:rPr lang="en-US" sz="1800" dirty="0"/>
              <a:t>Thyroid tumors seen in rodent models</a:t>
            </a:r>
          </a:p>
          <a:p>
            <a:r>
              <a:rPr lang="en-US" sz="1800" dirty="0"/>
              <a:t>Acute pancreatitis or gallbladder disease</a:t>
            </a:r>
          </a:p>
          <a:p>
            <a:r>
              <a:rPr lang="en-US" sz="1800" dirty="0"/>
              <a:t>Hypoglycemia if used with sulfonylurea or glinide (in patients with T2D)</a:t>
            </a:r>
          </a:p>
          <a:p>
            <a:r>
              <a:rPr lang="en-US" sz="1800" dirty="0"/>
              <a:t>Heart rate increase</a:t>
            </a:r>
          </a:p>
          <a:p>
            <a:r>
              <a:rPr lang="en-US" sz="1800" dirty="0"/>
              <a:t>Renal impairment</a:t>
            </a:r>
          </a:p>
          <a:p>
            <a:r>
              <a:rPr lang="en-US" sz="1800" dirty="0"/>
              <a:t>Suicidal behavior or ideation</a:t>
            </a:r>
          </a:p>
          <a:p>
            <a:r>
              <a:rPr lang="en-US" sz="1800" dirty="0"/>
              <a:t>Do not use with insulin or to treat T2D</a:t>
            </a:r>
          </a:p>
        </p:txBody>
      </p:sp>
    </p:spTree>
    <p:extLst>
      <p:ext uri="{BB962C8B-B14F-4D97-AF65-F5344CB8AC3E}">
        <p14:creationId xmlns:p14="http://schemas.microsoft.com/office/powerpoint/2010/main" val="2726649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Effects of Liraglutide in Obese Patients</a:t>
            </a:r>
            <a:endParaRPr lang="en-US" dirty="0"/>
          </a:p>
        </p:txBody>
      </p:sp>
      <p:sp>
        <p:nvSpPr>
          <p:cNvPr id="3" name="Slide Number Placeholder 2"/>
          <p:cNvSpPr>
            <a:spLocks noGrp="1"/>
          </p:cNvSpPr>
          <p:nvPr>
            <p:ph type="sldNum" sz="quarter" idx="4"/>
          </p:nvPr>
        </p:nvSpPr>
        <p:spPr>
          <a:xfrm>
            <a:off x="7137400" y="6313488"/>
            <a:ext cx="1905000" cy="457200"/>
          </a:xfrm>
        </p:spPr>
        <p:txBody>
          <a:bodyPr/>
          <a:lstStyle/>
          <a:p>
            <a:fld id="{2462ECC2-A415-4E86-873D-B602882CC3EA}" type="slidenum">
              <a:rPr lang="en-US" smtClean="0"/>
              <a:pPr/>
              <a:t>35</a:t>
            </a:fld>
            <a:endParaRPr lang="en-US" dirty="0"/>
          </a:p>
        </p:txBody>
      </p:sp>
      <p:sp>
        <p:nvSpPr>
          <p:cNvPr id="8" name="Footer Placeholder 7"/>
          <p:cNvSpPr txBox="1">
            <a:spLocks/>
          </p:cNvSpPr>
          <p:nvPr/>
        </p:nvSpPr>
        <p:spPr>
          <a:xfrm>
            <a:off x="44489" y="6581515"/>
            <a:ext cx="6990814"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prstClr val="black"/>
                </a:solidFill>
              </a:rPr>
              <a:t>Pi-Sunyer X, et al. </a:t>
            </a:r>
            <a:r>
              <a:rPr lang="da-DK" sz="1000" i="1" dirty="0">
                <a:solidFill>
                  <a:prstClr val="black"/>
                </a:solidFill>
              </a:rPr>
              <a:t>N Engl J Med</a:t>
            </a:r>
            <a:r>
              <a:rPr lang="da-DK" sz="1000" dirty="0">
                <a:solidFill>
                  <a:prstClr val="black"/>
                </a:solidFill>
              </a:rPr>
              <a:t>. 2015;373:11-22.</a:t>
            </a:r>
          </a:p>
        </p:txBody>
      </p:sp>
      <p:sp>
        <p:nvSpPr>
          <p:cNvPr id="21" name="TextBox 9"/>
          <p:cNvSpPr txBox="1">
            <a:spLocks noChangeArrowheads="1"/>
          </p:cNvSpPr>
          <p:nvPr/>
        </p:nvSpPr>
        <p:spPr bwMode="auto">
          <a:xfrm>
            <a:off x="694800" y="1753091"/>
            <a:ext cx="77702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2000" b="1" dirty="0">
                <a:solidFill>
                  <a:schemeClr val="accent3"/>
                </a:solidFill>
                <a:latin typeface="+mn-lt"/>
                <a:cs typeface="Arial"/>
              </a:rPr>
              <a:t>SCALE Obesity</a:t>
            </a:r>
          </a:p>
          <a:p>
            <a:pPr algn="ctr" defTabSz="457200" eaLnBrk="1" fontAlgn="auto" hangingPunct="1">
              <a:spcBef>
                <a:spcPts val="0"/>
              </a:spcBef>
              <a:spcAft>
                <a:spcPts val="0"/>
              </a:spcAft>
            </a:pPr>
            <a:r>
              <a:rPr lang="en-US" sz="1800" b="1" dirty="0">
                <a:solidFill>
                  <a:schemeClr val="accent3"/>
                </a:solidFill>
                <a:latin typeface="+mn-lt"/>
                <a:cs typeface="Arial"/>
              </a:rPr>
              <a:t>(N=3731)</a:t>
            </a:r>
          </a:p>
        </p:txBody>
      </p:sp>
      <p:sp>
        <p:nvSpPr>
          <p:cNvPr id="9" name="Rectangle 8"/>
          <p:cNvSpPr/>
          <p:nvPr/>
        </p:nvSpPr>
        <p:spPr>
          <a:xfrm rot="16200000">
            <a:off x="1064836" y="4669542"/>
            <a:ext cx="2053125" cy="307777"/>
          </a:xfrm>
          <a:prstGeom prst="rect">
            <a:avLst/>
          </a:prstGeom>
        </p:spPr>
        <p:txBody>
          <a:bodyPr wrap="square">
            <a:spAutoFit/>
          </a:bodyPr>
          <a:lstStyle/>
          <a:p>
            <a:pPr algn="ctr" defTabSz="457200" fontAlgn="auto">
              <a:spcBef>
                <a:spcPts val="0"/>
              </a:spcBef>
              <a:spcAft>
                <a:spcPts val="0"/>
              </a:spcAft>
              <a:defRPr sz="1200" b="1" i="0" u="none" strike="noStrike" kern="1200" baseline="0">
                <a:solidFill>
                  <a:prstClr val="black"/>
                </a:solidFill>
                <a:latin typeface="Arial" pitchFamily="34" charset="0"/>
                <a:ea typeface="+mn-ea"/>
                <a:cs typeface="Arial" pitchFamily="34" charset="0"/>
              </a:defRPr>
            </a:pPr>
            <a:r>
              <a:rPr lang="en-US" sz="1400" b="1" dirty="0">
                <a:solidFill>
                  <a:prstClr val="black"/>
                </a:solidFill>
                <a:ea typeface="ＭＳ Ｐゴシック"/>
                <a:cs typeface="Arial" pitchFamily="34" charset="0"/>
                <a:sym typeface="Symbol"/>
              </a:rPr>
              <a:t> Weight (%)</a:t>
            </a:r>
            <a:endParaRPr lang="en-US" sz="1400" b="1" dirty="0">
              <a:solidFill>
                <a:prstClr val="black"/>
              </a:solidFill>
              <a:ea typeface="ＭＳ Ｐゴシック"/>
              <a:cs typeface="Arial" pitchFamily="34" charset="0"/>
            </a:endParaRPr>
          </a:p>
        </p:txBody>
      </p:sp>
      <p:graphicFrame>
        <p:nvGraphicFramePr>
          <p:cNvPr id="38" name="Content Placeholder 5"/>
          <p:cNvGraphicFramePr>
            <a:graphicFrameLocks/>
          </p:cNvGraphicFramePr>
          <p:nvPr>
            <p:extLst/>
          </p:nvPr>
        </p:nvGraphicFramePr>
        <p:xfrm>
          <a:off x="2291895" y="3243806"/>
          <a:ext cx="5319631" cy="2981759"/>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38"/>
          <p:cNvSpPr/>
          <p:nvPr/>
        </p:nvSpPr>
        <p:spPr>
          <a:xfrm>
            <a:off x="2870396" y="2532431"/>
            <a:ext cx="3396857" cy="369332"/>
          </a:xfrm>
          <a:prstGeom prst="rect">
            <a:avLst/>
          </a:prstGeom>
        </p:spPr>
        <p:txBody>
          <a:bodyPr wrap="square">
            <a:spAutoFit/>
          </a:bodyPr>
          <a:lstStyle/>
          <a:p>
            <a:pPr algn="ctr" defTabSz="457200" fontAlgn="auto">
              <a:spcBef>
                <a:spcPts val="0"/>
              </a:spcBef>
              <a:spcAft>
                <a:spcPts val="0"/>
              </a:spcAft>
              <a:defRPr sz="1200" b="1" i="0" u="none" strike="noStrike" kern="1200" baseline="0">
                <a:solidFill>
                  <a:prstClr val="black"/>
                </a:solidFill>
                <a:latin typeface="Arial" pitchFamily="34" charset="0"/>
                <a:ea typeface="+mn-ea"/>
                <a:cs typeface="Arial" pitchFamily="34" charset="0"/>
              </a:defRPr>
            </a:pPr>
            <a:r>
              <a:rPr lang="en-US" sz="1800" b="1" dirty="0">
                <a:solidFill>
                  <a:schemeClr val="accent2"/>
                </a:solidFill>
                <a:latin typeface="+mn-lt"/>
                <a:ea typeface="ＭＳ Ｐゴシック"/>
                <a:cs typeface="Arial" pitchFamily="34" charset="0"/>
              </a:rPr>
              <a:t>Weight Change After 56 Weeks</a:t>
            </a:r>
          </a:p>
        </p:txBody>
      </p:sp>
      <p:sp>
        <p:nvSpPr>
          <p:cNvPr id="7" name="TextBox 6"/>
          <p:cNvSpPr txBox="1"/>
          <p:nvPr/>
        </p:nvSpPr>
        <p:spPr>
          <a:xfrm>
            <a:off x="3797298" y="5841589"/>
            <a:ext cx="856324" cy="307777"/>
          </a:xfrm>
          <a:prstGeom prst="rect">
            <a:avLst/>
          </a:prstGeom>
          <a:noFill/>
        </p:spPr>
        <p:txBody>
          <a:bodyPr wrap="none" rtlCol="0">
            <a:spAutoFit/>
          </a:bodyPr>
          <a:lstStyle/>
          <a:p>
            <a:pPr algn="ctr"/>
            <a:r>
              <a:rPr lang="en-US" sz="1400" i="1" dirty="0"/>
              <a:t>P</a:t>
            </a:r>
            <a:r>
              <a:rPr lang="en-US" sz="1400" dirty="0"/>
              <a:t>&lt;0.001</a:t>
            </a:r>
          </a:p>
        </p:txBody>
      </p:sp>
      <p:sp>
        <p:nvSpPr>
          <p:cNvPr id="11" name="TextBox 10"/>
          <p:cNvSpPr txBox="1"/>
          <p:nvPr/>
        </p:nvSpPr>
        <p:spPr>
          <a:xfrm>
            <a:off x="3594224" y="3103381"/>
            <a:ext cx="1284242" cy="523220"/>
          </a:xfrm>
          <a:prstGeom prst="rect">
            <a:avLst/>
          </a:prstGeom>
          <a:noFill/>
        </p:spPr>
        <p:txBody>
          <a:bodyPr wrap="square" rtlCol="0">
            <a:spAutoFit/>
          </a:bodyPr>
          <a:lstStyle/>
          <a:p>
            <a:pPr algn="ctr"/>
            <a:r>
              <a:rPr lang="en-US" sz="1400" b="1" dirty="0"/>
              <a:t>Liraglutide</a:t>
            </a:r>
          </a:p>
          <a:p>
            <a:pPr algn="ctr"/>
            <a:r>
              <a:rPr lang="en-US" sz="1400" b="1" dirty="0"/>
              <a:t>(n=2437)</a:t>
            </a:r>
          </a:p>
        </p:txBody>
      </p:sp>
      <p:sp>
        <p:nvSpPr>
          <p:cNvPr id="23" name="TextBox 22"/>
          <p:cNvSpPr txBox="1"/>
          <p:nvPr/>
        </p:nvSpPr>
        <p:spPr>
          <a:xfrm>
            <a:off x="5228748" y="3103381"/>
            <a:ext cx="1284242" cy="523220"/>
          </a:xfrm>
          <a:prstGeom prst="rect">
            <a:avLst/>
          </a:prstGeom>
          <a:noFill/>
        </p:spPr>
        <p:txBody>
          <a:bodyPr wrap="square" rtlCol="0">
            <a:spAutoFit/>
          </a:bodyPr>
          <a:lstStyle/>
          <a:p>
            <a:pPr algn="ctr"/>
            <a:r>
              <a:rPr lang="en-US" sz="1400" b="1" dirty="0"/>
              <a:t>Placebo</a:t>
            </a:r>
          </a:p>
          <a:p>
            <a:pPr algn="ctr"/>
            <a:r>
              <a:rPr lang="en-US" sz="1400" b="1" dirty="0"/>
              <a:t>(n=1225)</a:t>
            </a:r>
          </a:p>
        </p:txBody>
      </p:sp>
    </p:spTree>
    <p:extLst>
      <p:ext uri="{BB962C8B-B14F-4D97-AF65-F5344CB8AC3E}">
        <p14:creationId xmlns:p14="http://schemas.microsoft.com/office/powerpoint/2010/main" val="2378532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64" name="Rectangle 222"/>
          <p:cNvSpPr>
            <a:spLocks noChangeArrowheads="1"/>
          </p:cNvSpPr>
          <p:nvPr/>
        </p:nvSpPr>
        <p:spPr bwMode="auto">
          <a:xfrm>
            <a:off x="2876550" y="1254125"/>
            <a:ext cx="184150" cy="366713"/>
          </a:xfrm>
          <a:prstGeom prst="rect">
            <a:avLst/>
          </a:prstGeom>
          <a:noFill/>
          <a:ln w="9525">
            <a:noFill/>
            <a:miter lim="800000"/>
            <a:headEnd/>
            <a:tailEnd/>
          </a:ln>
        </p:spPr>
        <p:txBody>
          <a:bodyPr wrap="none">
            <a:prstTxWarp prst="textNoShape">
              <a:avLst/>
            </a:prstTxWarp>
            <a:spAutoFit/>
          </a:bodyPr>
          <a:lstStyle/>
          <a:p>
            <a:endParaRPr lang="en-US" dirty="0">
              <a:solidFill>
                <a:prstClr val="black"/>
              </a:solidFill>
              <a:latin typeface="Arial" pitchFamily="34" charset="0"/>
            </a:endParaRPr>
          </a:p>
        </p:txBody>
      </p:sp>
      <p:sp>
        <p:nvSpPr>
          <p:cNvPr id="98365" name="Rectangle 632"/>
          <p:cNvSpPr>
            <a:spLocks noGrp="1" noChangeArrowheads="1"/>
          </p:cNvSpPr>
          <p:nvPr>
            <p:ph type="title"/>
          </p:nvPr>
        </p:nvSpPr>
        <p:spPr/>
        <p:txBody>
          <a:bodyPr/>
          <a:lstStyle/>
          <a:p>
            <a:r>
              <a:rPr lang="en-US"/>
              <a:t>Effect of Liraglutide 3 mg on Cardiometabolic Risk Markers</a:t>
            </a:r>
            <a:endParaRPr lang="en-US" dirty="0"/>
          </a:p>
        </p:txBody>
      </p:sp>
      <p:sp>
        <p:nvSpPr>
          <p:cNvPr id="2" name="Slide Number Placeholder 1"/>
          <p:cNvSpPr>
            <a:spLocks noGrp="1"/>
          </p:cNvSpPr>
          <p:nvPr>
            <p:ph type="sldNum" sz="quarter" idx="4"/>
          </p:nvPr>
        </p:nvSpPr>
        <p:spPr>
          <a:xfrm>
            <a:off x="7137400" y="6313488"/>
            <a:ext cx="1905000" cy="457200"/>
          </a:xfrm>
        </p:spPr>
        <p:txBody>
          <a:bodyPr/>
          <a:lstStyle/>
          <a:p>
            <a:fld id="{2462ECC2-A415-4E86-873D-B602882CC3EA}" type="slidenum">
              <a:rPr lang="en-US" smtClean="0"/>
              <a:pPr/>
              <a:t>36</a:t>
            </a:fld>
            <a:endParaRPr lang="en-US" dirty="0"/>
          </a:p>
        </p:txBody>
      </p:sp>
      <p:graphicFrame>
        <p:nvGraphicFramePr>
          <p:cNvPr id="8" name="Group 224"/>
          <p:cNvGraphicFramePr>
            <a:graphicFrameLocks noGrp="1"/>
          </p:cNvGraphicFramePr>
          <p:nvPr>
            <p:extLst/>
          </p:nvPr>
        </p:nvGraphicFramePr>
        <p:xfrm>
          <a:off x="954088" y="2121629"/>
          <a:ext cx="7297814" cy="3723893"/>
        </p:xfrm>
        <a:graphic>
          <a:graphicData uri="http://schemas.openxmlformats.org/drawingml/2006/table">
            <a:tbl>
              <a:tblPr firstRow="1" bandRow="1">
                <a:tableStyleId>{93296810-A885-4BE3-A3E7-6D5BEEA58F35}</a:tableStyleId>
              </a:tblPr>
              <a:tblGrid>
                <a:gridCol w="3011602">
                  <a:extLst>
                    <a:ext uri="{9D8B030D-6E8A-4147-A177-3AD203B41FA5}">
                      <a16:colId xmlns:a16="http://schemas.microsoft.com/office/drawing/2014/main" val="20000"/>
                    </a:ext>
                  </a:extLst>
                </a:gridCol>
                <a:gridCol w="2342668">
                  <a:extLst>
                    <a:ext uri="{9D8B030D-6E8A-4147-A177-3AD203B41FA5}">
                      <a16:colId xmlns:a16="http://schemas.microsoft.com/office/drawing/2014/main" val="20001"/>
                    </a:ext>
                  </a:extLst>
                </a:gridCol>
                <a:gridCol w="1943544">
                  <a:extLst>
                    <a:ext uri="{9D8B030D-6E8A-4147-A177-3AD203B41FA5}">
                      <a16:colId xmlns:a16="http://schemas.microsoft.com/office/drawing/2014/main" val="20002"/>
                    </a:ext>
                  </a:extLst>
                </a:gridCol>
              </a:tblGrid>
              <a:tr h="63023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Risk Factors</a:t>
                      </a:r>
                    </a:p>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(Mean % Weight Loss)</a:t>
                      </a:r>
                      <a:endParaRPr kumimoji="0" lang="en-US" sz="1600" b="1" i="0" u="none" strike="noStrike" cap="none" normalizeH="0" baseline="0" dirty="0">
                        <a:ln>
                          <a:noFill/>
                        </a:ln>
                        <a:solidFill>
                          <a:schemeClr val="tx2"/>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Liraglutide 3 mg*</a:t>
                      </a:r>
                    </a:p>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(4.4%)</a:t>
                      </a:r>
                      <a:endParaRPr kumimoji="0" lang="en-US" sz="1600" b="1" i="0" u="none" strike="noStrike" cap="none" normalizeH="0" baseline="0" dirty="0">
                        <a:ln>
                          <a:noFill/>
                        </a:ln>
                        <a:solidFill>
                          <a:schemeClr val="tx2"/>
                        </a:solidFill>
                        <a:effectLst/>
                        <a:latin typeface="+mn-lt"/>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P  value</a:t>
                      </a:r>
                      <a:endParaRPr kumimoji="0" lang="en-US" sz="1600" b="1" i="0" u="none" strike="noStrike" cap="none" normalizeH="0" baseline="0" dirty="0">
                        <a:ln>
                          <a:noFill/>
                        </a:ln>
                        <a:solidFill>
                          <a:schemeClr val="tx2"/>
                        </a:solidFill>
                        <a:effectLst/>
                        <a:latin typeface="+mn-lt"/>
                      </a:endParaRPr>
                    </a:p>
                  </a:txBody>
                  <a:tcPr anchor="b" horzOverflow="overflow"/>
                </a:tc>
                <a:extLst>
                  <a:ext uri="{0D108BD9-81ED-4DB2-BD59-A6C34878D82A}">
                    <a16:rowId xmlns:a16="http://schemas.microsoft.com/office/drawing/2014/main" val="10000"/>
                  </a:ext>
                </a:extLst>
              </a:tr>
              <a:tr h="402271">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Systolic BP, mmHg</a:t>
                      </a:r>
                      <a:endParaRPr kumimoji="0" lang="en-US" sz="1600" b="1" i="0" u="none" strike="noStrike" cap="none" normalizeH="0" baseline="0" dirty="0">
                        <a:ln>
                          <a:noFill/>
                        </a:ln>
                        <a:solidFill>
                          <a:schemeClr val="accent2"/>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-2.8</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1"/>
                  </a:ext>
                </a:extLst>
              </a:tr>
              <a:tr h="381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Diastolic BP, mmHg</a:t>
                      </a:r>
                      <a:endParaRPr kumimoji="0" lang="en-US" sz="1600" b="1" i="0" u="none" strike="noStrike" cap="none" normalizeH="0" baseline="0" dirty="0">
                        <a:ln>
                          <a:noFill/>
                        </a:ln>
                        <a:solidFill>
                          <a:schemeClr val="accent2"/>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-0.6</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NS</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2"/>
                  </a:ext>
                </a:extLst>
              </a:tr>
              <a:tr h="255588">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Triglycerides, %</a:t>
                      </a:r>
                      <a:endParaRPr kumimoji="0" lang="en-US" sz="1600" b="1" i="0" u="none" strike="noStrike" cap="none" normalizeH="0" baseline="0" dirty="0">
                        <a:ln>
                          <a:noFill/>
                        </a:ln>
                        <a:solidFill>
                          <a:schemeClr val="accent2"/>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-6.0</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0.0003</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3"/>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Total cholesterol, %</a:t>
                      </a:r>
                      <a:endParaRPr kumimoji="0" lang="en-US" sz="1600" b="1" i="0" u="none" strike="noStrike" cap="none" normalizeH="0" baseline="0" dirty="0">
                        <a:ln>
                          <a:noFill/>
                        </a:ln>
                        <a:solidFill>
                          <a:schemeClr val="accent2"/>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-2.0</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0.03</a:t>
                      </a:r>
                      <a:endParaRPr kumimoji="0" lang="en-US" sz="1600" b="1" i="0" u="none" strike="noStrike" cap="none" normalizeH="0" baseline="0" dirty="0">
                        <a:ln>
                          <a:noFill/>
                        </a:ln>
                        <a:solidFill>
                          <a:schemeClr val="bg1"/>
                        </a:solidFill>
                        <a:effectLst/>
                        <a:latin typeface="+mn-lt"/>
                      </a:endParaRPr>
                    </a:p>
                  </a:txBody>
                  <a:tcPr anchor="ctr" horzOverflow="overflow"/>
                </a:tc>
                <a:extLst>
                  <a:ext uri="{0D108BD9-81ED-4DB2-BD59-A6C34878D82A}">
                    <a16:rowId xmlns:a16="http://schemas.microsoft.com/office/drawing/2014/main" val="10004"/>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LDL-C, %</a:t>
                      </a:r>
                      <a:endParaRPr kumimoji="0" lang="en-US" sz="1600" b="1" i="0" u="none" strike="noStrike" cap="none" normalizeH="0" baseline="0" dirty="0">
                        <a:ln>
                          <a:noFill/>
                        </a:ln>
                        <a:solidFill>
                          <a:schemeClr val="accent2"/>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-0.9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NS</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5"/>
                  </a:ext>
                </a:extLst>
              </a:tr>
              <a:tr h="254000">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HDL-C, %</a:t>
                      </a:r>
                      <a:endParaRPr kumimoji="0" lang="en-US" sz="1600" b="1" i="0" u="none" strike="noStrike" cap="none" normalizeH="0" baseline="0" dirty="0">
                        <a:ln>
                          <a:noFill/>
                        </a:ln>
                        <a:solidFill>
                          <a:schemeClr val="accent2"/>
                        </a:solidFill>
                        <a:effectLst/>
                        <a:latin typeface="+mn-lt"/>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FFFF00"/>
                        </a:buClr>
                        <a:buSzTx/>
                        <a:buFont typeface="Wingdings" charset="2"/>
                        <a:buNone/>
                        <a:tabLst>
                          <a:tab pos="115888" algn="l"/>
                        </a:tabLst>
                        <a:defRPr/>
                      </a:pPr>
                      <a:r>
                        <a:rPr kumimoji="0" lang="en-US" sz="1600" u="none" strike="noStrike" cap="none" normalizeH="0" baseline="0" dirty="0">
                          <a:ln>
                            <a:noFill/>
                          </a:ln>
                          <a:effectLst/>
                          <a:sym typeface="Wingdings" pitchFamily="-109" charset="2"/>
                        </a:rPr>
                        <a:t>		  0.9</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
                          <a:srgbClr val="FFFF00"/>
                        </a:buClr>
                        <a:buSzTx/>
                        <a:buFont typeface="Wingdings" charset="2"/>
                        <a:buNone/>
                        <a:tabLst/>
                      </a:pPr>
                      <a:r>
                        <a:rPr kumimoji="0" lang="en-US" sz="1600" u="none" strike="noStrike" cap="none" normalizeH="0" baseline="0" dirty="0">
                          <a:ln>
                            <a:noFill/>
                          </a:ln>
                          <a:effectLst/>
                        </a:rPr>
                        <a:t>NS</a:t>
                      </a:r>
                      <a:endParaRPr kumimoji="0" lang="en-US" sz="1600" b="1" i="0" u="none" strike="noStrike" cap="none" normalizeH="0" baseline="0" dirty="0">
                        <a:ln>
                          <a:noFill/>
                        </a:ln>
                        <a:solidFill>
                          <a:schemeClr val="bg1"/>
                        </a:solidFill>
                        <a:effectLst/>
                        <a:latin typeface="+mn-lt"/>
                        <a:ea typeface="Times New Roman" charset="0"/>
                        <a:cs typeface="Arial" pitchFamily="34" charset="0"/>
                      </a:endParaRPr>
                    </a:p>
                  </a:txBody>
                  <a:tcPr anchor="ctr" horzOverflow="overflow"/>
                </a:tc>
                <a:extLst>
                  <a:ext uri="{0D108BD9-81ED-4DB2-BD59-A6C34878D82A}">
                    <a16:rowId xmlns:a16="http://schemas.microsoft.com/office/drawing/2014/main" val="10006"/>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VLDL-C, %</a:t>
                      </a:r>
                      <a:endParaRPr kumimoji="0" lang="en-US" sz="1600" b="1" i="0" u="none" strike="noStrike" cap="none" normalizeH="0" baseline="0" dirty="0">
                        <a:ln>
                          <a:noFill/>
                        </a:ln>
                        <a:solidFill>
                          <a:schemeClr val="accent2"/>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-6.0</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0.0002</a:t>
                      </a:r>
                      <a:endParaRPr kumimoji="0" lang="en-US" sz="1600" b="1" i="0" u="none" strike="noStrike" cap="none" normalizeH="0" baseline="0" dirty="0">
                        <a:ln>
                          <a:noFill/>
                        </a:ln>
                        <a:solidFill>
                          <a:schemeClr val="bg1"/>
                        </a:solidFill>
                        <a:effectLst/>
                        <a:latin typeface="+mn-lt"/>
                        <a:ea typeface="ＭＳ Ｐゴシック" pitchFamily="-109" charset="-128"/>
                        <a:cs typeface="ＭＳ Ｐゴシック" pitchFamily="-109" charset="-128"/>
                      </a:endParaRPr>
                    </a:p>
                  </a:txBody>
                  <a:tcPr anchor="ctr" horzOverflow="overflow"/>
                </a:tc>
                <a:extLst>
                  <a:ext uri="{0D108BD9-81ED-4DB2-BD59-A6C34878D82A}">
                    <a16:rowId xmlns:a16="http://schemas.microsoft.com/office/drawing/2014/main" val="10007"/>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FFAs, %</a:t>
                      </a:r>
                      <a:endParaRPr kumimoji="0" lang="en-US" sz="1600" b="1" i="0" u="none" strike="noStrike" cap="none" normalizeH="0" baseline="0" dirty="0">
                        <a:ln>
                          <a:noFill/>
                        </a:ln>
                        <a:solidFill>
                          <a:schemeClr val="accent2"/>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-5.0</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0.03</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extLst>
                  <a:ext uri="{0D108BD9-81ED-4DB2-BD59-A6C34878D82A}">
                    <a16:rowId xmlns:a16="http://schemas.microsoft.com/office/drawing/2014/main" val="10008"/>
                  </a:ext>
                </a:extLst>
              </a:tr>
              <a:tr h="254000">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Waist circumference, cm</a:t>
                      </a:r>
                      <a:endParaRPr kumimoji="0" lang="en-US" sz="1600" b="1" i="0" u="none" strike="noStrike" cap="none" normalizeH="0" baseline="0" dirty="0">
                        <a:ln>
                          <a:noFill/>
                        </a:ln>
                        <a:solidFill>
                          <a:schemeClr val="accent2"/>
                        </a:solidFill>
                        <a:effectLst/>
                        <a:latin typeface="+mn-lt"/>
                        <a:ea typeface="ＭＳ Ｐゴシック" pitchFamily="-109" charset="-128"/>
                        <a:cs typeface="ＭＳ Ｐゴシック" pitchFamily="-109" charset="-128"/>
                      </a:endParaRPr>
                    </a:p>
                  </a:txBody>
                  <a:tcPr anchor="ctr" horzOverflow="overflow"/>
                </a:tc>
                <a:tc>
                  <a:txBody>
                    <a:bodyPr/>
                    <a:lstStyle/>
                    <a:p>
                      <a:pPr marL="0" marR="0" lvl="0" indent="0" algn="l" defTabSz="914400" rtl="0" eaLnBrk="0" fontAlgn="base" latinLnBrk="0" hangingPunct="0">
                        <a:lnSpc>
                          <a:spcPct val="95000"/>
                        </a:lnSpc>
                        <a:spcBef>
                          <a:spcPct val="0"/>
                        </a:spcBef>
                        <a:spcAft>
                          <a:spcPct val="0"/>
                        </a:spcAft>
                        <a:buClr>
                          <a:srgbClr val="7FB158"/>
                        </a:buClr>
                        <a:buSzTx/>
                        <a:buFontTx/>
                        <a:buNone/>
                        <a:tabLst>
                          <a:tab pos="115888" algn="l"/>
                        </a:tabLst>
                      </a:pPr>
                      <a:r>
                        <a:rPr kumimoji="0" lang="en-US" sz="1600" u="none" strike="noStrike" cap="none" normalizeH="0" baseline="0" dirty="0">
                          <a:ln>
                            <a:noFill/>
                          </a:ln>
                          <a:effectLst/>
                          <a:sym typeface="Wingdings" pitchFamily="-109" charset="2"/>
                        </a:rPr>
                        <a:t>		-3.5</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sym typeface="Wingdings" pitchFamily="-109" charset="2"/>
                      </a:endParaRPr>
                    </a:p>
                  </a:txBody>
                  <a:tcPr anchor="ctr" horzOverflow="overflow"/>
                </a:tc>
                <a:tc>
                  <a:txBody>
                    <a:bodyPr/>
                    <a:lstStyle/>
                    <a:p>
                      <a:pPr marL="0" marR="0" lvl="0" indent="0" algn="ctr" defTabSz="914400" rtl="0" eaLnBrk="0" fontAlgn="base" latinLnBrk="0" hangingPunct="0">
                        <a:lnSpc>
                          <a:spcPct val="95000"/>
                        </a:lnSpc>
                        <a:spcBef>
                          <a:spcPct val="0"/>
                        </a:spcBef>
                        <a:spcAft>
                          <a:spcPct val="0"/>
                        </a:spcAft>
                        <a:buClr>
                          <a:srgbClr val="7FB158"/>
                        </a:buClr>
                        <a:buSzTx/>
                        <a:buFontTx/>
                        <a:buNone/>
                        <a:tabLst/>
                      </a:pPr>
                      <a:r>
                        <a:rPr kumimoji="0" lang="en-US" sz="1600" u="none" strike="noStrike" cap="none" normalizeH="0" baseline="0" dirty="0">
                          <a:ln>
                            <a:noFill/>
                          </a:ln>
                          <a:effectLst/>
                        </a:rPr>
                        <a:t>&lt;0.0001</a:t>
                      </a:r>
                      <a:endParaRPr kumimoji="0" lang="en-US" sz="1600" b="1" i="0" u="none" strike="noStrike" cap="none" normalizeH="0" baseline="0" dirty="0">
                        <a:ln>
                          <a:noFill/>
                        </a:ln>
                        <a:solidFill>
                          <a:schemeClr val="bg1"/>
                        </a:solidFill>
                        <a:effectLst/>
                        <a:latin typeface="+mn-lt"/>
                        <a:ea typeface="Times New Roman" pitchFamily="-109" charset="0"/>
                        <a:cs typeface="Arial" pitchFamily="34" charset="0"/>
                      </a:endParaRPr>
                    </a:p>
                  </a:txBody>
                  <a:tcPr anchor="ctr" horzOverflow="overflow"/>
                </a:tc>
                <a:extLst>
                  <a:ext uri="{0D108BD9-81ED-4DB2-BD59-A6C34878D82A}">
                    <a16:rowId xmlns:a16="http://schemas.microsoft.com/office/drawing/2014/main" val="10009"/>
                  </a:ext>
                </a:extLst>
              </a:tr>
            </a:tbl>
          </a:graphicData>
        </a:graphic>
      </p:graphicFrame>
      <p:sp>
        <p:nvSpPr>
          <p:cNvPr id="9" name="Footer Placeholder 7"/>
          <p:cNvSpPr txBox="1">
            <a:spLocks/>
          </p:cNvSpPr>
          <p:nvPr/>
        </p:nvSpPr>
        <p:spPr>
          <a:xfrm>
            <a:off x="47202" y="6099894"/>
            <a:ext cx="7510301" cy="707886"/>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en-US" sz="1000" dirty="0">
                <a:solidFill>
                  <a:schemeClr val="tx1"/>
                </a:solidFill>
              </a:rPr>
              <a:t>*Placebo-adjusted values; </a:t>
            </a:r>
            <a:r>
              <a:rPr lang="en-US" sz="1000" i="1" dirty="0">
                <a:solidFill>
                  <a:schemeClr val="tx1"/>
                </a:solidFill>
              </a:rPr>
              <a:t>P</a:t>
            </a:r>
            <a:r>
              <a:rPr lang="en-US" sz="1000" dirty="0">
                <a:solidFill>
                  <a:schemeClr val="tx1"/>
                </a:solidFill>
              </a:rPr>
              <a:t> values represent comparisons to placebo (ANCOVA)</a:t>
            </a:r>
            <a:r>
              <a:rPr lang="da-DK" sz="1000" dirty="0">
                <a:solidFill>
                  <a:schemeClr val="tx1"/>
                </a:solidFill>
              </a:rPr>
              <a:t>.</a:t>
            </a:r>
          </a:p>
          <a:p>
            <a:pPr fontAlgn="auto">
              <a:spcBef>
                <a:spcPts val="600"/>
              </a:spcBef>
              <a:spcAft>
                <a:spcPts val="0"/>
              </a:spcAft>
            </a:pPr>
            <a:r>
              <a:rPr lang="en-US" sz="1000" dirty="0">
                <a:solidFill>
                  <a:schemeClr val="tx1"/>
                </a:solidFill>
              </a:rPr>
              <a:t>Full analysis set of 3-year data.</a:t>
            </a:r>
          </a:p>
          <a:p>
            <a:pPr fontAlgn="auto">
              <a:spcBef>
                <a:spcPts val="600"/>
              </a:spcBef>
              <a:spcAft>
                <a:spcPts val="0"/>
              </a:spcAft>
            </a:pPr>
            <a:r>
              <a:rPr lang="da-DK" sz="1000" dirty="0">
                <a:solidFill>
                  <a:schemeClr val="tx1"/>
                </a:solidFill>
              </a:rPr>
              <a:t>Fujioka et al. ENDO 2016, 1–4 April 2016, Abstract 24365.</a:t>
            </a:r>
          </a:p>
        </p:txBody>
      </p:sp>
      <p:sp>
        <p:nvSpPr>
          <p:cNvPr id="10" name="TextBox 9"/>
          <p:cNvSpPr txBox="1">
            <a:spLocks noChangeArrowheads="1"/>
          </p:cNvSpPr>
          <p:nvPr/>
        </p:nvSpPr>
        <p:spPr bwMode="auto">
          <a:xfrm>
            <a:off x="514511" y="1634377"/>
            <a:ext cx="8102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2000" b="1" dirty="0">
                <a:solidFill>
                  <a:schemeClr val="accent3"/>
                </a:solidFill>
                <a:latin typeface="+mn-lt"/>
                <a:cs typeface="Arial"/>
              </a:rPr>
              <a:t>SCALE Study</a:t>
            </a:r>
          </a:p>
        </p:txBody>
      </p:sp>
    </p:spTree>
    <p:extLst>
      <p:ext uri="{BB962C8B-B14F-4D97-AF65-F5344CB8AC3E}">
        <p14:creationId xmlns:p14="http://schemas.microsoft.com/office/powerpoint/2010/main" val="19659074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Liraglutide (for Obesity)</a:t>
            </a:r>
            <a:br>
              <a:rPr lang="en-US" dirty="0"/>
            </a:br>
            <a:r>
              <a:rPr lang="en-US" dirty="0"/>
              <a:t>Adverse Events</a:t>
            </a:r>
          </a:p>
        </p:txBody>
      </p:sp>
      <p:graphicFrame>
        <p:nvGraphicFramePr>
          <p:cNvPr id="10" name="Content Placeholder 9"/>
          <p:cNvGraphicFramePr>
            <a:graphicFrameLocks noGrp="1"/>
          </p:cNvGraphicFramePr>
          <p:nvPr>
            <p:ph idx="1"/>
            <p:extLst/>
          </p:nvPr>
        </p:nvGraphicFramePr>
        <p:xfrm>
          <a:off x="685800" y="1749425"/>
          <a:ext cx="7715250" cy="4259761"/>
        </p:xfrm>
        <a:graphic>
          <a:graphicData uri="http://schemas.openxmlformats.org/drawingml/2006/table">
            <a:tbl>
              <a:tblPr firstRow="1" bandRow="1">
                <a:tableStyleId>{93296810-A885-4BE3-A3E7-6D5BEEA58F35}</a:tableStyleId>
              </a:tblPr>
              <a:tblGrid>
                <a:gridCol w="331470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894769">
                <a:tc>
                  <a:txBody>
                    <a:bodyPr/>
                    <a:lstStyle/>
                    <a:p>
                      <a:pPr marL="0" marR="0">
                        <a:lnSpc>
                          <a:spcPct val="115000"/>
                        </a:lnSpc>
                        <a:spcBef>
                          <a:spcPts val="0"/>
                        </a:spcBef>
                        <a:spcAft>
                          <a:spcPts val="0"/>
                        </a:spcAft>
                      </a:pPr>
                      <a:r>
                        <a:rPr lang="en-US" sz="1600" dirty="0">
                          <a:effectLst/>
                        </a:rPr>
                        <a:t>Event occurring in ≥5% of patients</a:t>
                      </a:r>
                      <a:r>
                        <a:rPr lang="en-US" sz="1600" baseline="0" dirty="0">
                          <a:effectLst/>
                        </a:rPr>
                        <a:t> and more frequently than with placebo</a:t>
                      </a:r>
                      <a:r>
                        <a:rPr lang="en-US" sz="1600" dirty="0">
                          <a:effectLst/>
                        </a:rPr>
                        <a:t>, %</a:t>
                      </a:r>
                      <a:endParaRPr lang="en-US" sz="1600" dirty="0">
                        <a:solidFill>
                          <a:srgbClr val="000000"/>
                        </a:solidFill>
                        <a:effectLst/>
                        <a:latin typeface="+mn-lt"/>
                        <a:ea typeface="Calibri"/>
                        <a:cs typeface="Arial"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Liraglutide 3 mg</a:t>
                      </a:r>
                    </a:p>
                    <a:p>
                      <a:pPr marL="0" marR="0" algn="ctr">
                        <a:lnSpc>
                          <a:spcPct val="115000"/>
                        </a:lnSpc>
                        <a:spcBef>
                          <a:spcPts val="0"/>
                        </a:spcBef>
                        <a:spcAft>
                          <a:spcPts val="0"/>
                        </a:spcAft>
                      </a:pPr>
                      <a:r>
                        <a:rPr lang="en-US" sz="1600" b="1" dirty="0">
                          <a:solidFill>
                            <a:schemeClr val="bg1"/>
                          </a:solidFill>
                          <a:effectLst/>
                          <a:latin typeface="+mn-lt"/>
                          <a:ea typeface="Calibri"/>
                          <a:cs typeface="Arial" pitchFamily="34" charset="0"/>
                        </a:rPr>
                        <a:t>(N=3384)</a:t>
                      </a:r>
                    </a:p>
                  </a:txBody>
                  <a:tcPr marL="68580" marR="68580" marT="0" marB="0" anchor="b"/>
                </a:tc>
                <a:tc>
                  <a:txBody>
                    <a:bodyPr/>
                    <a:lstStyle/>
                    <a:p>
                      <a:pPr marL="0" marR="0" algn="ctr">
                        <a:lnSpc>
                          <a:spcPct val="115000"/>
                        </a:lnSpc>
                        <a:spcBef>
                          <a:spcPts val="0"/>
                        </a:spcBef>
                        <a:spcAft>
                          <a:spcPts val="0"/>
                        </a:spcAft>
                      </a:pPr>
                      <a:r>
                        <a:rPr lang="en-US" sz="1600" dirty="0">
                          <a:effectLst/>
                        </a:rPr>
                        <a:t>Placebo</a:t>
                      </a:r>
                      <a:br>
                        <a:rPr lang="en-US" sz="1600" dirty="0">
                          <a:effectLst/>
                        </a:rPr>
                      </a:br>
                      <a:r>
                        <a:rPr lang="en-US" sz="1600" dirty="0">
                          <a:effectLst/>
                        </a:rPr>
                        <a:t>(N=1941)</a:t>
                      </a:r>
                      <a:endParaRPr lang="en-US" sz="1600" dirty="0">
                        <a:solidFill>
                          <a:srgbClr val="000000"/>
                        </a:solidFill>
                        <a:effectLst/>
                        <a:latin typeface="+mn-lt"/>
                        <a:ea typeface="Calibri"/>
                        <a:cs typeface="Arial" pitchFamily="34" charset="0"/>
                      </a:endParaRPr>
                    </a:p>
                  </a:txBody>
                  <a:tcPr marL="68580" marR="68580" marT="0" marB="0" anchor="b"/>
                </a:tc>
                <a:extLst>
                  <a:ext uri="{0D108BD9-81ED-4DB2-BD59-A6C34878D82A}">
                    <a16:rowId xmlns:a16="http://schemas.microsoft.com/office/drawing/2014/main" val="10000"/>
                  </a:ext>
                </a:extLst>
              </a:tr>
              <a:tr h="244757">
                <a:tc>
                  <a:txBody>
                    <a:bodyPr/>
                    <a:lstStyle/>
                    <a:p>
                      <a:pPr marL="0" marR="0">
                        <a:lnSpc>
                          <a:spcPct val="115000"/>
                        </a:lnSpc>
                        <a:spcBef>
                          <a:spcPts val="0"/>
                        </a:spcBef>
                        <a:spcAft>
                          <a:spcPts val="0"/>
                        </a:spcAft>
                      </a:pPr>
                      <a:r>
                        <a:rPr lang="en-US" sz="1600" dirty="0">
                          <a:effectLst/>
                        </a:rPr>
                        <a:t>Nausea</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39.3</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13.8</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1"/>
                  </a:ext>
                </a:extLst>
              </a:tr>
              <a:tr h="209829">
                <a:tc>
                  <a:txBody>
                    <a:bodyPr/>
                    <a:lstStyle/>
                    <a:p>
                      <a:pPr marL="0" marR="0">
                        <a:lnSpc>
                          <a:spcPct val="115000"/>
                        </a:lnSpc>
                        <a:spcBef>
                          <a:spcPts val="0"/>
                        </a:spcBef>
                        <a:spcAft>
                          <a:spcPts val="0"/>
                        </a:spcAft>
                      </a:pPr>
                      <a:r>
                        <a:rPr lang="en-US" sz="1600" b="0" dirty="0">
                          <a:solidFill>
                            <a:srgbClr val="000000"/>
                          </a:solidFill>
                          <a:effectLst/>
                          <a:latin typeface="+mn-lt"/>
                          <a:ea typeface="Calibri"/>
                          <a:cs typeface="Arial" pitchFamily="34" charset="0"/>
                        </a:rPr>
                        <a:t>Headache</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13.6</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12.6</a:t>
                      </a:r>
                    </a:p>
                  </a:txBody>
                  <a:tcPr marL="68580" marR="68580" marT="0" marB="0" anchor="ctr"/>
                </a:tc>
                <a:extLst>
                  <a:ext uri="{0D108BD9-81ED-4DB2-BD59-A6C34878D82A}">
                    <a16:rowId xmlns:a16="http://schemas.microsoft.com/office/drawing/2014/main" val="10002"/>
                  </a:ext>
                </a:extLst>
              </a:tr>
              <a:tr h="209829">
                <a:tc>
                  <a:txBody>
                    <a:bodyPr/>
                    <a:lstStyle/>
                    <a:p>
                      <a:pPr marL="0" marR="0">
                        <a:lnSpc>
                          <a:spcPct val="115000"/>
                        </a:lnSpc>
                        <a:spcBef>
                          <a:spcPts val="0"/>
                        </a:spcBef>
                        <a:spcAft>
                          <a:spcPts val="0"/>
                        </a:spcAft>
                      </a:pPr>
                      <a:r>
                        <a:rPr lang="en-US" sz="1600" dirty="0">
                          <a:effectLst/>
                        </a:rPr>
                        <a:t>Diarrhea</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20.9</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9.9</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3"/>
                  </a:ext>
                </a:extLst>
              </a:tr>
              <a:tr h="209829">
                <a:tc>
                  <a:txBody>
                    <a:bodyPr/>
                    <a:lstStyle/>
                    <a:p>
                      <a:pPr marL="0" marR="0">
                        <a:lnSpc>
                          <a:spcPct val="115000"/>
                        </a:lnSpc>
                        <a:spcBef>
                          <a:spcPts val="0"/>
                        </a:spcBef>
                        <a:spcAft>
                          <a:spcPts val="0"/>
                        </a:spcAft>
                      </a:pPr>
                      <a:r>
                        <a:rPr lang="en-US" sz="1600" dirty="0">
                          <a:effectLst/>
                        </a:rPr>
                        <a:t>Constipation </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19.4</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8.5</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4"/>
                  </a:ext>
                </a:extLst>
              </a:tr>
              <a:tr h="209829">
                <a:tc>
                  <a:txBody>
                    <a:bodyPr/>
                    <a:lstStyle/>
                    <a:p>
                      <a:pPr marL="0" marR="0">
                        <a:lnSpc>
                          <a:spcPct val="115000"/>
                        </a:lnSpc>
                        <a:spcBef>
                          <a:spcPts val="0"/>
                        </a:spcBef>
                        <a:spcAft>
                          <a:spcPts val="0"/>
                        </a:spcAft>
                      </a:pPr>
                      <a:r>
                        <a:rPr lang="en-US" sz="1600" dirty="0">
                          <a:effectLst/>
                        </a:rPr>
                        <a:t>Vomiting</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15.7</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3.9</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5"/>
                  </a:ext>
                </a:extLst>
              </a:tr>
              <a:tr h="209829">
                <a:tc>
                  <a:txBody>
                    <a:bodyPr/>
                    <a:lstStyle/>
                    <a:p>
                      <a:pPr marL="0" marR="0">
                        <a:lnSpc>
                          <a:spcPct val="115000"/>
                        </a:lnSpc>
                        <a:spcBef>
                          <a:spcPts val="0"/>
                        </a:spcBef>
                        <a:spcAft>
                          <a:spcPts val="0"/>
                        </a:spcAft>
                      </a:pPr>
                      <a:r>
                        <a:rPr lang="en-US" sz="1600" b="0" dirty="0">
                          <a:solidFill>
                            <a:srgbClr val="000000"/>
                          </a:solidFill>
                          <a:effectLst/>
                          <a:latin typeface="+mn-lt"/>
                          <a:ea typeface="Calibri"/>
                          <a:cs typeface="Arial" pitchFamily="34" charset="0"/>
                        </a:rPr>
                        <a:t>Decreased appetite</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10.0</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2.3</a:t>
                      </a:r>
                    </a:p>
                  </a:txBody>
                  <a:tcPr marL="68580" marR="68580" marT="0" marB="0" anchor="ctr"/>
                </a:tc>
                <a:extLst>
                  <a:ext uri="{0D108BD9-81ED-4DB2-BD59-A6C34878D82A}">
                    <a16:rowId xmlns:a16="http://schemas.microsoft.com/office/drawing/2014/main" val="10006"/>
                  </a:ext>
                </a:extLst>
              </a:tr>
              <a:tr h="209829">
                <a:tc>
                  <a:txBody>
                    <a:bodyPr/>
                    <a:lstStyle/>
                    <a:p>
                      <a:pPr marL="0" marR="0">
                        <a:lnSpc>
                          <a:spcPct val="115000"/>
                        </a:lnSpc>
                        <a:spcBef>
                          <a:spcPts val="0"/>
                        </a:spcBef>
                        <a:spcAft>
                          <a:spcPts val="0"/>
                        </a:spcAft>
                      </a:pPr>
                      <a:r>
                        <a:rPr lang="en-US" sz="1600" dirty="0">
                          <a:effectLst/>
                        </a:rPr>
                        <a:t>Dyspepsia</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9.6</a:t>
                      </a:r>
                      <a:endParaRPr lang="en-US" sz="1600"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2.7</a:t>
                      </a:r>
                      <a:endParaRPr lang="en-US" sz="1600"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07"/>
                  </a:ext>
                </a:extLst>
              </a:tr>
              <a:tr h="244757">
                <a:tc>
                  <a:txBody>
                    <a:bodyPr/>
                    <a:lstStyle/>
                    <a:p>
                      <a:pPr marL="0" marR="0">
                        <a:lnSpc>
                          <a:spcPct val="115000"/>
                        </a:lnSpc>
                        <a:spcBef>
                          <a:spcPts val="0"/>
                        </a:spcBef>
                        <a:spcAft>
                          <a:spcPts val="0"/>
                        </a:spcAft>
                      </a:pPr>
                      <a:r>
                        <a:rPr lang="en-US" sz="1600" b="0" dirty="0">
                          <a:solidFill>
                            <a:srgbClr val="000000"/>
                          </a:solidFill>
                          <a:effectLst/>
                          <a:latin typeface="+mn-lt"/>
                          <a:ea typeface="Calibri"/>
                          <a:cs typeface="Arial" pitchFamily="34" charset="0"/>
                        </a:rPr>
                        <a:t>Dizziness</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6.9</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5.0</a:t>
                      </a:r>
                    </a:p>
                  </a:txBody>
                  <a:tcPr marL="68580" marR="68580" marT="0" marB="0" anchor="ctr"/>
                </a:tc>
                <a:extLst>
                  <a:ext uri="{0D108BD9-81ED-4DB2-BD59-A6C34878D82A}">
                    <a16:rowId xmlns:a16="http://schemas.microsoft.com/office/drawing/2014/main" val="10008"/>
                  </a:ext>
                </a:extLst>
              </a:tr>
              <a:tr h="244757">
                <a:tc>
                  <a:txBody>
                    <a:bodyPr/>
                    <a:lstStyle/>
                    <a:p>
                      <a:pPr marL="0" marR="0">
                        <a:lnSpc>
                          <a:spcPct val="115000"/>
                        </a:lnSpc>
                        <a:spcBef>
                          <a:spcPts val="0"/>
                        </a:spcBef>
                        <a:spcAft>
                          <a:spcPts val="0"/>
                        </a:spcAft>
                      </a:pPr>
                      <a:r>
                        <a:rPr lang="en-US" sz="1600" b="0" dirty="0">
                          <a:solidFill>
                            <a:srgbClr val="000000"/>
                          </a:solidFill>
                          <a:effectLst/>
                          <a:latin typeface="+mn-lt"/>
                          <a:ea typeface="Calibri"/>
                          <a:cs typeface="Arial" pitchFamily="34" charset="0"/>
                        </a:rPr>
                        <a:t>Fatigue</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7.5</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4.6</a:t>
                      </a:r>
                    </a:p>
                  </a:txBody>
                  <a:tcPr marL="68580" marR="68580" marT="0" marB="0" anchor="ctr"/>
                </a:tc>
                <a:extLst>
                  <a:ext uri="{0D108BD9-81ED-4DB2-BD59-A6C34878D82A}">
                    <a16:rowId xmlns:a16="http://schemas.microsoft.com/office/drawing/2014/main" val="10009"/>
                  </a:ext>
                </a:extLst>
              </a:tr>
              <a:tr h="244757">
                <a:tc>
                  <a:txBody>
                    <a:bodyPr/>
                    <a:lstStyle/>
                    <a:p>
                      <a:pPr marL="0" marR="0">
                        <a:lnSpc>
                          <a:spcPct val="115000"/>
                        </a:lnSpc>
                        <a:spcBef>
                          <a:spcPts val="0"/>
                        </a:spcBef>
                        <a:spcAft>
                          <a:spcPts val="0"/>
                        </a:spcAft>
                      </a:pPr>
                      <a:r>
                        <a:rPr lang="en-US" sz="1600" dirty="0">
                          <a:effectLst/>
                        </a:rPr>
                        <a:t>Abdominal pain</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5.4</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3.1</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0"/>
                  </a:ext>
                </a:extLst>
              </a:tr>
              <a:tr h="244757">
                <a:tc>
                  <a:txBody>
                    <a:bodyPr/>
                    <a:lstStyle/>
                    <a:p>
                      <a:pPr marL="0" marR="0">
                        <a:lnSpc>
                          <a:spcPct val="115000"/>
                        </a:lnSpc>
                        <a:spcBef>
                          <a:spcPts val="0"/>
                        </a:spcBef>
                        <a:spcAft>
                          <a:spcPts val="0"/>
                        </a:spcAft>
                      </a:pPr>
                      <a:r>
                        <a:rPr lang="en-US" sz="1600" b="0" dirty="0">
                          <a:solidFill>
                            <a:srgbClr val="000000"/>
                          </a:solidFill>
                          <a:effectLst/>
                          <a:latin typeface="+mn-lt"/>
                          <a:ea typeface="Calibri"/>
                          <a:cs typeface="Arial" pitchFamily="34" charset="0"/>
                        </a:rPr>
                        <a:t>Increased lipase</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5.3</a:t>
                      </a:r>
                    </a:p>
                  </a:txBody>
                  <a:tcPr marL="68580" marR="68580" marT="0" marB="0" anchor="ctr"/>
                </a:tc>
                <a:tc>
                  <a:txBody>
                    <a:bodyPr/>
                    <a:lstStyle/>
                    <a:p>
                      <a:pPr marL="0" marR="0" algn="ctr">
                        <a:lnSpc>
                          <a:spcPct val="115000"/>
                        </a:lnSpc>
                        <a:spcBef>
                          <a:spcPts val="0"/>
                        </a:spcBef>
                        <a:spcAft>
                          <a:spcPts val="0"/>
                        </a:spcAft>
                      </a:pPr>
                      <a:r>
                        <a:rPr lang="en-US" sz="1600" b="0" dirty="0">
                          <a:solidFill>
                            <a:srgbClr val="000000"/>
                          </a:solidFill>
                          <a:effectLst/>
                          <a:latin typeface="+mn-lt"/>
                          <a:ea typeface="Calibri"/>
                          <a:cs typeface="Arial" pitchFamily="34" charset="0"/>
                        </a:rPr>
                        <a:t>2.2</a:t>
                      </a:r>
                    </a:p>
                  </a:txBody>
                  <a:tcPr marL="68580" marR="68580" marT="0" marB="0" anchor="ctr"/>
                </a:tc>
                <a:extLst>
                  <a:ext uri="{0D108BD9-81ED-4DB2-BD59-A6C34878D82A}">
                    <a16:rowId xmlns:a16="http://schemas.microsoft.com/office/drawing/2014/main" val="10011"/>
                  </a:ext>
                </a:extLst>
              </a:tr>
              <a:tr h="244757">
                <a:tc>
                  <a:txBody>
                    <a:bodyPr/>
                    <a:lstStyle/>
                    <a:p>
                      <a:pPr marL="0" marR="0">
                        <a:lnSpc>
                          <a:spcPct val="115000"/>
                        </a:lnSpc>
                        <a:spcBef>
                          <a:spcPts val="0"/>
                        </a:spcBef>
                        <a:spcAft>
                          <a:spcPts val="0"/>
                        </a:spcAft>
                      </a:pPr>
                      <a:r>
                        <a:rPr lang="en-US" sz="1600" dirty="0">
                          <a:effectLst/>
                        </a:rPr>
                        <a:t>Upper abdominal pain</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5.1</a:t>
                      </a:r>
                      <a:endParaRPr lang="en-US" sz="1600" b="1" dirty="0">
                        <a:solidFill>
                          <a:srgbClr val="000000"/>
                        </a:solidFill>
                        <a:effectLst/>
                        <a:latin typeface="+mn-lt"/>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2.7</a:t>
                      </a:r>
                      <a:endParaRPr lang="en-US" sz="1600" b="1" dirty="0">
                        <a:solidFill>
                          <a:srgbClr val="000000"/>
                        </a:solidFill>
                        <a:effectLst/>
                        <a:latin typeface="+mn-lt"/>
                        <a:ea typeface="Calibri"/>
                        <a:cs typeface="Arial"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4"/>
          </p:nvPr>
        </p:nvSpPr>
        <p:spPr/>
        <p:txBody>
          <a:bodyPr/>
          <a:lstStyle/>
          <a:p>
            <a:fld id="{2462ECC2-A415-4E86-873D-B602882CC3EA}" type="slidenum">
              <a:rPr lang="en-US" smtClean="0"/>
              <a:pPr/>
              <a:t>37</a:t>
            </a:fld>
            <a:endParaRPr lang="en-US" dirty="0"/>
          </a:p>
        </p:txBody>
      </p:sp>
      <p:sp>
        <p:nvSpPr>
          <p:cNvPr id="6" name="Footer Placeholder 7"/>
          <p:cNvSpPr txBox="1">
            <a:spLocks/>
          </p:cNvSpPr>
          <p:nvPr/>
        </p:nvSpPr>
        <p:spPr>
          <a:xfrm>
            <a:off x="33338" y="6566567"/>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Saxenda prescribing information. Plainsboro, NJ: NovoNordisk Inc.</a:t>
            </a:r>
          </a:p>
        </p:txBody>
      </p:sp>
    </p:spTree>
    <p:extLst>
      <p:ext uri="{BB962C8B-B14F-4D97-AF65-F5344CB8AC3E}">
        <p14:creationId xmlns:p14="http://schemas.microsoft.com/office/powerpoint/2010/main" val="1054628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Different Types of Bariatric Surgery on Weight</a:t>
            </a:r>
          </a:p>
        </p:txBody>
      </p:sp>
      <p:sp>
        <p:nvSpPr>
          <p:cNvPr id="5" name="Slide Number Placeholder 4"/>
          <p:cNvSpPr>
            <a:spLocks noGrp="1"/>
          </p:cNvSpPr>
          <p:nvPr>
            <p:ph type="sldNum" sz="quarter" idx="4"/>
          </p:nvPr>
        </p:nvSpPr>
        <p:spPr/>
        <p:txBody>
          <a:bodyPr/>
          <a:lstStyle/>
          <a:p>
            <a:fld id="{2462ECC2-A415-4E86-873D-B602882CC3EA}" type="slidenum">
              <a:rPr lang="en-US" smtClean="0"/>
              <a:pPr/>
              <a:t>38</a:t>
            </a:fld>
            <a:endParaRPr lang="en-US" dirty="0"/>
          </a:p>
        </p:txBody>
      </p:sp>
      <p:sp>
        <p:nvSpPr>
          <p:cNvPr id="4" name="Rectangle 3"/>
          <p:cNvSpPr/>
          <p:nvPr/>
        </p:nvSpPr>
        <p:spPr>
          <a:xfrm>
            <a:off x="33338" y="6570655"/>
            <a:ext cx="6816725" cy="246221"/>
          </a:xfrm>
          <a:prstGeom prst="rect">
            <a:avLst/>
          </a:prstGeom>
        </p:spPr>
        <p:txBody>
          <a:bodyPr wrap="square" anchor="b">
            <a:spAutoFit/>
          </a:bodyPr>
          <a:lstStyle/>
          <a:p>
            <a:r>
              <a:rPr lang="en-US" sz="1000" dirty="0">
                <a:solidFill>
                  <a:prstClr val="black"/>
                </a:solidFill>
              </a:rPr>
              <a:t>Mechanick JI, et al. </a:t>
            </a:r>
            <a:r>
              <a:rPr lang="en-US" sz="1000" i="1" dirty="0">
                <a:solidFill>
                  <a:prstClr val="black"/>
                </a:solidFill>
              </a:rPr>
              <a:t>Endocr Pract</a:t>
            </a:r>
            <a:r>
              <a:rPr lang="en-US" sz="1000" dirty="0">
                <a:solidFill>
                  <a:prstClr val="black"/>
                </a:solidFill>
              </a:rPr>
              <a:t>. 2008;14(suppl 1):1-83. </a:t>
            </a:r>
            <a:r>
              <a:rPr lang="en-US" sz="1000" dirty="0"/>
              <a:t>Mechanick JI, et al. </a:t>
            </a:r>
            <a:r>
              <a:rPr lang="pt-BR" sz="1000" i="1" dirty="0"/>
              <a:t>Endocr Pract</a:t>
            </a:r>
            <a:r>
              <a:rPr lang="pt-BR" sz="1000" dirty="0"/>
              <a:t>. 2013;19:337-372.</a:t>
            </a:r>
            <a:endParaRPr lang="en-US" sz="1000" dirty="0">
              <a:solidFill>
                <a:prstClr val="black"/>
              </a:solidFill>
            </a:endParaRPr>
          </a:p>
        </p:txBody>
      </p:sp>
      <p:sp>
        <p:nvSpPr>
          <p:cNvPr id="3" name="TextBox 2"/>
          <p:cNvSpPr txBox="1"/>
          <p:nvPr/>
        </p:nvSpPr>
        <p:spPr>
          <a:xfrm>
            <a:off x="486137" y="1764460"/>
            <a:ext cx="8206449" cy="400110"/>
          </a:xfrm>
          <a:prstGeom prst="rect">
            <a:avLst/>
          </a:prstGeom>
          <a:noFill/>
        </p:spPr>
        <p:txBody>
          <a:bodyPr wrap="square" rtlCol="0">
            <a:spAutoFit/>
          </a:bodyPr>
          <a:lstStyle/>
          <a:p>
            <a:pPr algn="ctr"/>
            <a:r>
              <a:rPr lang="en-US" sz="2000" b="1" dirty="0">
                <a:solidFill>
                  <a:srgbClr val="1F497D"/>
                </a:solidFill>
                <a:latin typeface="+mn-lt"/>
              </a:rPr>
              <a:t>Weight Loss as a Percentage of Excess Body Weight</a:t>
            </a:r>
          </a:p>
        </p:txBody>
      </p:sp>
      <p:graphicFrame>
        <p:nvGraphicFramePr>
          <p:cNvPr id="10" name="Content Placeholder 5"/>
          <p:cNvGraphicFramePr>
            <a:graphicFrameLocks/>
          </p:cNvGraphicFramePr>
          <p:nvPr>
            <p:extLst/>
          </p:nvPr>
        </p:nvGraphicFramePr>
        <p:xfrm>
          <a:off x="465669" y="2356379"/>
          <a:ext cx="8229600" cy="3834837"/>
        </p:xfrm>
        <a:graphic>
          <a:graphicData uri="http://schemas.openxmlformats.org/drawingml/2006/table">
            <a:tbl>
              <a:tblPr firstRow="1" bandRow="1">
                <a:tableStyleId>{93296810-A885-4BE3-A3E7-6D5BEEA58F35}</a:tableStyleId>
              </a:tblPr>
              <a:tblGrid>
                <a:gridCol w="4345224">
                  <a:extLst>
                    <a:ext uri="{9D8B030D-6E8A-4147-A177-3AD203B41FA5}">
                      <a16:colId xmlns:a16="http://schemas.microsoft.com/office/drawing/2014/main" val="20000"/>
                    </a:ext>
                  </a:extLst>
                </a:gridCol>
                <a:gridCol w="1294792">
                  <a:extLst>
                    <a:ext uri="{9D8B030D-6E8A-4147-A177-3AD203B41FA5}">
                      <a16:colId xmlns:a16="http://schemas.microsoft.com/office/drawing/2014/main" val="20001"/>
                    </a:ext>
                  </a:extLst>
                </a:gridCol>
                <a:gridCol w="1294792">
                  <a:extLst>
                    <a:ext uri="{9D8B030D-6E8A-4147-A177-3AD203B41FA5}">
                      <a16:colId xmlns:a16="http://schemas.microsoft.com/office/drawing/2014/main" val="20002"/>
                    </a:ext>
                  </a:extLst>
                </a:gridCol>
                <a:gridCol w="1294792">
                  <a:extLst>
                    <a:ext uri="{9D8B030D-6E8A-4147-A177-3AD203B41FA5}">
                      <a16:colId xmlns:a16="http://schemas.microsoft.com/office/drawing/2014/main" val="20003"/>
                    </a:ext>
                  </a:extLst>
                </a:gridCol>
              </a:tblGrid>
              <a:tr h="426093">
                <a:tc rowSpan="2">
                  <a:txBody>
                    <a:bodyPr/>
                    <a:lstStyle/>
                    <a:p>
                      <a:r>
                        <a:rPr lang="en-US" sz="1600" dirty="0"/>
                        <a:t>Procedure</a:t>
                      </a:r>
                    </a:p>
                  </a:txBody>
                  <a:tcPr anchor="b"/>
                </a:tc>
                <a:tc gridSpan="3">
                  <a:txBody>
                    <a:bodyPr/>
                    <a:lstStyle/>
                    <a:p>
                      <a:pPr algn="ctr"/>
                      <a:r>
                        <a:rPr lang="en-US" sz="1600" dirty="0"/>
                        <a:t>Follow-up Period (years)</a:t>
                      </a:r>
                    </a:p>
                  </a:txBody>
                  <a:tcPr anchor="ctr">
                    <a:lnB w="12700" cap="flat" cmpd="sng" algn="ctr">
                      <a:solidFill>
                        <a:schemeClr val="bg1"/>
                      </a:solidFill>
                      <a:prstDash val="solid"/>
                      <a:round/>
                      <a:headEnd type="none" w="med" len="med"/>
                      <a:tailEnd type="none" w="med" len="med"/>
                    </a:lnB>
                  </a:tcPr>
                </a:tc>
                <a:tc hMerge="1">
                  <a:txBody>
                    <a:bodyPr/>
                    <a:lstStyle/>
                    <a:p>
                      <a:pPr algn="ctr"/>
                      <a:endParaRPr lang="en-US" sz="1600" dirty="0"/>
                    </a:p>
                  </a:txBody>
                  <a:tcPr anchor="ctr"/>
                </a:tc>
                <a:tc hMerge="1">
                  <a:txBody>
                    <a:bodyPr/>
                    <a:lstStyle/>
                    <a:p>
                      <a:pPr algn="ctr"/>
                      <a:endParaRPr lang="en-US" sz="1600" dirty="0"/>
                    </a:p>
                  </a:txBody>
                  <a:tcPr anchor="ctr"/>
                </a:tc>
                <a:extLst>
                  <a:ext uri="{0D108BD9-81ED-4DB2-BD59-A6C34878D82A}">
                    <a16:rowId xmlns:a16="http://schemas.microsoft.com/office/drawing/2014/main" val="10000"/>
                  </a:ext>
                </a:extLst>
              </a:tr>
              <a:tr h="426093">
                <a:tc vMerge="1">
                  <a:txBody>
                    <a:bodyPr/>
                    <a:lstStyle/>
                    <a:p>
                      <a:endParaRPr lang="en-US" sz="1600" dirty="0"/>
                    </a:p>
                  </a:txBody>
                  <a:tcPr anchor="ctr">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1-2</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en-US" sz="1600" b="1" dirty="0">
                          <a:solidFill>
                            <a:schemeClr val="bg1"/>
                          </a:solidFill>
                        </a:rPr>
                        <a:t>3-6</a:t>
                      </a:r>
                    </a:p>
                  </a:txBody>
                  <a:tcPr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en-US" sz="1600" b="1" dirty="0">
                          <a:solidFill>
                            <a:schemeClr val="bg1"/>
                          </a:solidFill>
                        </a:rPr>
                        <a:t>7-10</a:t>
                      </a:r>
                    </a:p>
                  </a:txBody>
                  <a:tcPr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426093">
                <a:tc>
                  <a:txBody>
                    <a:bodyPr/>
                    <a:lstStyle/>
                    <a:p>
                      <a:r>
                        <a:rPr lang="en-US" sz="1600" dirty="0"/>
                        <a:t>Vertical banded gastroplasty</a:t>
                      </a:r>
                    </a:p>
                  </a:txBody>
                  <a:tcPr anchor="ctr"/>
                </a:tc>
                <a:tc>
                  <a:txBody>
                    <a:bodyPr/>
                    <a:lstStyle/>
                    <a:p>
                      <a:pPr algn="ctr"/>
                      <a:r>
                        <a:rPr lang="en-US" sz="1600" dirty="0"/>
                        <a:t>50-72</a:t>
                      </a:r>
                    </a:p>
                  </a:txBody>
                  <a:tcPr anchor="ctr">
                    <a:lnT w="38100" cap="flat" cmpd="sng" algn="ctr">
                      <a:solidFill>
                        <a:schemeClr val="bg1"/>
                      </a:solidFill>
                      <a:prstDash val="solid"/>
                      <a:round/>
                      <a:headEnd type="none" w="med" len="med"/>
                      <a:tailEnd type="none" w="med" len="med"/>
                    </a:lnT>
                  </a:tcPr>
                </a:tc>
                <a:tc>
                  <a:txBody>
                    <a:bodyPr/>
                    <a:lstStyle/>
                    <a:p>
                      <a:pPr algn="ctr"/>
                      <a:r>
                        <a:rPr lang="en-US" sz="1600" dirty="0"/>
                        <a:t>25-65</a:t>
                      </a:r>
                    </a:p>
                  </a:txBody>
                  <a:tcPr anchor="ctr">
                    <a:lnT w="38100" cap="flat" cmpd="sng" algn="ctr">
                      <a:solidFill>
                        <a:schemeClr val="bg1"/>
                      </a:solidFill>
                      <a:prstDash val="solid"/>
                      <a:round/>
                      <a:headEnd type="none" w="med" len="med"/>
                      <a:tailEnd type="none" w="med" len="med"/>
                    </a:lnT>
                  </a:tcPr>
                </a:tc>
                <a:tc>
                  <a:txBody>
                    <a:bodyPr/>
                    <a:lstStyle/>
                    <a:p>
                      <a:pPr algn="ctr"/>
                      <a:r>
                        <a:rPr lang="en-US" sz="1600" dirty="0"/>
                        <a:t>--</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426093">
                <a:tc>
                  <a:txBody>
                    <a:bodyPr/>
                    <a:lstStyle/>
                    <a:p>
                      <a:r>
                        <a:rPr lang="en-US" sz="1600" dirty="0"/>
                        <a:t>Gastric banding</a:t>
                      </a:r>
                    </a:p>
                  </a:txBody>
                  <a:tcPr anchor="ctr"/>
                </a:tc>
                <a:tc>
                  <a:txBody>
                    <a:bodyPr/>
                    <a:lstStyle/>
                    <a:p>
                      <a:pPr algn="ctr"/>
                      <a:r>
                        <a:rPr lang="en-US" sz="1600" dirty="0"/>
                        <a:t>29-87</a:t>
                      </a:r>
                    </a:p>
                  </a:txBody>
                  <a:tcPr anchor="ctr"/>
                </a:tc>
                <a:tc>
                  <a:txBody>
                    <a:bodyPr/>
                    <a:lstStyle/>
                    <a:p>
                      <a:pPr algn="ctr"/>
                      <a:r>
                        <a:rPr lang="en-US" sz="1600" dirty="0"/>
                        <a:t>45-72</a:t>
                      </a:r>
                    </a:p>
                  </a:txBody>
                  <a:tcPr anchor="ctr"/>
                </a:tc>
                <a:tc>
                  <a:txBody>
                    <a:bodyPr/>
                    <a:lstStyle/>
                    <a:p>
                      <a:pPr algn="ctr"/>
                      <a:r>
                        <a:rPr lang="en-US" sz="1600" dirty="0"/>
                        <a:t>14-60</a:t>
                      </a:r>
                    </a:p>
                  </a:txBody>
                  <a:tcPr anchor="ctr"/>
                </a:tc>
                <a:extLst>
                  <a:ext uri="{0D108BD9-81ED-4DB2-BD59-A6C34878D82A}">
                    <a16:rowId xmlns:a16="http://schemas.microsoft.com/office/drawing/2014/main" val="10003"/>
                  </a:ext>
                </a:extLst>
              </a:tr>
              <a:tr h="426093">
                <a:tc>
                  <a:txBody>
                    <a:bodyPr/>
                    <a:lstStyle/>
                    <a:p>
                      <a:r>
                        <a:rPr lang="en-US" sz="1600" dirty="0"/>
                        <a:t>Laparoscopic sleeve gastrectomy</a:t>
                      </a:r>
                    </a:p>
                  </a:txBody>
                  <a:tcPr anchor="ctr"/>
                </a:tc>
                <a:tc>
                  <a:txBody>
                    <a:bodyPr/>
                    <a:lstStyle/>
                    <a:p>
                      <a:pPr algn="ctr"/>
                      <a:r>
                        <a:rPr lang="en-US" sz="1600" dirty="0"/>
                        <a:t>33-58</a:t>
                      </a:r>
                    </a:p>
                  </a:txBody>
                  <a:tcPr anchor="ctr"/>
                </a:tc>
                <a:tc>
                  <a:txBody>
                    <a:bodyPr/>
                    <a:lstStyle/>
                    <a:p>
                      <a:pPr algn="ctr"/>
                      <a:r>
                        <a:rPr lang="en-US" sz="1600" dirty="0"/>
                        <a:t>66</a:t>
                      </a:r>
                    </a:p>
                  </a:txBody>
                  <a:tcPr anchor="ctr"/>
                </a:tc>
                <a:tc>
                  <a:txBody>
                    <a:bodyPr/>
                    <a:lstStyle/>
                    <a:p>
                      <a:pPr algn="ctr"/>
                      <a:r>
                        <a:rPr lang="en-US" sz="1600" dirty="0"/>
                        <a:t>50-55</a:t>
                      </a:r>
                    </a:p>
                  </a:txBody>
                  <a:tcPr anchor="ctr"/>
                </a:tc>
                <a:extLst>
                  <a:ext uri="{0D108BD9-81ED-4DB2-BD59-A6C34878D82A}">
                    <a16:rowId xmlns:a16="http://schemas.microsoft.com/office/drawing/2014/main" val="10004"/>
                  </a:ext>
                </a:extLst>
              </a:tr>
              <a:tr h="426093">
                <a:tc>
                  <a:txBody>
                    <a:bodyPr/>
                    <a:lstStyle/>
                    <a:p>
                      <a:r>
                        <a:rPr lang="en-US" sz="1600" dirty="0"/>
                        <a:t>Roux-en-Y gastric bypass</a:t>
                      </a:r>
                    </a:p>
                  </a:txBody>
                  <a:tcPr anchor="ctr"/>
                </a:tc>
                <a:tc>
                  <a:txBody>
                    <a:bodyPr/>
                    <a:lstStyle/>
                    <a:p>
                      <a:pPr algn="ctr"/>
                      <a:r>
                        <a:rPr lang="en-US" sz="1600" dirty="0"/>
                        <a:t>48-85</a:t>
                      </a:r>
                    </a:p>
                  </a:txBody>
                  <a:tcPr anchor="ctr"/>
                </a:tc>
                <a:tc>
                  <a:txBody>
                    <a:bodyPr/>
                    <a:lstStyle/>
                    <a:p>
                      <a:pPr algn="ctr"/>
                      <a:r>
                        <a:rPr lang="en-US" sz="1600" dirty="0"/>
                        <a:t>53-77</a:t>
                      </a:r>
                    </a:p>
                  </a:txBody>
                  <a:tcPr anchor="ctr"/>
                </a:tc>
                <a:tc>
                  <a:txBody>
                    <a:bodyPr/>
                    <a:lstStyle/>
                    <a:p>
                      <a:pPr algn="ctr"/>
                      <a:r>
                        <a:rPr lang="en-US" sz="1600" dirty="0"/>
                        <a:t>25-68</a:t>
                      </a:r>
                    </a:p>
                  </a:txBody>
                  <a:tcPr anchor="ctr"/>
                </a:tc>
                <a:extLst>
                  <a:ext uri="{0D108BD9-81ED-4DB2-BD59-A6C34878D82A}">
                    <a16:rowId xmlns:a16="http://schemas.microsoft.com/office/drawing/2014/main" val="10005"/>
                  </a:ext>
                </a:extLst>
              </a:tr>
              <a:tr h="426093">
                <a:tc>
                  <a:txBody>
                    <a:bodyPr/>
                    <a:lstStyle/>
                    <a:p>
                      <a:r>
                        <a:rPr lang="en-US" sz="1600" dirty="0"/>
                        <a:t>Banded Roux-en-Y gastric bypass</a:t>
                      </a:r>
                    </a:p>
                  </a:txBody>
                  <a:tcPr anchor="ctr"/>
                </a:tc>
                <a:tc>
                  <a:txBody>
                    <a:bodyPr/>
                    <a:lstStyle/>
                    <a:p>
                      <a:pPr algn="ctr"/>
                      <a:r>
                        <a:rPr lang="en-US" sz="1600" dirty="0"/>
                        <a:t>73-80</a:t>
                      </a:r>
                    </a:p>
                  </a:txBody>
                  <a:tcPr anchor="ctr"/>
                </a:tc>
                <a:tc>
                  <a:txBody>
                    <a:bodyPr/>
                    <a:lstStyle/>
                    <a:p>
                      <a:pPr algn="ctr"/>
                      <a:r>
                        <a:rPr lang="en-US" sz="1600" dirty="0"/>
                        <a:t>66-78</a:t>
                      </a:r>
                    </a:p>
                  </a:txBody>
                  <a:tcPr anchor="ctr"/>
                </a:tc>
                <a:tc>
                  <a:txBody>
                    <a:bodyPr/>
                    <a:lstStyle/>
                    <a:p>
                      <a:pPr algn="ctr"/>
                      <a:r>
                        <a:rPr lang="en-US" sz="1600" dirty="0"/>
                        <a:t>60-70</a:t>
                      </a:r>
                    </a:p>
                  </a:txBody>
                  <a:tcPr anchor="ctr"/>
                </a:tc>
                <a:extLst>
                  <a:ext uri="{0D108BD9-81ED-4DB2-BD59-A6C34878D82A}">
                    <a16:rowId xmlns:a16="http://schemas.microsoft.com/office/drawing/2014/main" val="10006"/>
                  </a:ext>
                </a:extLst>
              </a:tr>
              <a:tr h="426093">
                <a:tc>
                  <a:txBody>
                    <a:bodyPr/>
                    <a:lstStyle/>
                    <a:p>
                      <a:r>
                        <a:rPr lang="en-US" sz="1600" dirty="0"/>
                        <a:t>Long-limb</a:t>
                      </a:r>
                      <a:r>
                        <a:rPr lang="en-US" sz="1600" baseline="0" dirty="0"/>
                        <a:t> Roux-en-Y gastric bypass</a:t>
                      </a:r>
                      <a:endParaRPr lang="en-US" sz="1600" dirty="0"/>
                    </a:p>
                  </a:txBody>
                  <a:tcPr anchor="ctr"/>
                </a:tc>
                <a:tc>
                  <a:txBody>
                    <a:bodyPr/>
                    <a:lstStyle/>
                    <a:p>
                      <a:pPr algn="ctr"/>
                      <a:r>
                        <a:rPr lang="en-US" sz="1600" dirty="0"/>
                        <a:t>53-74</a:t>
                      </a:r>
                    </a:p>
                  </a:txBody>
                  <a:tcPr anchor="ctr"/>
                </a:tc>
                <a:tc>
                  <a:txBody>
                    <a:bodyPr/>
                    <a:lstStyle/>
                    <a:p>
                      <a:pPr algn="ctr"/>
                      <a:r>
                        <a:rPr lang="en-US" sz="1600" dirty="0"/>
                        <a:t>55-74</a:t>
                      </a:r>
                    </a:p>
                  </a:txBody>
                  <a:tcPr anchor="ctr"/>
                </a:tc>
                <a:tc>
                  <a:txBody>
                    <a:bodyPr/>
                    <a:lstStyle/>
                    <a:p>
                      <a:pPr algn="ctr"/>
                      <a:r>
                        <a:rPr lang="en-US" sz="1600" dirty="0"/>
                        <a:t>--</a:t>
                      </a:r>
                    </a:p>
                  </a:txBody>
                  <a:tcPr anchor="ctr"/>
                </a:tc>
                <a:extLst>
                  <a:ext uri="{0D108BD9-81ED-4DB2-BD59-A6C34878D82A}">
                    <a16:rowId xmlns:a16="http://schemas.microsoft.com/office/drawing/2014/main" val="10007"/>
                  </a:ext>
                </a:extLst>
              </a:tr>
              <a:tr h="426093">
                <a:tc>
                  <a:txBody>
                    <a:bodyPr/>
                    <a:lstStyle/>
                    <a:p>
                      <a:r>
                        <a:rPr lang="en-US" sz="1600" dirty="0"/>
                        <a:t>Biliopancreatic diversion ± duodenal switch</a:t>
                      </a:r>
                    </a:p>
                  </a:txBody>
                  <a:tcPr anchor="ctr"/>
                </a:tc>
                <a:tc>
                  <a:txBody>
                    <a:bodyPr/>
                    <a:lstStyle/>
                    <a:p>
                      <a:pPr algn="ctr"/>
                      <a:r>
                        <a:rPr lang="en-US" sz="1600" dirty="0"/>
                        <a:t>65-83</a:t>
                      </a:r>
                    </a:p>
                  </a:txBody>
                  <a:tcPr anchor="ctr"/>
                </a:tc>
                <a:tc>
                  <a:txBody>
                    <a:bodyPr/>
                    <a:lstStyle/>
                    <a:p>
                      <a:pPr algn="ctr"/>
                      <a:r>
                        <a:rPr lang="en-US" sz="1600" dirty="0"/>
                        <a:t>62-81</a:t>
                      </a:r>
                    </a:p>
                  </a:txBody>
                  <a:tcPr anchor="ctr"/>
                </a:tc>
                <a:tc>
                  <a:txBody>
                    <a:bodyPr/>
                    <a:lstStyle/>
                    <a:p>
                      <a:pPr algn="ctr"/>
                      <a:r>
                        <a:rPr lang="en-US" sz="1600" dirty="0"/>
                        <a:t>60-80</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73150151"/>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Weight Loss with Different Bariatric Surgeries in Severely Obese Patients</a:t>
            </a:r>
          </a:p>
        </p:txBody>
      </p:sp>
      <p:sp>
        <p:nvSpPr>
          <p:cNvPr id="3" name="Slide Number Placeholder 2"/>
          <p:cNvSpPr>
            <a:spLocks noGrp="1"/>
          </p:cNvSpPr>
          <p:nvPr>
            <p:ph type="sldNum" sz="quarter" idx="4"/>
          </p:nvPr>
        </p:nvSpPr>
        <p:spPr/>
        <p:txBody>
          <a:bodyPr/>
          <a:lstStyle/>
          <a:p>
            <a:fld id="{2462ECC2-A415-4E86-873D-B602882CC3EA}" type="slidenum">
              <a:rPr lang="en-US" smtClean="0"/>
              <a:pPr/>
              <a:t>39</a:t>
            </a:fld>
            <a:endParaRPr lang="en-US" dirty="0"/>
          </a:p>
        </p:txBody>
      </p:sp>
      <p:sp>
        <p:nvSpPr>
          <p:cNvPr id="6" name="Rectangle 5"/>
          <p:cNvSpPr/>
          <p:nvPr/>
        </p:nvSpPr>
        <p:spPr>
          <a:xfrm>
            <a:off x="33338" y="6344207"/>
            <a:ext cx="7845184" cy="477054"/>
          </a:xfrm>
          <a:prstGeom prst="rect">
            <a:avLst/>
          </a:prstGeom>
        </p:spPr>
        <p:txBody>
          <a:bodyPr wrap="square" anchor="b">
            <a:spAutoFit/>
          </a:bodyPr>
          <a:lstStyle/>
          <a:p>
            <a:pPr>
              <a:spcBef>
                <a:spcPts val="600"/>
              </a:spcBef>
            </a:pPr>
            <a:r>
              <a:rPr lang="da-DK" sz="1000" dirty="0">
                <a:solidFill>
                  <a:prstClr val="black"/>
                </a:solidFill>
              </a:rPr>
              <a:t>BMI entry criteria: ≥34 kg/m</a:t>
            </a:r>
            <a:r>
              <a:rPr lang="da-DK" sz="1000" baseline="30000" dirty="0">
                <a:solidFill>
                  <a:prstClr val="black"/>
                </a:solidFill>
              </a:rPr>
              <a:t>2</a:t>
            </a:r>
            <a:r>
              <a:rPr lang="da-DK" sz="1000" dirty="0">
                <a:solidFill>
                  <a:prstClr val="black"/>
                </a:solidFill>
              </a:rPr>
              <a:t> men, ≥38 kg/m</a:t>
            </a:r>
            <a:r>
              <a:rPr lang="da-DK" sz="1000" baseline="30000" dirty="0">
                <a:solidFill>
                  <a:prstClr val="black"/>
                </a:solidFill>
              </a:rPr>
              <a:t>2</a:t>
            </a:r>
            <a:r>
              <a:rPr lang="da-DK" sz="1000" dirty="0">
                <a:solidFill>
                  <a:prstClr val="black"/>
                </a:solidFill>
              </a:rPr>
              <a:t> women.</a:t>
            </a:r>
          </a:p>
          <a:p>
            <a:pPr>
              <a:spcBef>
                <a:spcPts val="600"/>
              </a:spcBef>
            </a:pPr>
            <a:r>
              <a:rPr lang="da-DK" sz="1000" dirty="0">
                <a:solidFill>
                  <a:prstClr val="black"/>
                </a:solidFill>
              </a:rPr>
              <a:t>Sjostrom L, et al. </a:t>
            </a:r>
            <a:r>
              <a:rPr lang="en-US" sz="1000" i="1" dirty="0">
                <a:solidFill>
                  <a:prstClr val="black"/>
                </a:solidFill>
              </a:rPr>
              <a:t>JAMA</a:t>
            </a:r>
            <a:r>
              <a:rPr lang="en-US" sz="1000" dirty="0">
                <a:solidFill>
                  <a:prstClr val="black"/>
                </a:solidFill>
              </a:rPr>
              <a:t>. 2012;307:56-65.</a:t>
            </a:r>
            <a:endParaRPr lang="da-DK" sz="1000" dirty="0">
              <a:solidFill>
                <a:prstClr val="black"/>
              </a:solidFill>
            </a:endParaRPr>
          </a:p>
        </p:txBody>
      </p:sp>
      <p:sp>
        <p:nvSpPr>
          <p:cNvPr id="14" name="TextBox 13"/>
          <p:cNvSpPr txBox="1"/>
          <p:nvPr/>
        </p:nvSpPr>
        <p:spPr>
          <a:xfrm>
            <a:off x="486137" y="1546022"/>
            <a:ext cx="8206449" cy="707886"/>
          </a:xfrm>
          <a:prstGeom prst="rect">
            <a:avLst/>
          </a:prstGeom>
          <a:noFill/>
        </p:spPr>
        <p:txBody>
          <a:bodyPr wrap="square" rtlCol="0">
            <a:spAutoFit/>
          </a:bodyPr>
          <a:lstStyle/>
          <a:p>
            <a:pPr algn="ctr"/>
            <a:r>
              <a:rPr lang="en-US" sz="2000" b="1" dirty="0">
                <a:solidFill>
                  <a:schemeClr val="accent3"/>
                </a:solidFill>
                <a:latin typeface="+mn-lt"/>
              </a:rPr>
              <a:t>Swedish Obese Subjects Study</a:t>
            </a:r>
          </a:p>
          <a:p>
            <a:pPr algn="ctr"/>
            <a:r>
              <a:rPr lang="en-US" sz="2000" b="1" dirty="0">
                <a:solidFill>
                  <a:schemeClr val="accent3"/>
                </a:solidFill>
                <a:latin typeface="+mn-lt"/>
              </a:rPr>
              <a:t>(N=4047)</a:t>
            </a:r>
          </a:p>
        </p:txBody>
      </p:sp>
      <p:grpSp>
        <p:nvGrpSpPr>
          <p:cNvPr id="1032" name="Group 1031"/>
          <p:cNvGrpSpPr/>
          <p:nvPr/>
        </p:nvGrpSpPr>
        <p:grpSpPr>
          <a:xfrm>
            <a:off x="804819" y="2086891"/>
            <a:ext cx="5653754" cy="3165556"/>
            <a:chOff x="1693196" y="2434140"/>
            <a:chExt cx="5653754" cy="3473333"/>
          </a:xfrm>
        </p:grpSpPr>
        <p:grpSp>
          <p:nvGrpSpPr>
            <p:cNvPr id="17" name="Group 16"/>
            <p:cNvGrpSpPr/>
            <p:nvPr/>
          </p:nvGrpSpPr>
          <p:grpSpPr>
            <a:xfrm>
              <a:off x="2358474" y="2588029"/>
              <a:ext cx="4845890" cy="2769230"/>
              <a:chOff x="2358474" y="2588029"/>
              <a:chExt cx="4845890" cy="2769230"/>
            </a:xfrm>
            <a:effectLst/>
          </p:grpSpPr>
          <p:cxnSp>
            <p:nvCxnSpPr>
              <p:cNvPr id="5" name="Straight Connector 4"/>
              <p:cNvCxnSpPr/>
              <p:nvPr/>
            </p:nvCxnSpPr>
            <p:spPr>
              <a:xfrm>
                <a:off x="2366326" y="5295900"/>
                <a:ext cx="483803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427288" y="2588029"/>
                <a:ext cx="0" cy="2707871"/>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363129" y="2588029"/>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63129" y="2945050"/>
                <a:ext cx="476214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361166" y="3274362"/>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361166" y="3622857"/>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61166" y="3954302"/>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59203" y="4290008"/>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60437" y="4624648"/>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358474" y="4963551"/>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635565" y="5326580"/>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855107" y="5325556"/>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078910" y="5325555"/>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298453" y="5323506"/>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522256" y="5323505"/>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978390" y="5323505"/>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422801" y="5322602"/>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866415" y="5322602"/>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5986234" y="5325557"/>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7094598" y="5325799"/>
                <a:ext cx="61359"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36" name="TextBox 35"/>
            <p:cNvSpPr txBox="1"/>
            <p:nvPr/>
          </p:nvSpPr>
          <p:spPr>
            <a:xfrm>
              <a:off x="6903604" y="5295900"/>
              <a:ext cx="443346" cy="307777"/>
            </a:xfrm>
            <a:prstGeom prst="rect">
              <a:avLst/>
            </a:prstGeom>
            <a:noFill/>
          </p:spPr>
          <p:txBody>
            <a:bodyPr wrap="square" rtlCol="0">
              <a:spAutoFit/>
            </a:bodyPr>
            <a:lstStyle/>
            <a:p>
              <a:pPr algn="ctr"/>
              <a:r>
                <a:rPr lang="en-US" sz="1400" dirty="0"/>
                <a:t>20</a:t>
              </a:r>
            </a:p>
          </p:txBody>
        </p:sp>
        <p:sp>
          <p:nvSpPr>
            <p:cNvPr id="40" name="TextBox 39"/>
            <p:cNvSpPr txBox="1"/>
            <p:nvPr/>
          </p:nvSpPr>
          <p:spPr>
            <a:xfrm>
              <a:off x="5795241" y="5297870"/>
              <a:ext cx="443346" cy="307777"/>
            </a:xfrm>
            <a:prstGeom prst="rect">
              <a:avLst/>
            </a:prstGeom>
            <a:noFill/>
          </p:spPr>
          <p:txBody>
            <a:bodyPr wrap="square" rtlCol="0">
              <a:spAutoFit/>
            </a:bodyPr>
            <a:lstStyle/>
            <a:p>
              <a:pPr algn="ctr"/>
              <a:r>
                <a:rPr lang="en-US" sz="1400" dirty="0"/>
                <a:t>15</a:t>
              </a:r>
            </a:p>
          </p:txBody>
        </p:sp>
        <p:sp>
          <p:nvSpPr>
            <p:cNvPr id="41" name="TextBox 40"/>
            <p:cNvSpPr txBox="1"/>
            <p:nvPr/>
          </p:nvSpPr>
          <p:spPr>
            <a:xfrm>
              <a:off x="4675421" y="5291922"/>
              <a:ext cx="443346" cy="307777"/>
            </a:xfrm>
            <a:prstGeom prst="rect">
              <a:avLst/>
            </a:prstGeom>
            <a:noFill/>
          </p:spPr>
          <p:txBody>
            <a:bodyPr wrap="square" rtlCol="0">
              <a:spAutoFit/>
            </a:bodyPr>
            <a:lstStyle/>
            <a:p>
              <a:pPr algn="ctr"/>
              <a:r>
                <a:rPr lang="en-US" sz="1400" dirty="0"/>
                <a:t>10</a:t>
              </a:r>
            </a:p>
          </p:txBody>
        </p:sp>
        <p:sp>
          <p:nvSpPr>
            <p:cNvPr id="42" name="TextBox 41"/>
            <p:cNvSpPr txBox="1"/>
            <p:nvPr/>
          </p:nvSpPr>
          <p:spPr>
            <a:xfrm>
              <a:off x="4231807" y="5291921"/>
              <a:ext cx="443346" cy="307777"/>
            </a:xfrm>
            <a:prstGeom prst="rect">
              <a:avLst/>
            </a:prstGeom>
            <a:noFill/>
          </p:spPr>
          <p:txBody>
            <a:bodyPr wrap="square" rtlCol="0">
              <a:spAutoFit/>
            </a:bodyPr>
            <a:lstStyle/>
            <a:p>
              <a:pPr algn="ctr"/>
              <a:r>
                <a:rPr lang="en-US" sz="1400" dirty="0"/>
                <a:t>8</a:t>
              </a:r>
            </a:p>
          </p:txBody>
        </p:sp>
        <p:sp>
          <p:nvSpPr>
            <p:cNvPr id="43" name="TextBox 42"/>
            <p:cNvSpPr txBox="1"/>
            <p:nvPr/>
          </p:nvSpPr>
          <p:spPr>
            <a:xfrm>
              <a:off x="3787396" y="5297869"/>
              <a:ext cx="443346" cy="307777"/>
            </a:xfrm>
            <a:prstGeom prst="rect">
              <a:avLst/>
            </a:prstGeom>
            <a:noFill/>
          </p:spPr>
          <p:txBody>
            <a:bodyPr wrap="square" rtlCol="0">
              <a:spAutoFit/>
            </a:bodyPr>
            <a:lstStyle/>
            <a:p>
              <a:pPr algn="ctr"/>
              <a:r>
                <a:rPr lang="en-US" sz="1400" dirty="0"/>
                <a:t>6</a:t>
              </a:r>
            </a:p>
          </p:txBody>
        </p:sp>
        <p:sp>
          <p:nvSpPr>
            <p:cNvPr id="44" name="TextBox 43"/>
            <p:cNvSpPr txBox="1"/>
            <p:nvPr/>
          </p:nvSpPr>
          <p:spPr>
            <a:xfrm>
              <a:off x="3412664" y="5291920"/>
              <a:ext cx="281429" cy="307777"/>
            </a:xfrm>
            <a:prstGeom prst="rect">
              <a:avLst/>
            </a:prstGeom>
            <a:noFill/>
          </p:spPr>
          <p:txBody>
            <a:bodyPr wrap="square" rtlCol="0">
              <a:spAutoFit/>
            </a:bodyPr>
            <a:lstStyle/>
            <a:p>
              <a:pPr algn="ctr"/>
              <a:r>
                <a:rPr lang="en-US" sz="1400" dirty="0"/>
                <a:t>4</a:t>
              </a:r>
            </a:p>
          </p:txBody>
        </p:sp>
        <p:sp>
          <p:nvSpPr>
            <p:cNvPr id="45" name="TextBox 44"/>
            <p:cNvSpPr txBox="1"/>
            <p:nvPr/>
          </p:nvSpPr>
          <p:spPr>
            <a:xfrm>
              <a:off x="3188417" y="5294000"/>
              <a:ext cx="281429" cy="307777"/>
            </a:xfrm>
            <a:prstGeom prst="rect">
              <a:avLst/>
            </a:prstGeom>
            <a:noFill/>
          </p:spPr>
          <p:txBody>
            <a:bodyPr wrap="square" rtlCol="0">
              <a:spAutoFit/>
            </a:bodyPr>
            <a:lstStyle/>
            <a:p>
              <a:pPr algn="ctr"/>
              <a:r>
                <a:rPr lang="en-US" sz="1400" dirty="0"/>
                <a:t>3</a:t>
              </a:r>
            </a:p>
          </p:txBody>
        </p:sp>
        <p:sp>
          <p:nvSpPr>
            <p:cNvPr id="46" name="TextBox 45"/>
            <p:cNvSpPr txBox="1"/>
            <p:nvPr/>
          </p:nvSpPr>
          <p:spPr>
            <a:xfrm>
              <a:off x="2968875" y="5294000"/>
              <a:ext cx="281429" cy="307777"/>
            </a:xfrm>
            <a:prstGeom prst="rect">
              <a:avLst/>
            </a:prstGeom>
            <a:noFill/>
          </p:spPr>
          <p:txBody>
            <a:bodyPr wrap="square" rtlCol="0">
              <a:spAutoFit/>
            </a:bodyPr>
            <a:lstStyle/>
            <a:p>
              <a:pPr algn="ctr"/>
              <a:r>
                <a:rPr lang="en-US" sz="1400" dirty="0"/>
                <a:t>2</a:t>
              </a:r>
            </a:p>
          </p:txBody>
        </p:sp>
        <p:sp>
          <p:nvSpPr>
            <p:cNvPr id="47" name="TextBox 46"/>
            <p:cNvSpPr txBox="1"/>
            <p:nvPr/>
          </p:nvSpPr>
          <p:spPr>
            <a:xfrm>
              <a:off x="2745072" y="5297266"/>
              <a:ext cx="281429" cy="307777"/>
            </a:xfrm>
            <a:prstGeom prst="rect">
              <a:avLst/>
            </a:prstGeom>
            <a:noFill/>
          </p:spPr>
          <p:txBody>
            <a:bodyPr wrap="square" rtlCol="0">
              <a:spAutoFit/>
            </a:bodyPr>
            <a:lstStyle/>
            <a:p>
              <a:pPr algn="ctr"/>
              <a:r>
                <a:rPr lang="en-US" sz="1400" dirty="0"/>
                <a:t>1</a:t>
              </a:r>
            </a:p>
          </p:txBody>
        </p:sp>
        <p:sp>
          <p:nvSpPr>
            <p:cNvPr id="48" name="TextBox 47"/>
            <p:cNvSpPr txBox="1"/>
            <p:nvPr/>
          </p:nvSpPr>
          <p:spPr>
            <a:xfrm>
              <a:off x="2525529" y="5299044"/>
              <a:ext cx="281429" cy="307777"/>
            </a:xfrm>
            <a:prstGeom prst="rect">
              <a:avLst/>
            </a:prstGeom>
            <a:noFill/>
          </p:spPr>
          <p:txBody>
            <a:bodyPr wrap="square" rtlCol="0">
              <a:spAutoFit/>
            </a:bodyPr>
            <a:lstStyle/>
            <a:p>
              <a:pPr algn="ctr"/>
              <a:r>
                <a:rPr lang="en-US" sz="1400" dirty="0"/>
                <a:t>0</a:t>
              </a:r>
            </a:p>
          </p:txBody>
        </p:sp>
        <p:sp>
          <p:nvSpPr>
            <p:cNvPr id="49" name="TextBox 48"/>
            <p:cNvSpPr txBox="1"/>
            <p:nvPr/>
          </p:nvSpPr>
          <p:spPr>
            <a:xfrm>
              <a:off x="1979179" y="5145747"/>
              <a:ext cx="443346" cy="307777"/>
            </a:xfrm>
            <a:prstGeom prst="rect">
              <a:avLst/>
            </a:prstGeom>
            <a:noFill/>
          </p:spPr>
          <p:txBody>
            <a:bodyPr wrap="square" rtlCol="0">
              <a:spAutoFit/>
            </a:bodyPr>
            <a:lstStyle/>
            <a:p>
              <a:pPr algn="r"/>
              <a:r>
                <a:rPr lang="en-US" sz="1400" dirty="0"/>
                <a:t>-35</a:t>
              </a:r>
            </a:p>
          </p:txBody>
        </p:sp>
        <p:sp>
          <p:nvSpPr>
            <p:cNvPr id="50" name="TextBox 49"/>
            <p:cNvSpPr txBox="1"/>
            <p:nvPr/>
          </p:nvSpPr>
          <p:spPr>
            <a:xfrm>
              <a:off x="1976487" y="4809662"/>
              <a:ext cx="443346" cy="307777"/>
            </a:xfrm>
            <a:prstGeom prst="rect">
              <a:avLst/>
            </a:prstGeom>
            <a:noFill/>
          </p:spPr>
          <p:txBody>
            <a:bodyPr wrap="square" rtlCol="0">
              <a:spAutoFit/>
            </a:bodyPr>
            <a:lstStyle/>
            <a:p>
              <a:pPr algn="r"/>
              <a:r>
                <a:rPr lang="en-US" sz="1400" dirty="0"/>
                <a:t>-30</a:t>
              </a:r>
            </a:p>
          </p:txBody>
        </p:sp>
        <p:sp>
          <p:nvSpPr>
            <p:cNvPr id="51" name="TextBox 50"/>
            <p:cNvSpPr txBox="1"/>
            <p:nvPr/>
          </p:nvSpPr>
          <p:spPr>
            <a:xfrm>
              <a:off x="1983942" y="4470759"/>
              <a:ext cx="443346" cy="307777"/>
            </a:xfrm>
            <a:prstGeom prst="rect">
              <a:avLst/>
            </a:prstGeom>
            <a:noFill/>
          </p:spPr>
          <p:txBody>
            <a:bodyPr wrap="square" rtlCol="0">
              <a:spAutoFit/>
            </a:bodyPr>
            <a:lstStyle/>
            <a:p>
              <a:pPr algn="r"/>
              <a:r>
                <a:rPr lang="en-US" sz="1400" dirty="0"/>
                <a:t>-25</a:t>
              </a:r>
            </a:p>
          </p:txBody>
        </p:sp>
        <p:sp>
          <p:nvSpPr>
            <p:cNvPr id="52" name="TextBox 51"/>
            <p:cNvSpPr txBox="1"/>
            <p:nvPr/>
          </p:nvSpPr>
          <p:spPr>
            <a:xfrm>
              <a:off x="1979179" y="4136119"/>
              <a:ext cx="443346" cy="307777"/>
            </a:xfrm>
            <a:prstGeom prst="rect">
              <a:avLst/>
            </a:prstGeom>
            <a:noFill/>
          </p:spPr>
          <p:txBody>
            <a:bodyPr wrap="square" rtlCol="0">
              <a:spAutoFit/>
            </a:bodyPr>
            <a:lstStyle/>
            <a:p>
              <a:pPr algn="r"/>
              <a:r>
                <a:rPr lang="en-US" sz="1400" dirty="0"/>
                <a:t>-20</a:t>
              </a:r>
            </a:p>
          </p:txBody>
        </p:sp>
        <p:sp>
          <p:nvSpPr>
            <p:cNvPr id="53" name="TextBox 52"/>
            <p:cNvSpPr txBox="1"/>
            <p:nvPr/>
          </p:nvSpPr>
          <p:spPr>
            <a:xfrm>
              <a:off x="1981142" y="3800413"/>
              <a:ext cx="443346" cy="307777"/>
            </a:xfrm>
            <a:prstGeom prst="rect">
              <a:avLst/>
            </a:prstGeom>
            <a:noFill/>
          </p:spPr>
          <p:txBody>
            <a:bodyPr wrap="square" rtlCol="0">
              <a:spAutoFit/>
            </a:bodyPr>
            <a:lstStyle/>
            <a:p>
              <a:pPr algn="r"/>
              <a:r>
                <a:rPr lang="en-US" sz="1400" dirty="0"/>
                <a:t>-15</a:t>
              </a:r>
            </a:p>
          </p:txBody>
        </p:sp>
        <p:sp>
          <p:nvSpPr>
            <p:cNvPr id="54" name="TextBox 53"/>
            <p:cNvSpPr txBox="1"/>
            <p:nvPr/>
          </p:nvSpPr>
          <p:spPr>
            <a:xfrm>
              <a:off x="1991605" y="3468968"/>
              <a:ext cx="443346" cy="307777"/>
            </a:xfrm>
            <a:prstGeom prst="rect">
              <a:avLst/>
            </a:prstGeom>
            <a:noFill/>
          </p:spPr>
          <p:txBody>
            <a:bodyPr wrap="square" rtlCol="0">
              <a:spAutoFit/>
            </a:bodyPr>
            <a:lstStyle/>
            <a:p>
              <a:pPr algn="r"/>
              <a:r>
                <a:rPr lang="en-US" sz="1400" dirty="0"/>
                <a:t>-10</a:t>
              </a:r>
            </a:p>
          </p:txBody>
        </p:sp>
        <p:sp>
          <p:nvSpPr>
            <p:cNvPr id="55" name="TextBox 54"/>
            <p:cNvSpPr txBox="1"/>
            <p:nvPr/>
          </p:nvSpPr>
          <p:spPr>
            <a:xfrm>
              <a:off x="1983942" y="3120473"/>
              <a:ext cx="443346" cy="307777"/>
            </a:xfrm>
            <a:prstGeom prst="rect">
              <a:avLst/>
            </a:prstGeom>
            <a:noFill/>
          </p:spPr>
          <p:txBody>
            <a:bodyPr wrap="square" rtlCol="0">
              <a:spAutoFit/>
            </a:bodyPr>
            <a:lstStyle/>
            <a:p>
              <a:pPr algn="r"/>
              <a:r>
                <a:rPr lang="en-US" sz="1400" dirty="0"/>
                <a:t>-5</a:t>
              </a:r>
            </a:p>
          </p:txBody>
        </p:sp>
        <p:sp>
          <p:nvSpPr>
            <p:cNvPr id="56" name="TextBox 55"/>
            <p:cNvSpPr txBox="1"/>
            <p:nvPr/>
          </p:nvSpPr>
          <p:spPr>
            <a:xfrm>
              <a:off x="1976487" y="2784738"/>
              <a:ext cx="443346" cy="307777"/>
            </a:xfrm>
            <a:prstGeom prst="rect">
              <a:avLst/>
            </a:prstGeom>
            <a:noFill/>
          </p:spPr>
          <p:txBody>
            <a:bodyPr wrap="square" rtlCol="0">
              <a:spAutoFit/>
            </a:bodyPr>
            <a:lstStyle/>
            <a:p>
              <a:pPr algn="r"/>
              <a:r>
                <a:rPr lang="en-US" sz="1400" dirty="0"/>
                <a:t>0</a:t>
              </a:r>
            </a:p>
          </p:txBody>
        </p:sp>
        <p:sp>
          <p:nvSpPr>
            <p:cNvPr id="57" name="TextBox 56"/>
            <p:cNvSpPr txBox="1"/>
            <p:nvPr/>
          </p:nvSpPr>
          <p:spPr>
            <a:xfrm>
              <a:off x="1983942" y="2434140"/>
              <a:ext cx="443346" cy="307777"/>
            </a:xfrm>
            <a:prstGeom prst="rect">
              <a:avLst/>
            </a:prstGeom>
            <a:noFill/>
          </p:spPr>
          <p:txBody>
            <a:bodyPr wrap="square" rtlCol="0">
              <a:spAutoFit/>
            </a:bodyPr>
            <a:lstStyle/>
            <a:p>
              <a:pPr algn="r"/>
              <a:r>
                <a:rPr lang="en-US" sz="1400" dirty="0"/>
                <a:t>5</a:t>
              </a:r>
            </a:p>
          </p:txBody>
        </p:sp>
        <p:grpSp>
          <p:nvGrpSpPr>
            <p:cNvPr id="104" name="Group 103"/>
            <p:cNvGrpSpPr/>
            <p:nvPr/>
          </p:nvGrpSpPr>
          <p:grpSpPr>
            <a:xfrm>
              <a:off x="2617257" y="2781240"/>
              <a:ext cx="4553741" cy="399526"/>
              <a:chOff x="2617257" y="2781240"/>
              <a:chExt cx="4553741" cy="399526"/>
            </a:xfrm>
          </p:grpSpPr>
          <p:sp>
            <p:nvSpPr>
              <p:cNvPr id="102" name="Freeform 101"/>
              <p:cNvSpPr/>
              <p:nvPr/>
            </p:nvSpPr>
            <p:spPr>
              <a:xfrm>
                <a:off x="2657789" y="2825710"/>
                <a:ext cx="4471516" cy="178746"/>
              </a:xfrm>
              <a:custGeom>
                <a:avLst/>
                <a:gdLst>
                  <a:gd name="connsiteX0" fmla="*/ 0 w 4471516"/>
                  <a:gd name="connsiteY0" fmla="*/ 0 h 65314"/>
                  <a:gd name="connsiteX1" fmla="*/ 4471516 w 4471516"/>
                  <a:gd name="connsiteY1" fmla="*/ 65314 h 65314"/>
                  <a:gd name="connsiteX2" fmla="*/ 4471516 w 4471516"/>
                  <a:gd name="connsiteY2" fmla="*/ 65314 h 65314"/>
                  <a:gd name="connsiteX0" fmla="*/ 0 w 4471516"/>
                  <a:gd name="connsiteY0" fmla="*/ 0 h 65314"/>
                  <a:gd name="connsiteX1" fmla="*/ 120580 w 4471516"/>
                  <a:gd name="connsiteY1" fmla="*/ 35169 h 65314"/>
                  <a:gd name="connsiteX2" fmla="*/ 4471516 w 4471516"/>
                  <a:gd name="connsiteY2" fmla="*/ 65314 h 65314"/>
                  <a:gd name="connsiteX3" fmla="*/ 4471516 w 4471516"/>
                  <a:gd name="connsiteY3" fmla="*/ 65314 h 65314"/>
                  <a:gd name="connsiteX0" fmla="*/ 0 w 4471516"/>
                  <a:gd name="connsiteY0" fmla="*/ 0 h 65314"/>
                  <a:gd name="connsiteX1" fmla="*/ 120580 w 4471516"/>
                  <a:gd name="connsiteY1" fmla="*/ 35169 h 65314"/>
                  <a:gd name="connsiteX2" fmla="*/ 226088 w 4471516"/>
                  <a:gd name="connsiteY2" fmla="*/ 0 h 65314"/>
                  <a:gd name="connsiteX3" fmla="*/ 4471516 w 4471516"/>
                  <a:gd name="connsiteY3" fmla="*/ 65314 h 65314"/>
                  <a:gd name="connsiteX4" fmla="*/ 4471516 w 4471516"/>
                  <a:gd name="connsiteY4" fmla="*/ 65314 h 65314"/>
                  <a:gd name="connsiteX0" fmla="*/ 0 w 4471516"/>
                  <a:gd name="connsiteY0" fmla="*/ 30360 h 95674"/>
                  <a:gd name="connsiteX1" fmla="*/ 120580 w 4471516"/>
                  <a:gd name="connsiteY1" fmla="*/ 65529 h 95674"/>
                  <a:gd name="connsiteX2" fmla="*/ 226088 w 4471516"/>
                  <a:gd name="connsiteY2" fmla="*/ 30360 h 95674"/>
                  <a:gd name="connsiteX3" fmla="*/ 457200 w 4471516"/>
                  <a:gd name="connsiteY3" fmla="*/ 215 h 95674"/>
                  <a:gd name="connsiteX4" fmla="*/ 4471516 w 4471516"/>
                  <a:gd name="connsiteY4" fmla="*/ 95674 h 95674"/>
                  <a:gd name="connsiteX5" fmla="*/ 4471516 w 4471516"/>
                  <a:gd name="connsiteY5" fmla="*/ 95674 h 95674"/>
                  <a:gd name="connsiteX0" fmla="*/ 0 w 4471516"/>
                  <a:gd name="connsiteY0" fmla="*/ 85542 h 150856"/>
                  <a:gd name="connsiteX1" fmla="*/ 120580 w 4471516"/>
                  <a:gd name="connsiteY1" fmla="*/ 120711 h 150856"/>
                  <a:gd name="connsiteX2" fmla="*/ 226088 w 4471516"/>
                  <a:gd name="connsiteY2" fmla="*/ 85542 h 150856"/>
                  <a:gd name="connsiteX3" fmla="*/ 457200 w 4471516"/>
                  <a:gd name="connsiteY3" fmla="*/ 55397 h 150856"/>
                  <a:gd name="connsiteX4" fmla="*/ 673240 w 4471516"/>
                  <a:gd name="connsiteY4" fmla="*/ 131 h 150856"/>
                  <a:gd name="connsiteX5" fmla="*/ 4471516 w 4471516"/>
                  <a:gd name="connsiteY5" fmla="*/ 150856 h 150856"/>
                  <a:gd name="connsiteX6" fmla="*/ 4471516 w 4471516"/>
                  <a:gd name="connsiteY6" fmla="*/ 150856 h 150856"/>
                  <a:gd name="connsiteX0" fmla="*/ 0 w 4471516"/>
                  <a:gd name="connsiteY0" fmla="*/ 110779 h 176093"/>
                  <a:gd name="connsiteX1" fmla="*/ 120580 w 4471516"/>
                  <a:gd name="connsiteY1" fmla="*/ 145948 h 176093"/>
                  <a:gd name="connsiteX2" fmla="*/ 226088 w 4471516"/>
                  <a:gd name="connsiteY2" fmla="*/ 110779 h 176093"/>
                  <a:gd name="connsiteX3" fmla="*/ 457200 w 4471516"/>
                  <a:gd name="connsiteY3" fmla="*/ 80634 h 176093"/>
                  <a:gd name="connsiteX4" fmla="*/ 673240 w 4471516"/>
                  <a:gd name="connsiteY4" fmla="*/ 25368 h 176093"/>
                  <a:gd name="connsiteX5" fmla="*/ 899327 w 4471516"/>
                  <a:gd name="connsiteY5" fmla="*/ 247 h 176093"/>
                  <a:gd name="connsiteX6" fmla="*/ 4471516 w 4471516"/>
                  <a:gd name="connsiteY6" fmla="*/ 176093 h 176093"/>
                  <a:gd name="connsiteX7" fmla="*/ 4471516 w 4471516"/>
                  <a:gd name="connsiteY7" fmla="*/ 176093 h 176093"/>
                  <a:gd name="connsiteX0" fmla="*/ 0 w 4471516"/>
                  <a:gd name="connsiteY0" fmla="*/ 113432 h 178746"/>
                  <a:gd name="connsiteX1" fmla="*/ 120580 w 4471516"/>
                  <a:gd name="connsiteY1" fmla="*/ 148601 h 178746"/>
                  <a:gd name="connsiteX2" fmla="*/ 226088 w 4471516"/>
                  <a:gd name="connsiteY2" fmla="*/ 113432 h 178746"/>
                  <a:gd name="connsiteX3" fmla="*/ 457200 w 4471516"/>
                  <a:gd name="connsiteY3" fmla="*/ 83287 h 178746"/>
                  <a:gd name="connsiteX4" fmla="*/ 673240 w 4471516"/>
                  <a:gd name="connsiteY4" fmla="*/ 28021 h 178746"/>
                  <a:gd name="connsiteX5" fmla="*/ 899327 w 4471516"/>
                  <a:gd name="connsiteY5" fmla="*/ 2900 h 178746"/>
                  <a:gd name="connsiteX6" fmla="*/ 1361552 w 4471516"/>
                  <a:gd name="connsiteY6" fmla="*/ 2901 h 178746"/>
                  <a:gd name="connsiteX7" fmla="*/ 4471516 w 4471516"/>
                  <a:gd name="connsiteY7" fmla="*/ 178746 h 178746"/>
                  <a:gd name="connsiteX8" fmla="*/ 4471516 w 4471516"/>
                  <a:gd name="connsiteY8" fmla="*/ 178746 h 178746"/>
                  <a:gd name="connsiteX0" fmla="*/ 0 w 4471516"/>
                  <a:gd name="connsiteY0" fmla="*/ 113432 h 178746"/>
                  <a:gd name="connsiteX1" fmla="*/ 120580 w 4471516"/>
                  <a:gd name="connsiteY1" fmla="*/ 148601 h 178746"/>
                  <a:gd name="connsiteX2" fmla="*/ 226088 w 4471516"/>
                  <a:gd name="connsiteY2" fmla="*/ 113432 h 178746"/>
                  <a:gd name="connsiteX3" fmla="*/ 457200 w 4471516"/>
                  <a:gd name="connsiteY3" fmla="*/ 83287 h 178746"/>
                  <a:gd name="connsiteX4" fmla="*/ 673240 w 4471516"/>
                  <a:gd name="connsiteY4" fmla="*/ 28021 h 178746"/>
                  <a:gd name="connsiteX5" fmla="*/ 899327 w 4471516"/>
                  <a:gd name="connsiteY5" fmla="*/ 2900 h 178746"/>
                  <a:gd name="connsiteX6" fmla="*/ 1361552 w 4471516"/>
                  <a:gd name="connsiteY6" fmla="*/ 2901 h 178746"/>
                  <a:gd name="connsiteX7" fmla="*/ 1803679 w 4471516"/>
                  <a:gd name="connsiteY7" fmla="*/ 2901 h 178746"/>
                  <a:gd name="connsiteX8" fmla="*/ 4471516 w 4471516"/>
                  <a:gd name="connsiteY8" fmla="*/ 178746 h 178746"/>
                  <a:gd name="connsiteX9" fmla="*/ 4471516 w 4471516"/>
                  <a:gd name="connsiteY9" fmla="*/ 178746 h 178746"/>
                  <a:gd name="connsiteX0" fmla="*/ 0 w 4471516"/>
                  <a:gd name="connsiteY0" fmla="*/ 113432 h 178746"/>
                  <a:gd name="connsiteX1" fmla="*/ 120580 w 4471516"/>
                  <a:gd name="connsiteY1" fmla="*/ 148601 h 178746"/>
                  <a:gd name="connsiteX2" fmla="*/ 226088 w 4471516"/>
                  <a:gd name="connsiteY2" fmla="*/ 113432 h 178746"/>
                  <a:gd name="connsiteX3" fmla="*/ 457200 w 4471516"/>
                  <a:gd name="connsiteY3" fmla="*/ 83287 h 178746"/>
                  <a:gd name="connsiteX4" fmla="*/ 673240 w 4471516"/>
                  <a:gd name="connsiteY4" fmla="*/ 28021 h 178746"/>
                  <a:gd name="connsiteX5" fmla="*/ 899327 w 4471516"/>
                  <a:gd name="connsiteY5" fmla="*/ 2900 h 178746"/>
                  <a:gd name="connsiteX6" fmla="*/ 1361552 w 4471516"/>
                  <a:gd name="connsiteY6" fmla="*/ 2901 h 178746"/>
                  <a:gd name="connsiteX7" fmla="*/ 1803679 w 4471516"/>
                  <a:gd name="connsiteY7" fmla="*/ 2901 h 178746"/>
                  <a:gd name="connsiteX8" fmla="*/ 2240782 w 4471516"/>
                  <a:gd name="connsiteY8" fmla="*/ 22998 h 178746"/>
                  <a:gd name="connsiteX9" fmla="*/ 4471516 w 4471516"/>
                  <a:gd name="connsiteY9" fmla="*/ 178746 h 178746"/>
                  <a:gd name="connsiteX10" fmla="*/ 4471516 w 4471516"/>
                  <a:gd name="connsiteY10" fmla="*/ 178746 h 178746"/>
                  <a:gd name="connsiteX0" fmla="*/ 0 w 4471516"/>
                  <a:gd name="connsiteY0" fmla="*/ 113432 h 178746"/>
                  <a:gd name="connsiteX1" fmla="*/ 120580 w 4471516"/>
                  <a:gd name="connsiteY1" fmla="*/ 148601 h 178746"/>
                  <a:gd name="connsiteX2" fmla="*/ 226088 w 4471516"/>
                  <a:gd name="connsiteY2" fmla="*/ 113432 h 178746"/>
                  <a:gd name="connsiteX3" fmla="*/ 457200 w 4471516"/>
                  <a:gd name="connsiteY3" fmla="*/ 83287 h 178746"/>
                  <a:gd name="connsiteX4" fmla="*/ 673240 w 4471516"/>
                  <a:gd name="connsiteY4" fmla="*/ 28021 h 178746"/>
                  <a:gd name="connsiteX5" fmla="*/ 899327 w 4471516"/>
                  <a:gd name="connsiteY5" fmla="*/ 2900 h 178746"/>
                  <a:gd name="connsiteX6" fmla="*/ 1361552 w 4471516"/>
                  <a:gd name="connsiteY6" fmla="*/ 2901 h 178746"/>
                  <a:gd name="connsiteX7" fmla="*/ 1803679 w 4471516"/>
                  <a:gd name="connsiteY7" fmla="*/ 2901 h 178746"/>
                  <a:gd name="connsiteX8" fmla="*/ 2240782 w 4471516"/>
                  <a:gd name="connsiteY8" fmla="*/ 22998 h 178746"/>
                  <a:gd name="connsiteX9" fmla="*/ 3361174 w 4471516"/>
                  <a:gd name="connsiteY9" fmla="*/ 138554 h 178746"/>
                  <a:gd name="connsiteX10" fmla="*/ 4471516 w 4471516"/>
                  <a:gd name="connsiteY10" fmla="*/ 178746 h 178746"/>
                  <a:gd name="connsiteX11" fmla="*/ 4471516 w 4471516"/>
                  <a:gd name="connsiteY11" fmla="*/ 178746 h 17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1516" h="178746">
                    <a:moveTo>
                      <a:pt x="0" y="113432"/>
                    </a:moveTo>
                    <a:cubicBezTo>
                      <a:pt x="38519" y="113432"/>
                      <a:pt x="82061" y="148601"/>
                      <a:pt x="120580" y="148601"/>
                    </a:cubicBezTo>
                    <a:cubicBezTo>
                      <a:pt x="160773" y="148601"/>
                      <a:pt x="185895" y="113432"/>
                      <a:pt x="226088" y="113432"/>
                    </a:cubicBezTo>
                    <a:cubicBezTo>
                      <a:pt x="301451" y="116781"/>
                      <a:pt x="381837" y="79938"/>
                      <a:pt x="457200" y="83287"/>
                    </a:cubicBezTo>
                    <a:cubicBezTo>
                      <a:pt x="540936" y="86636"/>
                      <a:pt x="589504" y="24672"/>
                      <a:pt x="673240" y="28021"/>
                    </a:cubicBezTo>
                    <a:cubicBezTo>
                      <a:pt x="760326" y="31370"/>
                      <a:pt x="812241" y="-449"/>
                      <a:pt x="899327" y="2900"/>
                    </a:cubicBezTo>
                    <a:cubicBezTo>
                      <a:pt x="1051727" y="12949"/>
                      <a:pt x="1209152" y="-7148"/>
                      <a:pt x="1361552" y="2901"/>
                    </a:cubicBezTo>
                    <a:cubicBezTo>
                      <a:pt x="1510602" y="9600"/>
                      <a:pt x="1654629" y="-3798"/>
                      <a:pt x="1803679" y="2901"/>
                    </a:cubicBezTo>
                    <a:lnTo>
                      <a:pt x="2240782" y="22998"/>
                    </a:lnTo>
                    <a:cubicBezTo>
                      <a:pt x="2592474" y="46444"/>
                      <a:pt x="3009482" y="115108"/>
                      <a:pt x="3361174" y="138554"/>
                    </a:cubicBezTo>
                    <a:lnTo>
                      <a:pt x="4471516" y="178746"/>
                    </a:lnTo>
                    <a:lnTo>
                      <a:pt x="4471516" y="178746"/>
                    </a:lnTo>
                  </a:path>
                </a:pathLst>
              </a:custGeom>
              <a:noFill/>
              <a:ln w="254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2617257" y="2894539"/>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727534" y="2931978"/>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2840066" y="2900963"/>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3063869" y="2861802"/>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3283413" y="2811291"/>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509367" y="2784622"/>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3963350" y="2781240"/>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4407761" y="2784738"/>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4851597" y="2806365"/>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p:cNvGrpSpPr/>
              <p:nvPr/>
            </p:nvGrpSpPr>
            <p:grpSpPr>
              <a:xfrm>
                <a:off x="5976242" y="2881761"/>
                <a:ext cx="81342" cy="160684"/>
                <a:chOff x="4981517" y="3233518"/>
                <a:chExt cx="81342" cy="194732"/>
              </a:xfrm>
            </p:grpSpPr>
            <p:cxnSp>
              <p:nvCxnSpPr>
                <p:cNvPr id="61" name="Straight Connector 60"/>
                <p:cNvCxnSpPr/>
                <p:nvPr/>
              </p:nvCxnSpPr>
              <p:spPr>
                <a:xfrm>
                  <a:off x="5019403" y="3236323"/>
                  <a:ext cx="0" cy="19192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981517" y="3233518"/>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981517" y="3428250"/>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4856646" y="2805104"/>
                <a:ext cx="81342" cy="100785"/>
                <a:chOff x="4981517" y="3233518"/>
                <a:chExt cx="81342" cy="194732"/>
              </a:xfrm>
            </p:grpSpPr>
            <p:cxnSp>
              <p:nvCxnSpPr>
                <p:cNvPr id="77" name="Straight Connector 76"/>
                <p:cNvCxnSpPr/>
                <p:nvPr/>
              </p:nvCxnSpPr>
              <p:spPr>
                <a:xfrm>
                  <a:off x="5019403" y="3236323"/>
                  <a:ext cx="0" cy="19192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981517" y="3233518"/>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81517" y="3428250"/>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84" name="Oval 83"/>
              <p:cNvSpPr/>
              <p:nvPr/>
            </p:nvSpPr>
            <p:spPr>
              <a:xfrm>
                <a:off x="5971194" y="2918016"/>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Oval 84"/>
              <p:cNvSpPr/>
              <p:nvPr/>
            </p:nvSpPr>
            <p:spPr>
              <a:xfrm>
                <a:off x="7079558" y="2957141"/>
                <a:ext cx="91440" cy="88174"/>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6" name="Group 85"/>
              <p:cNvGrpSpPr/>
              <p:nvPr/>
            </p:nvGrpSpPr>
            <p:grpSpPr>
              <a:xfrm>
                <a:off x="7083703" y="2846388"/>
                <a:ext cx="81342" cy="334378"/>
                <a:chOff x="4981517" y="3233518"/>
                <a:chExt cx="81342" cy="194732"/>
              </a:xfrm>
            </p:grpSpPr>
            <p:cxnSp>
              <p:nvCxnSpPr>
                <p:cNvPr id="87" name="Straight Connector 86"/>
                <p:cNvCxnSpPr/>
                <p:nvPr/>
              </p:nvCxnSpPr>
              <p:spPr>
                <a:xfrm>
                  <a:off x="5019403" y="3236323"/>
                  <a:ext cx="0" cy="19192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981517" y="3233518"/>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981517" y="3428250"/>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4412249" y="2781460"/>
                <a:ext cx="81342" cy="91452"/>
                <a:chOff x="4981517" y="3233518"/>
                <a:chExt cx="81342" cy="194732"/>
              </a:xfrm>
            </p:grpSpPr>
            <p:cxnSp>
              <p:nvCxnSpPr>
                <p:cNvPr id="91" name="Straight Connector 90"/>
                <p:cNvCxnSpPr/>
                <p:nvPr/>
              </p:nvCxnSpPr>
              <p:spPr>
                <a:xfrm>
                  <a:off x="5019403" y="3236323"/>
                  <a:ext cx="0" cy="19192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981517" y="3233518"/>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981517" y="3428250"/>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4" name="Group 93"/>
              <p:cNvGrpSpPr/>
              <p:nvPr/>
            </p:nvGrpSpPr>
            <p:grpSpPr>
              <a:xfrm>
                <a:off x="3968398" y="2804726"/>
                <a:ext cx="81342" cy="68186"/>
                <a:chOff x="4981517" y="3233518"/>
                <a:chExt cx="81342" cy="194732"/>
              </a:xfrm>
            </p:grpSpPr>
            <p:cxnSp>
              <p:nvCxnSpPr>
                <p:cNvPr id="95" name="Straight Connector 94"/>
                <p:cNvCxnSpPr/>
                <p:nvPr/>
              </p:nvCxnSpPr>
              <p:spPr>
                <a:xfrm>
                  <a:off x="5019403" y="3236323"/>
                  <a:ext cx="0" cy="19192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981517" y="3233518"/>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981517" y="3428250"/>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3516321" y="2793584"/>
                <a:ext cx="81342" cy="68218"/>
                <a:chOff x="4981517" y="3233518"/>
                <a:chExt cx="81342" cy="194732"/>
              </a:xfrm>
            </p:grpSpPr>
            <p:cxnSp>
              <p:nvCxnSpPr>
                <p:cNvPr id="99" name="Straight Connector 98"/>
                <p:cNvCxnSpPr/>
                <p:nvPr/>
              </p:nvCxnSpPr>
              <p:spPr>
                <a:xfrm>
                  <a:off x="5019403" y="3236323"/>
                  <a:ext cx="0" cy="191927"/>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981517" y="3233518"/>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981517" y="3428250"/>
                  <a:ext cx="81342" cy="0"/>
                </a:xfrm>
                <a:prstGeom prst="line">
                  <a:avLst/>
                </a:prstGeom>
                <a:ln w="952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20" name="Group 119"/>
            <p:cNvGrpSpPr/>
            <p:nvPr/>
          </p:nvGrpSpPr>
          <p:grpSpPr>
            <a:xfrm>
              <a:off x="2617093" y="2902201"/>
              <a:ext cx="4553905" cy="1510239"/>
              <a:chOff x="2617093" y="2902201"/>
              <a:chExt cx="4553905" cy="1510239"/>
            </a:xfrm>
          </p:grpSpPr>
          <p:sp>
            <p:nvSpPr>
              <p:cNvPr id="106" name="Freeform 105"/>
              <p:cNvSpPr/>
              <p:nvPr/>
            </p:nvSpPr>
            <p:spPr>
              <a:xfrm>
                <a:off x="2657788" y="2939143"/>
                <a:ext cx="4476541" cy="1401745"/>
              </a:xfrm>
              <a:custGeom>
                <a:avLst/>
                <a:gdLst>
                  <a:gd name="connsiteX0" fmla="*/ 0 w 4904028"/>
                  <a:gd name="connsiteY0" fmla="*/ 0 h 1018910"/>
                  <a:gd name="connsiteX1" fmla="*/ 4476541 w 4904028"/>
                  <a:gd name="connsiteY1" fmla="*/ 929472 h 1018910"/>
                  <a:gd name="connsiteX2" fmla="*/ 4466492 w 4904028"/>
                  <a:gd name="connsiteY2" fmla="*/ 929472 h 1018910"/>
                  <a:gd name="connsiteX0" fmla="*/ 0 w 4476541"/>
                  <a:gd name="connsiteY0" fmla="*/ 0 h 929472"/>
                  <a:gd name="connsiteX1" fmla="*/ 4476541 w 4476541"/>
                  <a:gd name="connsiteY1" fmla="*/ 929472 h 929472"/>
                  <a:gd name="connsiteX0" fmla="*/ 0 w 4476541"/>
                  <a:gd name="connsiteY0" fmla="*/ 0 h 1140488"/>
                  <a:gd name="connsiteX1" fmla="*/ 90436 w 4476541"/>
                  <a:gd name="connsiteY1" fmla="*/ 1140488 h 1140488"/>
                  <a:gd name="connsiteX2" fmla="*/ 4476541 w 4476541"/>
                  <a:gd name="connsiteY2" fmla="*/ 929472 h 1140488"/>
                  <a:gd name="connsiteX0" fmla="*/ 0 w 4476541"/>
                  <a:gd name="connsiteY0" fmla="*/ 0 h 1356670"/>
                  <a:gd name="connsiteX1" fmla="*/ 90436 w 4476541"/>
                  <a:gd name="connsiteY1" fmla="*/ 1140488 h 1356670"/>
                  <a:gd name="connsiteX2" fmla="*/ 231113 w 4476541"/>
                  <a:gd name="connsiteY2" fmla="*/ 1356527 h 1356670"/>
                  <a:gd name="connsiteX3" fmla="*/ 4476541 w 4476541"/>
                  <a:gd name="connsiteY3" fmla="*/ 929472 h 1356670"/>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4476541 w 4476541"/>
                  <a:gd name="connsiteY4"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4476541 w 4476541"/>
                  <a:gd name="connsiteY5"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4476541 w 4476541"/>
                  <a:gd name="connsiteY6"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4476541 w 4476541"/>
                  <a:gd name="connsiteY7"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4476541 w 4476541"/>
                  <a:gd name="connsiteY8"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2235759 w 4476541"/>
                  <a:gd name="connsiteY8" fmla="*/ 989762 h 1402525"/>
                  <a:gd name="connsiteX9" fmla="*/ 4476541 w 4476541"/>
                  <a:gd name="connsiteY9"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2235759 w 4476541"/>
                  <a:gd name="connsiteY8" fmla="*/ 989762 h 1402525"/>
                  <a:gd name="connsiteX9" fmla="*/ 3356150 w 4476541"/>
                  <a:gd name="connsiteY9" fmla="*/ 914400 h 1402525"/>
                  <a:gd name="connsiteX10" fmla="*/ 4476541 w 4476541"/>
                  <a:gd name="connsiteY10"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2235759 w 4476541"/>
                  <a:gd name="connsiteY8" fmla="*/ 989762 h 1402525"/>
                  <a:gd name="connsiteX9" fmla="*/ 3356150 w 4476541"/>
                  <a:gd name="connsiteY9" fmla="*/ 914400 h 1402525"/>
                  <a:gd name="connsiteX10" fmla="*/ 4476541 w 4476541"/>
                  <a:gd name="connsiteY10"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2235759 w 4476541"/>
                  <a:gd name="connsiteY8" fmla="*/ 989762 h 1402525"/>
                  <a:gd name="connsiteX9" fmla="*/ 3356150 w 4476541"/>
                  <a:gd name="connsiteY9" fmla="*/ 914400 h 1402525"/>
                  <a:gd name="connsiteX10" fmla="*/ 4476541 w 4476541"/>
                  <a:gd name="connsiteY10"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2235759 w 4476541"/>
                  <a:gd name="connsiteY8" fmla="*/ 989762 h 1402525"/>
                  <a:gd name="connsiteX9" fmla="*/ 3356150 w 4476541"/>
                  <a:gd name="connsiteY9" fmla="*/ 914400 h 1402525"/>
                  <a:gd name="connsiteX10" fmla="*/ 4476541 w 4476541"/>
                  <a:gd name="connsiteY10" fmla="*/ 929472 h 1402525"/>
                  <a:gd name="connsiteX0" fmla="*/ 0 w 4476541"/>
                  <a:gd name="connsiteY0" fmla="*/ 0 h 1402525"/>
                  <a:gd name="connsiteX1" fmla="*/ 90436 w 4476541"/>
                  <a:gd name="connsiteY1" fmla="*/ 1140488 h 1402525"/>
                  <a:gd name="connsiteX2" fmla="*/ 231113 w 4476541"/>
                  <a:gd name="connsiteY2" fmla="*/ 1356527 h 1402525"/>
                  <a:gd name="connsiteX3" fmla="*/ 447153 w 4476541"/>
                  <a:gd name="connsiteY3" fmla="*/ 1401745 h 1402525"/>
                  <a:gd name="connsiteX4" fmla="*/ 673241 w 4476541"/>
                  <a:gd name="connsiteY4" fmla="*/ 1301261 h 1402525"/>
                  <a:gd name="connsiteX5" fmla="*/ 889280 w 4476541"/>
                  <a:gd name="connsiteY5" fmla="*/ 1261068 h 1402525"/>
                  <a:gd name="connsiteX6" fmla="*/ 1346480 w 4476541"/>
                  <a:gd name="connsiteY6" fmla="*/ 1135464 h 1402525"/>
                  <a:gd name="connsiteX7" fmla="*/ 1793632 w 4476541"/>
                  <a:gd name="connsiteY7" fmla="*/ 1050053 h 1402525"/>
                  <a:gd name="connsiteX8" fmla="*/ 2235759 w 4476541"/>
                  <a:gd name="connsiteY8" fmla="*/ 989762 h 1402525"/>
                  <a:gd name="connsiteX9" fmla="*/ 3356150 w 4476541"/>
                  <a:gd name="connsiteY9" fmla="*/ 914400 h 1402525"/>
                  <a:gd name="connsiteX10" fmla="*/ 4476541 w 4476541"/>
                  <a:gd name="connsiteY10" fmla="*/ 929472 h 1402525"/>
                  <a:gd name="connsiteX0" fmla="*/ 0 w 4476541"/>
                  <a:gd name="connsiteY0" fmla="*/ 0 h 1402965"/>
                  <a:gd name="connsiteX1" fmla="*/ 90436 w 4476541"/>
                  <a:gd name="connsiteY1" fmla="*/ 1140488 h 1402965"/>
                  <a:gd name="connsiteX2" fmla="*/ 231113 w 4476541"/>
                  <a:gd name="connsiteY2" fmla="*/ 1356527 h 1402965"/>
                  <a:gd name="connsiteX3" fmla="*/ 447153 w 4476541"/>
                  <a:gd name="connsiteY3" fmla="*/ 1401745 h 1402965"/>
                  <a:gd name="connsiteX4" fmla="*/ 673241 w 4476541"/>
                  <a:gd name="connsiteY4" fmla="*/ 1301261 h 1402965"/>
                  <a:gd name="connsiteX5" fmla="*/ 889280 w 4476541"/>
                  <a:gd name="connsiteY5" fmla="*/ 1261068 h 1402965"/>
                  <a:gd name="connsiteX6" fmla="*/ 1346480 w 4476541"/>
                  <a:gd name="connsiteY6" fmla="*/ 1135464 h 1402965"/>
                  <a:gd name="connsiteX7" fmla="*/ 1793632 w 4476541"/>
                  <a:gd name="connsiteY7" fmla="*/ 1050053 h 1402965"/>
                  <a:gd name="connsiteX8" fmla="*/ 2235759 w 4476541"/>
                  <a:gd name="connsiteY8" fmla="*/ 989762 h 1402965"/>
                  <a:gd name="connsiteX9" fmla="*/ 3356150 w 4476541"/>
                  <a:gd name="connsiteY9" fmla="*/ 914400 h 1402965"/>
                  <a:gd name="connsiteX10" fmla="*/ 4476541 w 4476541"/>
                  <a:gd name="connsiteY10" fmla="*/ 929472 h 140296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 name="connsiteX0" fmla="*/ 0 w 4476541"/>
                  <a:gd name="connsiteY0" fmla="*/ 0 h 1401745"/>
                  <a:gd name="connsiteX1" fmla="*/ 90436 w 4476541"/>
                  <a:gd name="connsiteY1" fmla="*/ 1140488 h 1401745"/>
                  <a:gd name="connsiteX2" fmla="*/ 231113 w 4476541"/>
                  <a:gd name="connsiteY2" fmla="*/ 1356527 h 1401745"/>
                  <a:gd name="connsiteX3" fmla="*/ 447153 w 4476541"/>
                  <a:gd name="connsiteY3" fmla="*/ 1401745 h 1401745"/>
                  <a:gd name="connsiteX4" fmla="*/ 673241 w 4476541"/>
                  <a:gd name="connsiteY4" fmla="*/ 1301261 h 1401745"/>
                  <a:gd name="connsiteX5" fmla="*/ 889280 w 4476541"/>
                  <a:gd name="connsiteY5" fmla="*/ 1261068 h 1401745"/>
                  <a:gd name="connsiteX6" fmla="*/ 1346480 w 4476541"/>
                  <a:gd name="connsiteY6" fmla="*/ 1135464 h 1401745"/>
                  <a:gd name="connsiteX7" fmla="*/ 1793632 w 4476541"/>
                  <a:gd name="connsiteY7" fmla="*/ 1050053 h 1401745"/>
                  <a:gd name="connsiteX8" fmla="*/ 2235759 w 4476541"/>
                  <a:gd name="connsiteY8" fmla="*/ 989762 h 1401745"/>
                  <a:gd name="connsiteX9" fmla="*/ 3356150 w 4476541"/>
                  <a:gd name="connsiteY9" fmla="*/ 914400 h 1401745"/>
                  <a:gd name="connsiteX10" fmla="*/ 4476541 w 4476541"/>
                  <a:gd name="connsiteY10" fmla="*/ 929472 h 140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76541" h="1401745">
                    <a:moveTo>
                      <a:pt x="0" y="0"/>
                    </a:moveTo>
                    <a:cubicBezTo>
                      <a:pt x="20097" y="264607"/>
                      <a:pt x="70339" y="986413"/>
                      <a:pt x="90436" y="1140488"/>
                    </a:cubicBezTo>
                    <a:cubicBezTo>
                      <a:pt x="149051" y="1239296"/>
                      <a:pt x="172498" y="1297912"/>
                      <a:pt x="231113" y="1356527"/>
                    </a:cubicBezTo>
                    <a:cubicBezTo>
                      <a:pt x="308150" y="1373274"/>
                      <a:pt x="370115" y="1400071"/>
                      <a:pt x="447153" y="1401745"/>
                    </a:cubicBezTo>
                    <a:cubicBezTo>
                      <a:pt x="522516" y="1376624"/>
                      <a:pt x="597879" y="1331406"/>
                      <a:pt x="673241" y="1301261"/>
                    </a:cubicBezTo>
                    <a:cubicBezTo>
                      <a:pt x="758652" y="1294562"/>
                      <a:pt x="783772" y="1282840"/>
                      <a:pt x="889280" y="1261068"/>
                    </a:cubicBezTo>
                    <a:cubicBezTo>
                      <a:pt x="1066801" y="1187380"/>
                      <a:pt x="1153887" y="1179007"/>
                      <a:pt x="1346480" y="1135464"/>
                    </a:cubicBezTo>
                    <a:cubicBezTo>
                      <a:pt x="1493856" y="1123741"/>
                      <a:pt x="1631183" y="1091921"/>
                      <a:pt x="1793632" y="1050053"/>
                    </a:cubicBezTo>
                    <a:cubicBezTo>
                      <a:pt x="1962780" y="1029957"/>
                      <a:pt x="2061587" y="1009859"/>
                      <a:pt x="2235759" y="989762"/>
                    </a:cubicBezTo>
                    <a:cubicBezTo>
                      <a:pt x="2610897" y="961293"/>
                      <a:pt x="2986036" y="922773"/>
                      <a:pt x="3356150" y="914400"/>
                    </a:cubicBezTo>
                    <a:lnTo>
                      <a:pt x="4476541" y="929472"/>
                    </a:lnTo>
                  </a:path>
                </a:pathLst>
              </a:custGeom>
              <a:noFill/>
              <a:ln w="254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Diamond 58"/>
              <p:cNvSpPr/>
              <p:nvPr/>
            </p:nvSpPr>
            <p:spPr>
              <a:xfrm>
                <a:off x="2617093" y="2902201"/>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Diamond 106"/>
              <p:cNvSpPr/>
              <p:nvPr/>
            </p:nvSpPr>
            <p:spPr>
              <a:xfrm>
                <a:off x="2701953" y="4031644"/>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Diamond 107"/>
              <p:cNvSpPr/>
              <p:nvPr/>
            </p:nvSpPr>
            <p:spPr>
              <a:xfrm>
                <a:off x="2840066" y="4251701"/>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Diamond 108"/>
              <p:cNvSpPr/>
              <p:nvPr/>
            </p:nvSpPr>
            <p:spPr>
              <a:xfrm>
                <a:off x="3063869" y="4290008"/>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Diamond 109"/>
              <p:cNvSpPr/>
              <p:nvPr/>
            </p:nvSpPr>
            <p:spPr>
              <a:xfrm>
                <a:off x="3283411" y="4199456"/>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Diamond 110"/>
              <p:cNvSpPr/>
              <p:nvPr/>
            </p:nvSpPr>
            <p:spPr>
              <a:xfrm>
                <a:off x="3501675" y="4157746"/>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Diamond 111"/>
              <p:cNvSpPr/>
              <p:nvPr/>
            </p:nvSpPr>
            <p:spPr>
              <a:xfrm>
                <a:off x="3960564" y="4028576"/>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Diamond 112"/>
              <p:cNvSpPr/>
              <p:nvPr/>
            </p:nvSpPr>
            <p:spPr>
              <a:xfrm>
                <a:off x="4407200" y="3938896"/>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Diamond 113"/>
              <p:cNvSpPr/>
              <p:nvPr/>
            </p:nvSpPr>
            <p:spPr>
              <a:xfrm>
                <a:off x="4848812" y="3881577"/>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Diamond 114"/>
              <p:cNvSpPr/>
              <p:nvPr/>
            </p:nvSpPr>
            <p:spPr>
              <a:xfrm>
                <a:off x="5971193" y="3800413"/>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Diamond 115"/>
              <p:cNvSpPr/>
              <p:nvPr/>
            </p:nvSpPr>
            <p:spPr>
              <a:xfrm>
                <a:off x="7079558" y="3816868"/>
                <a:ext cx="91440" cy="88174"/>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5" name="Group 104"/>
              <p:cNvGrpSpPr/>
              <p:nvPr/>
            </p:nvGrpSpPr>
            <p:grpSpPr>
              <a:xfrm>
                <a:off x="7084607" y="3609556"/>
                <a:ext cx="81342" cy="510262"/>
                <a:chOff x="7236103" y="2998788"/>
                <a:chExt cx="81342" cy="334378"/>
              </a:xfrm>
            </p:grpSpPr>
            <p:cxnSp>
              <p:nvCxnSpPr>
                <p:cNvPr id="117" name="Straight Connector 116"/>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21" name="Group 120"/>
              <p:cNvGrpSpPr/>
              <p:nvPr/>
            </p:nvGrpSpPr>
            <p:grpSpPr>
              <a:xfrm>
                <a:off x="5976242" y="3671901"/>
                <a:ext cx="81342" cy="349033"/>
                <a:chOff x="7236103" y="2998788"/>
                <a:chExt cx="81342" cy="334378"/>
              </a:xfrm>
            </p:grpSpPr>
            <p:cxnSp>
              <p:nvCxnSpPr>
                <p:cNvPr id="122" name="Straight Connector 121"/>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25" name="Group 124"/>
              <p:cNvGrpSpPr/>
              <p:nvPr/>
            </p:nvGrpSpPr>
            <p:grpSpPr>
              <a:xfrm>
                <a:off x="4855559" y="3816869"/>
                <a:ext cx="81342" cy="214776"/>
                <a:chOff x="7236103" y="2998788"/>
                <a:chExt cx="81342" cy="334378"/>
              </a:xfrm>
            </p:grpSpPr>
            <p:cxnSp>
              <p:nvCxnSpPr>
                <p:cNvPr id="126" name="Straight Connector 125"/>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a:off x="4412809" y="3891655"/>
                <a:ext cx="81342" cy="187144"/>
                <a:chOff x="7236103" y="2998788"/>
                <a:chExt cx="81342" cy="334378"/>
              </a:xfrm>
            </p:grpSpPr>
            <p:cxnSp>
              <p:nvCxnSpPr>
                <p:cNvPr id="130" name="Straight Connector 129"/>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p:cNvGrpSpPr/>
              <p:nvPr/>
            </p:nvGrpSpPr>
            <p:grpSpPr>
              <a:xfrm>
                <a:off x="3964935" y="3966683"/>
                <a:ext cx="81342" cy="202208"/>
                <a:chOff x="7236103" y="2998788"/>
                <a:chExt cx="81342" cy="334378"/>
              </a:xfrm>
            </p:grpSpPr>
            <p:cxnSp>
              <p:nvCxnSpPr>
                <p:cNvPr id="134" name="Straight Connector 133"/>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a:off x="3507811" y="4119817"/>
                <a:ext cx="81342" cy="179733"/>
                <a:chOff x="7236103" y="2998788"/>
                <a:chExt cx="81342" cy="334378"/>
              </a:xfrm>
            </p:grpSpPr>
            <p:cxnSp>
              <p:nvCxnSpPr>
                <p:cNvPr id="138" name="Straight Connector 137"/>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p:cNvGrpSpPr/>
              <p:nvPr/>
            </p:nvGrpSpPr>
            <p:grpSpPr>
              <a:xfrm>
                <a:off x="3287373" y="4148178"/>
                <a:ext cx="81342" cy="185916"/>
                <a:chOff x="7236103" y="2998788"/>
                <a:chExt cx="81342" cy="334378"/>
              </a:xfrm>
            </p:grpSpPr>
            <p:cxnSp>
              <p:nvCxnSpPr>
                <p:cNvPr id="142" name="Straight Connector 141"/>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3072269" y="4270794"/>
                <a:ext cx="81342" cy="141646"/>
                <a:chOff x="7236103" y="2998788"/>
                <a:chExt cx="81342" cy="334378"/>
              </a:xfrm>
            </p:grpSpPr>
            <p:cxnSp>
              <p:nvCxnSpPr>
                <p:cNvPr id="146" name="Straight Connector 145"/>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a:off x="2845115" y="4226707"/>
                <a:ext cx="81342" cy="151475"/>
                <a:chOff x="7236103" y="2998788"/>
                <a:chExt cx="81342" cy="334378"/>
              </a:xfrm>
            </p:grpSpPr>
            <p:cxnSp>
              <p:nvCxnSpPr>
                <p:cNvPr id="150" name="Straight Connector 149"/>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153" name="Group 152"/>
              <p:cNvGrpSpPr/>
              <p:nvPr/>
            </p:nvGrpSpPr>
            <p:grpSpPr>
              <a:xfrm>
                <a:off x="2704401" y="4020934"/>
                <a:ext cx="81342" cy="115185"/>
                <a:chOff x="7236103" y="2998788"/>
                <a:chExt cx="81342" cy="334378"/>
              </a:xfrm>
            </p:grpSpPr>
            <p:cxnSp>
              <p:nvCxnSpPr>
                <p:cNvPr id="154" name="Straight Connector 153"/>
                <p:cNvCxnSpPr/>
                <p:nvPr/>
              </p:nvCxnSpPr>
              <p:spPr>
                <a:xfrm>
                  <a:off x="7273989" y="3003605"/>
                  <a:ext cx="0" cy="329561"/>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7236103" y="2998788"/>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7236103" y="3333166"/>
                  <a:ext cx="81342" cy="0"/>
                </a:xfrm>
                <a:prstGeom prst="line">
                  <a:avLst/>
                </a:prstGeom>
                <a:ln w="952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grpSp>
          <p:nvGrpSpPr>
            <p:cNvPr id="1028" name="Group 1027"/>
            <p:cNvGrpSpPr/>
            <p:nvPr/>
          </p:nvGrpSpPr>
          <p:grpSpPr>
            <a:xfrm>
              <a:off x="2612961" y="2890838"/>
              <a:ext cx="4557133" cy="1764206"/>
              <a:chOff x="2612961" y="2890838"/>
              <a:chExt cx="4557133" cy="1764206"/>
            </a:xfrm>
          </p:grpSpPr>
          <p:sp>
            <p:nvSpPr>
              <p:cNvPr id="1025" name="Freeform 1024"/>
              <p:cNvSpPr/>
              <p:nvPr/>
            </p:nvSpPr>
            <p:spPr>
              <a:xfrm>
                <a:off x="2660650" y="2940050"/>
                <a:ext cx="4476750" cy="1679775"/>
              </a:xfrm>
              <a:custGeom>
                <a:avLst/>
                <a:gdLst>
                  <a:gd name="connsiteX0" fmla="*/ 0 w 4476750"/>
                  <a:gd name="connsiteY0" fmla="*/ 0 h 1257300"/>
                  <a:gd name="connsiteX1" fmla="*/ 4476750 w 4476750"/>
                  <a:gd name="connsiteY1" fmla="*/ 1257300 h 1257300"/>
                  <a:gd name="connsiteX2" fmla="*/ 4476750 w 4476750"/>
                  <a:gd name="connsiteY2" fmla="*/ 1257300 h 1257300"/>
                  <a:gd name="connsiteX0" fmla="*/ 0 w 4476750"/>
                  <a:gd name="connsiteY0" fmla="*/ 0 h 1504950"/>
                  <a:gd name="connsiteX1" fmla="*/ 120650 w 4476750"/>
                  <a:gd name="connsiteY1" fmla="*/ 1504950 h 1504950"/>
                  <a:gd name="connsiteX2" fmla="*/ 4476750 w 4476750"/>
                  <a:gd name="connsiteY2" fmla="*/ 1257300 h 1504950"/>
                  <a:gd name="connsiteX3" fmla="*/ 4476750 w 4476750"/>
                  <a:gd name="connsiteY3" fmla="*/ 1257300 h 1504950"/>
                  <a:gd name="connsiteX0" fmla="*/ 0 w 4476750"/>
                  <a:gd name="connsiteY0" fmla="*/ 0 h 1676820"/>
                  <a:gd name="connsiteX1" fmla="*/ 120650 w 4476750"/>
                  <a:gd name="connsiteY1" fmla="*/ 1504950 h 1676820"/>
                  <a:gd name="connsiteX2" fmla="*/ 234950 w 4476750"/>
                  <a:gd name="connsiteY2" fmla="*/ 1676400 h 1676820"/>
                  <a:gd name="connsiteX3" fmla="*/ 4476750 w 4476750"/>
                  <a:gd name="connsiteY3" fmla="*/ 1257300 h 1676820"/>
                  <a:gd name="connsiteX4" fmla="*/ 4476750 w 4476750"/>
                  <a:gd name="connsiteY4"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4476750 w 4476750"/>
                  <a:gd name="connsiteY4" fmla="*/ 1257300 h 1676820"/>
                  <a:gd name="connsiteX5" fmla="*/ 4476750 w 4476750"/>
                  <a:gd name="connsiteY5"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4476750 w 4476750"/>
                  <a:gd name="connsiteY5" fmla="*/ 1257300 h 1676820"/>
                  <a:gd name="connsiteX6" fmla="*/ 4476750 w 4476750"/>
                  <a:gd name="connsiteY6"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4476750 w 4476750"/>
                  <a:gd name="connsiteY6" fmla="*/ 1257300 h 1676820"/>
                  <a:gd name="connsiteX7" fmla="*/ 4476750 w 4476750"/>
                  <a:gd name="connsiteY7"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4476750 w 4476750"/>
                  <a:gd name="connsiteY7" fmla="*/ 1257300 h 1676820"/>
                  <a:gd name="connsiteX8" fmla="*/ 4476750 w 4476750"/>
                  <a:gd name="connsiteY8"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4476750 w 4476750"/>
                  <a:gd name="connsiteY8" fmla="*/ 1257300 h 1676820"/>
                  <a:gd name="connsiteX9" fmla="*/ 4476750 w 4476750"/>
                  <a:gd name="connsiteY9"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4476750 w 4476750"/>
                  <a:gd name="connsiteY9" fmla="*/ 1257300 h 1676820"/>
                  <a:gd name="connsiteX10" fmla="*/ 4476750 w 4476750"/>
                  <a:gd name="connsiteY10"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820"/>
                  <a:gd name="connsiteX1" fmla="*/ 120650 w 4476750"/>
                  <a:gd name="connsiteY1" fmla="*/ 1504950 h 1676820"/>
                  <a:gd name="connsiteX2" fmla="*/ 234950 w 4476750"/>
                  <a:gd name="connsiteY2" fmla="*/ 1676400 h 1676820"/>
                  <a:gd name="connsiteX3" fmla="*/ 450850 w 4476750"/>
                  <a:gd name="connsiteY3" fmla="*/ 1511300 h 1676820"/>
                  <a:gd name="connsiteX4" fmla="*/ 673100 w 4476750"/>
                  <a:gd name="connsiteY4" fmla="*/ 1339850 h 1676820"/>
                  <a:gd name="connsiteX5" fmla="*/ 895350 w 4476750"/>
                  <a:gd name="connsiteY5" fmla="*/ 1270000 h 1676820"/>
                  <a:gd name="connsiteX6" fmla="*/ 1352550 w 4476750"/>
                  <a:gd name="connsiteY6" fmla="*/ 1130300 h 1676820"/>
                  <a:gd name="connsiteX7" fmla="*/ 1784350 w 4476750"/>
                  <a:gd name="connsiteY7" fmla="*/ 1098550 h 1676820"/>
                  <a:gd name="connsiteX8" fmla="*/ 2228850 w 4476750"/>
                  <a:gd name="connsiteY8" fmla="*/ 1111250 h 1676820"/>
                  <a:gd name="connsiteX9" fmla="*/ 3352800 w 4476750"/>
                  <a:gd name="connsiteY9" fmla="*/ 1123950 h 1676820"/>
                  <a:gd name="connsiteX10" fmla="*/ 4476750 w 4476750"/>
                  <a:gd name="connsiteY10" fmla="*/ 1257300 h 1676820"/>
                  <a:gd name="connsiteX11" fmla="*/ 4476750 w 4476750"/>
                  <a:gd name="connsiteY11" fmla="*/ 1257300 h 1676820"/>
                  <a:gd name="connsiteX0" fmla="*/ 0 w 4476750"/>
                  <a:gd name="connsiteY0" fmla="*/ 0 h 1676400"/>
                  <a:gd name="connsiteX1" fmla="*/ 120650 w 4476750"/>
                  <a:gd name="connsiteY1" fmla="*/ 1504950 h 1676400"/>
                  <a:gd name="connsiteX2" fmla="*/ 234950 w 4476750"/>
                  <a:gd name="connsiteY2" fmla="*/ 1676400 h 1676400"/>
                  <a:gd name="connsiteX3" fmla="*/ 450850 w 4476750"/>
                  <a:gd name="connsiteY3" fmla="*/ 1511300 h 1676400"/>
                  <a:gd name="connsiteX4" fmla="*/ 673100 w 4476750"/>
                  <a:gd name="connsiteY4" fmla="*/ 1339850 h 1676400"/>
                  <a:gd name="connsiteX5" fmla="*/ 895350 w 4476750"/>
                  <a:gd name="connsiteY5" fmla="*/ 1270000 h 1676400"/>
                  <a:gd name="connsiteX6" fmla="*/ 1352550 w 4476750"/>
                  <a:gd name="connsiteY6" fmla="*/ 1130300 h 1676400"/>
                  <a:gd name="connsiteX7" fmla="*/ 1784350 w 4476750"/>
                  <a:gd name="connsiteY7" fmla="*/ 1098550 h 1676400"/>
                  <a:gd name="connsiteX8" fmla="*/ 2228850 w 4476750"/>
                  <a:gd name="connsiteY8" fmla="*/ 1111250 h 1676400"/>
                  <a:gd name="connsiteX9" fmla="*/ 3352800 w 4476750"/>
                  <a:gd name="connsiteY9" fmla="*/ 1123950 h 1676400"/>
                  <a:gd name="connsiteX10" fmla="*/ 4476750 w 4476750"/>
                  <a:gd name="connsiteY10" fmla="*/ 1257300 h 1676400"/>
                  <a:gd name="connsiteX11" fmla="*/ 4476750 w 4476750"/>
                  <a:gd name="connsiteY11" fmla="*/ 1257300 h 1676400"/>
                  <a:gd name="connsiteX0" fmla="*/ 0 w 4476750"/>
                  <a:gd name="connsiteY0" fmla="*/ 0 h 1676400"/>
                  <a:gd name="connsiteX1" fmla="*/ 117276 w 4476750"/>
                  <a:gd name="connsiteY1" fmla="*/ 1498201 h 1676400"/>
                  <a:gd name="connsiteX2" fmla="*/ 234950 w 4476750"/>
                  <a:gd name="connsiteY2" fmla="*/ 1676400 h 1676400"/>
                  <a:gd name="connsiteX3" fmla="*/ 450850 w 4476750"/>
                  <a:gd name="connsiteY3" fmla="*/ 1511300 h 1676400"/>
                  <a:gd name="connsiteX4" fmla="*/ 673100 w 4476750"/>
                  <a:gd name="connsiteY4" fmla="*/ 1339850 h 1676400"/>
                  <a:gd name="connsiteX5" fmla="*/ 895350 w 4476750"/>
                  <a:gd name="connsiteY5" fmla="*/ 1270000 h 1676400"/>
                  <a:gd name="connsiteX6" fmla="*/ 1352550 w 4476750"/>
                  <a:gd name="connsiteY6" fmla="*/ 1130300 h 1676400"/>
                  <a:gd name="connsiteX7" fmla="*/ 1784350 w 4476750"/>
                  <a:gd name="connsiteY7" fmla="*/ 1098550 h 1676400"/>
                  <a:gd name="connsiteX8" fmla="*/ 2228850 w 4476750"/>
                  <a:gd name="connsiteY8" fmla="*/ 1111250 h 1676400"/>
                  <a:gd name="connsiteX9" fmla="*/ 3352800 w 4476750"/>
                  <a:gd name="connsiteY9" fmla="*/ 1123950 h 1676400"/>
                  <a:gd name="connsiteX10" fmla="*/ 4476750 w 4476750"/>
                  <a:gd name="connsiteY10" fmla="*/ 1257300 h 1676400"/>
                  <a:gd name="connsiteX11" fmla="*/ 4476750 w 4476750"/>
                  <a:gd name="connsiteY11" fmla="*/ 1257300 h 1676400"/>
                  <a:gd name="connsiteX0" fmla="*/ 0 w 4476750"/>
                  <a:gd name="connsiteY0" fmla="*/ 0 h 1676400"/>
                  <a:gd name="connsiteX1" fmla="*/ 117276 w 4476750"/>
                  <a:gd name="connsiteY1" fmla="*/ 1498201 h 1676400"/>
                  <a:gd name="connsiteX2" fmla="*/ 234950 w 4476750"/>
                  <a:gd name="connsiteY2" fmla="*/ 1676400 h 1676400"/>
                  <a:gd name="connsiteX3" fmla="*/ 450850 w 4476750"/>
                  <a:gd name="connsiteY3" fmla="*/ 1511300 h 1676400"/>
                  <a:gd name="connsiteX4" fmla="*/ 673100 w 4476750"/>
                  <a:gd name="connsiteY4" fmla="*/ 1339850 h 1676400"/>
                  <a:gd name="connsiteX5" fmla="*/ 895350 w 4476750"/>
                  <a:gd name="connsiteY5" fmla="*/ 1270000 h 1676400"/>
                  <a:gd name="connsiteX6" fmla="*/ 1352550 w 4476750"/>
                  <a:gd name="connsiteY6" fmla="*/ 1130300 h 1676400"/>
                  <a:gd name="connsiteX7" fmla="*/ 1784350 w 4476750"/>
                  <a:gd name="connsiteY7" fmla="*/ 1098550 h 1676400"/>
                  <a:gd name="connsiteX8" fmla="*/ 2228850 w 4476750"/>
                  <a:gd name="connsiteY8" fmla="*/ 1111250 h 1676400"/>
                  <a:gd name="connsiteX9" fmla="*/ 3352800 w 4476750"/>
                  <a:gd name="connsiteY9" fmla="*/ 1123950 h 1676400"/>
                  <a:gd name="connsiteX10" fmla="*/ 4476750 w 4476750"/>
                  <a:gd name="connsiteY10" fmla="*/ 1257300 h 1676400"/>
                  <a:gd name="connsiteX11" fmla="*/ 4476750 w 4476750"/>
                  <a:gd name="connsiteY11" fmla="*/ 1257300 h 1676400"/>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 name="connsiteX0" fmla="*/ 0 w 4476750"/>
                  <a:gd name="connsiteY0" fmla="*/ 0 h 1679775"/>
                  <a:gd name="connsiteX1" fmla="*/ 117276 w 4476750"/>
                  <a:gd name="connsiteY1" fmla="*/ 1498201 h 1679775"/>
                  <a:gd name="connsiteX2" fmla="*/ 228201 w 4476750"/>
                  <a:gd name="connsiteY2" fmla="*/ 1679775 h 1679775"/>
                  <a:gd name="connsiteX3" fmla="*/ 450850 w 4476750"/>
                  <a:gd name="connsiteY3" fmla="*/ 1511300 h 1679775"/>
                  <a:gd name="connsiteX4" fmla="*/ 673100 w 4476750"/>
                  <a:gd name="connsiteY4" fmla="*/ 1339850 h 1679775"/>
                  <a:gd name="connsiteX5" fmla="*/ 895350 w 4476750"/>
                  <a:gd name="connsiteY5" fmla="*/ 1270000 h 1679775"/>
                  <a:gd name="connsiteX6" fmla="*/ 1352550 w 4476750"/>
                  <a:gd name="connsiteY6" fmla="*/ 1130300 h 1679775"/>
                  <a:gd name="connsiteX7" fmla="*/ 1784350 w 4476750"/>
                  <a:gd name="connsiteY7" fmla="*/ 1098550 h 1679775"/>
                  <a:gd name="connsiteX8" fmla="*/ 2228850 w 4476750"/>
                  <a:gd name="connsiteY8" fmla="*/ 1111250 h 1679775"/>
                  <a:gd name="connsiteX9" fmla="*/ 3352800 w 4476750"/>
                  <a:gd name="connsiteY9" fmla="*/ 1123950 h 1679775"/>
                  <a:gd name="connsiteX10" fmla="*/ 4476750 w 4476750"/>
                  <a:gd name="connsiteY10" fmla="*/ 1257300 h 1679775"/>
                  <a:gd name="connsiteX11" fmla="*/ 4476750 w 4476750"/>
                  <a:gd name="connsiteY11" fmla="*/ 1257300 h 167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6750" h="1679775">
                    <a:moveTo>
                      <a:pt x="0" y="0"/>
                    </a:moveTo>
                    <a:cubicBezTo>
                      <a:pt x="20807" y="263771"/>
                      <a:pt x="99843" y="1328907"/>
                      <a:pt x="117276" y="1498201"/>
                    </a:cubicBezTo>
                    <a:cubicBezTo>
                      <a:pt x="172036" y="1592217"/>
                      <a:pt x="180190" y="1609377"/>
                      <a:pt x="228201" y="1679775"/>
                    </a:cubicBezTo>
                    <a:cubicBezTo>
                      <a:pt x="312868" y="1608059"/>
                      <a:pt x="379680" y="1552649"/>
                      <a:pt x="450850" y="1511300"/>
                    </a:cubicBezTo>
                    <a:cubicBezTo>
                      <a:pt x="536376" y="1449706"/>
                      <a:pt x="590948" y="1384573"/>
                      <a:pt x="673100" y="1339850"/>
                    </a:cubicBezTo>
                    <a:cubicBezTo>
                      <a:pt x="759423" y="1303991"/>
                      <a:pt x="805653" y="1299110"/>
                      <a:pt x="895350" y="1270000"/>
                    </a:cubicBezTo>
                    <a:cubicBezTo>
                      <a:pt x="1063762" y="1209265"/>
                      <a:pt x="1177390" y="1174164"/>
                      <a:pt x="1352550" y="1130300"/>
                    </a:cubicBezTo>
                    <a:cubicBezTo>
                      <a:pt x="1509582" y="1125271"/>
                      <a:pt x="1627717" y="1115483"/>
                      <a:pt x="1784350" y="1098550"/>
                    </a:cubicBezTo>
                    <a:cubicBezTo>
                      <a:pt x="1938867" y="1107017"/>
                      <a:pt x="2074333" y="1102783"/>
                      <a:pt x="2228850" y="1111250"/>
                    </a:cubicBezTo>
                    <a:cubicBezTo>
                      <a:pt x="2603500" y="1117600"/>
                      <a:pt x="2965450" y="1111250"/>
                      <a:pt x="3352800" y="1123950"/>
                    </a:cubicBezTo>
                    <a:lnTo>
                      <a:pt x="4476750" y="1257300"/>
                    </a:lnTo>
                    <a:lnTo>
                      <a:pt x="4476750" y="1257300"/>
                    </a:lnTo>
                  </a:path>
                </a:pathLst>
              </a:cu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27" name="Group 1026"/>
              <p:cNvGrpSpPr/>
              <p:nvPr/>
            </p:nvGrpSpPr>
            <p:grpSpPr>
              <a:xfrm>
                <a:off x="2612961" y="2890838"/>
                <a:ext cx="4557133" cy="1764206"/>
                <a:chOff x="2612961" y="2890838"/>
                <a:chExt cx="4557133" cy="1764206"/>
              </a:xfrm>
            </p:grpSpPr>
            <p:sp>
              <p:nvSpPr>
                <p:cNvPr id="164" name="Isosceles Triangle 163"/>
                <p:cNvSpPr/>
                <p:nvPr/>
              </p:nvSpPr>
              <p:spPr>
                <a:xfrm>
                  <a:off x="2612961" y="2890838"/>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Isosceles Triangle 164"/>
                <p:cNvSpPr/>
                <p:nvPr/>
              </p:nvSpPr>
              <p:spPr>
                <a:xfrm>
                  <a:off x="2727534" y="4379598"/>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0" name="Group 169"/>
                <p:cNvGrpSpPr/>
                <p:nvPr/>
              </p:nvGrpSpPr>
              <p:grpSpPr>
                <a:xfrm>
                  <a:off x="7086728" y="4011588"/>
                  <a:ext cx="81342" cy="360244"/>
                  <a:chOff x="5007959" y="3969269"/>
                  <a:chExt cx="81342" cy="214776"/>
                </a:xfrm>
              </p:grpSpPr>
              <p:cxnSp>
                <p:nvCxnSpPr>
                  <p:cNvPr id="171" name="Straight Connector 170"/>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74" name="Isosceles Triangle 173"/>
                <p:cNvSpPr/>
                <p:nvPr/>
              </p:nvSpPr>
              <p:spPr>
                <a:xfrm>
                  <a:off x="2840066" y="4566870"/>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Isosceles Triangle 174"/>
                <p:cNvSpPr/>
                <p:nvPr/>
              </p:nvSpPr>
              <p:spPr>
                <a:xfrm>
                  <a:off x="3067220" y="4403225"/>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Isosceles Triangle 175"/>
                <p:cNvSpPr/>
                <p:nvPr/>
              </p:nvSpPr>
              <p:spPr>
                <a:xfrm>
                  <a:off x="3279376" y="4229935"/>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Isosceles Triangle 176"/>
                <p:cNvSpPr/>
                <p:nvPr/>
              </p:nvSpPr>
              <p:spPr>
                <a:xfrm>
                  <a:off x="3508487" y="4148904"/>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Isosceles Triangle 177"/>
                <p:cNvSpPr/>
                <p:nvPr/>
              </p:nvSpPr>
              <p:spPr>
                <a:xfrm>
                  <a:off x="3959942" y="4011588"/>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Isosceles Triangle 178"/>
                <p:cNvSpPr/>
                <p:nvPr/>
              </p:nvSpPr>
              <p:spPr>
                <a:xfrm>
                  <a:off x="4402151" y="3976847"/>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Isosceles Triangle 179"/>
                <p:cNvSpPr/>
                <p:nvPr/>
              </p:nvSpPr>
              <p:spPr>
                <a:xfrm>
                  <a:off x="4851268" y="4003520"/>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1" name="Isosceles Triangle 180"/>
                <p:cNvSpPr/>
                <p:nvPr/>
              </p:nvSpPr>
              <p:spPr>
                <a:xfrm>
                  <a:off x="5971194" y="4018510"/>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Isosceles Triangle 181"/>
                <p:cNvSpPr/>
                <p:nvPr/>
              </p:nvSpPr>
              <p:spPr>
                <a:xfrm>
                  <a:off x="7078654" y="4141761"/>
                  <a:ext cx="91440" cy="8817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3" name="Group 182"/>
                <p:cNvGrpSpPr/>
                <p:nvPr/>
              </p:nvGrpSpPr>
              <p:grpSpPr>
                <a:xfrm>
                  <a:off x="5975766" y="3982983"/>
                  <a:ext cx="81342" cy="140868"/>
                  <a:chOff x="5007959" y="3969269"/>
                  <a:chExt cx="81342" cy="214776"/>
                </a:xfrm>
              </p:grpSpPr>
              <p:cxnSp>
                <p:nvCxnSpPr>
                  <p:cNvPr id="184" name="Straight Connector 183"/>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87" name="Group 186"/>
                <p:cNvGrpSpPr/>
                <p:nvPr/>
              </p:nvGrpSpPr>
              <p:grpSpPr>
                <a:xfrm>
                  <a:off x="4855387" y="4002229"/>
                  <a:ext cx="81342" cy="89465"/>
                  <a:chOff x="5007959" y="3969269"/>
                  <a:chExt cx="81342" cy="214776"/>
                </a:xfrm>
              </p:grpSpPr>
              <p:cxnSp>
                <p:nvCxnSpPr>
                  <p:cNvPr id="188" name="Straight Connector 187"/>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91" name="Group 190"/>
                <p:cNvGrpSpPr/>
                <p:nvPr/>
              </p:nvGrpSpPr>
              <p:grpSpPr>
                <a:xfrm>
                  <a:off x="4406236" y="3979057"/>
                  <a:ext cx="81342" cy="137693"/>
                  <a:chOff x="5007959" y="3969269"/>
                  <a:chExt cx="81342" cy="214776"/>
                </a:xfrm>
              </p:grpSpPr>
              <p:cxnSp>
                <p:nvCxnSpPr>
                  <p:cNvPr id="192" name="Straight Connector 191"/>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p:cNvGrpSpPr/>
                <p:nvPr/>
              </p:nvGrpSpPr>
              <p:grpSpPr>
                <a:xfrm>
                  <a:off x="3968398" y="4000397"/>
                  <a:ext cx="81342" cy="91298"/>
                  <a:chOff x="5007959" y="3969269"/>
                  <a:chExt cx="81342" cy="214776"/>
                </a:xfrm>
              </p:grpSpPr>
              <p:cxnSp>
                <p:nvCxnSpPr>
                  <p:cNvPr id="196" name="Straight Connector 195"/>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3288460" y="4227066"/>
                  <a:ext cx="81342" cy="91043"/>
                  <a:chOff x="5007959" y="3969269"/>
                  <a:chExt cx="81342" cy="214776"/>
                </a:xfrm>
              </p:grpSpPr>
              <p:cxnSp>
                <p:nvCxnSpPr>
                  <p:cNvPr id="200" name="Straight Connector 199"/>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03" name="Group 202"/>
                <p:cNvGrpSpPr/>
                <p:nvPr/>
              </p:nvGrpSpPr>
              <p:grpSpPr>
                <a:xfrm>
                  <a:off x="3067220" y="4443896"/>
                  <a:ext cx="81342" cy="47503"/>
                  <a:chOff x="5007959" y="3969269"/>
                  <a:chExt cx="81342" cy="214776"/>
                </a:xfrm>
              </p:grpSpPr>
              <p:cxnSp>
                <p:nvCxnSpPr>
                  <p:cNvPr id="204" name="Straight Connector 203"/>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07" name="Group 206"/>
                <p:cNvGrpSpPr/>
                <p:nvPr/>
              </p:nvGrpSpPr>
              <p:grpSpPr>
                <a:xfrm>
                  <a:off x="2847171" y="4586197"/>
                  <a:ext cx="81342" cy="45719"/>
                  <a:chOff x="5007959" y="3969269"/>
                  <a:chExt cx="81342" cy="214776"/>
                </a:xfrm>
              </p:grpSpPr>
              <p:cxnSp>
                <p:nvCxnSpPr>
                  <p:cNvPr id="208" name="Straight Connector 207"/>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2732583" y="4412440"/>
                  <a:ext cx="81342" cy="45719"/>
                  <a:chOff x="5007959" y="3969269"/>
                  <a:chExt cx="81342" cy="214776"/>
                </a:xfrm>
              </p:grpSpPr>
              <p:cxnSp>
                <p:nvCxnSpPr>
                  <p:cNvPr id="212" name="Straight Connector 211"/>
                  <p:cNvCxnSpPr/>
                  <p:nvPr/>
                </p:nvCxnSpPr>
                <p:spPr>
                  <a:xfrm>
                    <a:off x="5045845" y="3972363"/>
                    <a:ext cx="0" cy="211682"/>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5007959" y="3969269"/>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5007959" y="4184045"/>
                    <a:ext cx="81342"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030" name="Group 1029"/>
            <p:cNvGrpSpPr/>
            <p:nvPr/>
          </p:nvGrpSpPr>
          <p:grpSpPr>
            <a:xfrm>
              <a:off x="2612961" y="2902201"/>
              <a:ext cx="4555252" cy="2268063"/>
              <a:chOff x="2612961" y="2902201"/>
              <a:chExt cx="4555252" cy="2268063"/>
            </a:xfrm>
          </p:grpSpPr>
          <p:sp>
            <p:nvSpPr>
              <p:cNvPr id="1029" name="Freeform 1028"/>
              <p:cNvSpPr/>
              <p:nvPr/>
            </p:nvSpPr>
            <p:spPr>
              <a:xfrm>
                <a:off x="2657642" y="2941054"/>
                <a:ext cx="4470400" cy="2160335"/>
              </a:xfrm>
              <a:custGeom>
                <a:avLst/>
                <a:gdLst>
                  <a:gd name="connsiteX0" fmla="*/ 0 w 4470400"/>
                  <a:gd name="connsiteY0" fmla="*/ 0 h 1732547"/>
                  <a:gd name="connsiteX1" fmla="*/ 4470400 w 4470400"/>
                  <a:gd name="connsiteY1" fmla="*/ 1732547 h 1732547"/>
                  <a:gd name="connsiteX2" fmla="*/ 4470400 w 4470400"/>
                  <a:gd name="connsiteY2" fmla="*/ 1732547 h 1732547"/>
                  <a:gd name="connsiteX0" fmla="*/ 0 w 4470400"/>
                  <a:gd name="connsiteY0" fmla="*/ 0 h 1807410"/>
                  <a:gd name="connsiteX1" fmla="*/ 112295 w 4470400"/>
                  <a:gd name="connsiteY1" fmla="*/ 1807410 h 1807410"/>
                  <a:gd name="connsiteX2" fmla="*/ 4470400 w 4470400"/>
                  <a:gd name="connsiteY2" fmla="*/ 1732547 h 1807410"/>
                  <a:gd name="connsiteX3" fmla="*/ 4470400 w 4470400"/>
                  <a:gd name="connsiteY3" fmla="*/ 1732547 h 1807410"/>
                  <a:gd name="connsiteX0" fmla="*/ 0 w 4470400"/>
                  <a:gd name="connsiteY0" fmla="*/ 0 h 2160341"/>
                  <a:gd name="connsiteX1" fmla="*/ 112295 w 4470400"/>
                  <a:gd name="connsiteY1" fmla="*/ 1807410 h 2160341"/>
                  <a:gd name="connsiteX2" fmla="*/ 224590 w 4470400"/>
                  <a:gd name="connsiteY2" fmla="*/ 2160335 h 2160341"/>
                  <a:gd name="connsiteX3" fmla="*/ 4470400 w 4470400"/>
                  <a:gd name="connsiteY3" fmla="*/ 1732547 h 2160341"/>
                  <a:gd name="connsiteX4" fmla="*/ 4470400 w 4470400"/>
                  <a:gd name="connsiteY4" fmla="*/ 1732547 h 2160341"/>
                  <a:gd name="connsiteX0" fmla="*/ 0 w 4470400"/>
                  <a:gd name="connsiteY0" fmla="*/ 0 h 2160335"/>
                  <a:gd name="connsiteX1" fmla="*/ 112295 w 4470400"/>
                  <a:gd name="connsiteY1" fmla="*/ 1807410 h 2160335"/>
                  <a:gd name="connsiteX2" fmla="*/ 224590 w 4470400"/>
                  <a:gd name="connsiteY2" fmla="*/ 2160335 h 2160335"/>
                  <a:gd name="connsiteX3" fmla="*/ 4470400 w 4470400"/>
                  <a:gd name="connsiteY3" fmla="*/ 1732547 h 2160335"/>
                  <a:gd name="connsiteX4" fmla="*/ 4470400 w 4470400"/>
                  <a:gd name="connsiteY4"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70400 w 4470400"/>
                  <a:gd name="connsiteY3" fmla="*/ 1732547 h 2160335"/>
                  <a:gd name="connsiteX4" fmla="*/ 4470400 w 4470400"/>
                  <a:gd name="connsiteY4"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70400 w 4470400"/>
                  <a:gd name="connsiteY3" fmla="*/ 1732547 h 2160335"/>
                  <a:gd name="connsiteX4" fmla="*/ 4470400 w 4470400"/>
                  <a:gd name="connsiteY4"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70400 w 4470400"/>
                  <a:gd name="connsiteY3" fmla="*/ 1732547 h 2160335"/>
                  <a:gd name="connsiteX4" fmla="*/ 4470400 w 4470400"/>
                  <a:gd name="connsiteY4"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4470400 w 4470400"/>
                  <a:gd name="connsiteY4" fmla="*/ 1732547 h 2160335"/>
                  <a:gd name="connsiteX5" fmla="*/ 4470400 w 4470400"/>
                  <a:gd name="connsiteY5"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4470400 w 4470400"/>
                  <a:gd name="connsiteY5" fmla="*/ 1732547 h 2160335"/>
                  <a:gd name="connsiteX6" fmla="*/ 4470400 w 4470400"/>
                  <a:gd name="connsiteY6"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4470400 w 4470400"/>
                  <a:gd name="connsiteY6" fmla="*/ 1732547 h 2160335"/>
                  <a:gd name="connsiteX7" fmla="*/ 4470400 w 4470400"/>
                  <a:gd name="connsiteY7"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4470400 w 4470400"/>
                  <a:gd name="connsiteY7" fmla="*/ 1732547 h 2160335"/>
                  <a:gd name="connsiteX8" fmla="*/ 4470400 w 4470400"/>
                  <a:gd name="connsiteY8"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4470400 w 4470400"/>
                  <a:gd name="connsiteY8" fmla="*/ 1732547 h 2160335"/>
                  <a:gd name="connsiteX9" fmla="*/ 4470400 w 4470400"/>
                  <a:gd name="connsiteY9"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4470400 w 4470400"/>
                  <a:gd name="connsiteY9" fmla="*/ 1732547 h 2160335"/>
                  <a:gd name="connsiteX10" fmla="*/ 4470400 w 4470400"/>
                  <a:gd name="connsiteY10"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 name="connsiteX0" fmla="*/ 0 w 4470400"/>
                  <a:gd name="connsiteY0" fmla="*/ 0 h 2160335"/>
                  <a:gd name="connsiteX1" fmla="*/ 112295 w 4470400"/>
                  <a:gd name="connsiteY1" fmla="*/ 1807410 h 2160335"/>
                  <a:gd name="connsiteX2" fmla="*/ 224590 w 4470400"/>
                  <a:gd name="connsiteY2" fmla="*/ 2160335 h 2160335"/>
                  <a:gd name="connsiteX3" fmla="*/ 449179 w 4470400"/>
                  <a:gd name="connsiteY3" fmla="*/ 2117557 h 2160335"/>
                  <a:gd name="connsiteX4" fmla="*/ 668421 w 4470400"/>
                  <a:gd name="connsiteY4" fmla="*/ 1973178 h 2160335"/>
                  <a:gd name="connsiteX5" fmla="*/ 887663 w 4470400"/>
                  <a:gd name="connsiteY5" fmla="*/ 1898314 h 2160335"/>
                  <a:gd name="connsiteX6" fmla="*/ 1347537 w 4470400"/>
                  <a:gd name="connsiteY6" fmla="*/ 1759283 h 2160335"/>
                  <a:gd name="connsiteX7" fmla="*/ 1796716 w 4470400"/>
                  <a:gd name="connsiteY7" fmla="*/ 1630946 h 2160335"/>
                  <a:gd name="connsiteX8" fmla="*/ 2235200 w 4470400"/>
                  <a:gd name="connsiteY8" fmla="*/ 1556083 h 2160335"/>
                  <a:gd name="connsiteX9" fmla="*/ 3358147 w 4470400"/>
                  <a:gd name="connsiteY9" fmla="*/ 1775325 h 2160335"/>
                  <a:gd name="connsiteX10" fmla="*/ 4470400 w 4470400"/>
                  <a:gd name="connsiteY10" fmla="*/ 1732547 h 2160335"/>
                  <a:gd name="connsiteX11" fmla="*/ 4470400 w 4470400"/>
                  <a:gd name="connsiteY11" fmla="*/ 1732547 h 216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0400" h="2160335">
                    <a:moveTo>
                      <a:pt x="0" y="0"/>
                    </a:moveTo>
                    <a:cubicBezTo>
                      <a:pt x="16042" y="320842"/>
                      <a:pt x="69516" y="1609558"/>
                      <a:pt x="112295" y="1807410"/>
                    </a:cubicBezTo>
                    <a:cubicBezTo>
                      <a:pt x="149727" y="1971395"/>
                      <a:pt x="165769" y="2044476"/>
                      <a:pt x="224590" y="2160335"/>
                    </a:cubicBezTo>
                    <a:cubicBezTo>
                      <a:pt x="303018" y="2154988"/>
                      <a:pt x="370751" y="2138946"/>
                      <a:pt x="449179" y="2117557"/>
                    </a:cubicBezTo>
                    <a:cubicBezTo>
                      <a:pt x="527607" y="2071213"/>
                      <a:pt x="595340" y="2014174"/>
                      <a:pt x="668421" y="1973178"/>
                    </a:cubicBezTo>
                    <a:cubicBezTo>
                      <a:pt x="757544" y="1955353"/>
                      <a:pt x="809235" y="1932181"/>
                      <a:pt x="887663" y="1898314"/>
                    </a:cubicBezTo>
                    <a:cubicBezTo>
                      <a:pt x="1049867" y="1859100"/>
                      <a:pt x="1206723" y="1809192"/>
                      <a:pt x="1347537" y="1759283"/>
                    </a:cubicBezTo>
                    <a:cubicBezTo>
                      <a:pt x="1507958" y="1725416"/>
                      <a:pt x="1646990" y="1675508"/>
                      <a:pt x="1796716" y="1630946"/>
                    </a:cubicBezTo>
                    <a:cubicBezTo>
                      <a:pt x="1948225" y="1611339"/>
                      <a:pt x="2105081" y="1581037"/>
                      <a:pt x="2235200" y="1556083"/>
                    </a:cubicBezTo>
                    <a:cubicBezTo>
                      <a:pt x="2611298" y="1611339"/>
                      <a:pt x="3024828" y="1704027"/>
                      <a:pt x="3358147" y="1775325"/>
                    </a:cubicBezTo>
                    <a:lnTo>
                      <a:pt x="4470400" y="1732547"/>
                    </a:lnTo>
                    <a:lnTo>
                      <a:pt x="4470400" y="1732547"/>
                    </a:lnTo>
                  </a:path>
                </a:pathLst>
              </a:cu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24" name="Group 1023"/>
              <p:cNvGrpSpPr/>
              <p:nvPr/>
            </p:nvGrpSpPr>
            <p:grpSpPr>
              <a:xfrm>
                <a:off x="7084174" y="4318109"/>
                <a:ext cx="81342" cy="706329"/>
                <a:chOff x="5007959" y="3969269"/>
                <a:chExt cx="81342" cy="214776"/>
              </a:xfrm>
            </p:grpSpPr>
            <p:cxnSp>
              <p:nvCxnSpPr>
                <p:cNvPr id="166" name="Straight Connector 165"/>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63" name="Rectangle 162"/>
              <p:cNvSpPr/>
              <p:nvPr/>
            </p:nvSpPr>
            <p:spPr>
              <a:xfrm>
                <a:off x="2612961" y="2902201"/>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Rectangle 217"/>
              <p:cNvSpPr/>
              <p:nvPr/>
            </p:nvSpPr>
            <p:spPr>
              <a:xfrm>
                <a:off x="2720841" y="4703290"/>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9" name="Rectangle 218"/>
              <p:cNvSpPr/>
              <p:nvPr/>
            </p:nvSpPr>
            <p:spPr>
              <a:xfrm>
                <a:off x="2837281" y="5057573"/>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Rectangle 219"/>
              <p:cNvSpPr/>
              <p:nvPr/>
            </p:nvSpPr>
            <p:spPr>
              <a:xfrm>
                <a:off x="3059670" y="5015755"/>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1" name="Rectangle 220"/>
              <p:cNvSpPr/>
              <p:nvPr/>
            </p:nvSpPr>
            <p:spPr>
              <a:xfrm>
                <a:off x="3282537" y="4869683"/>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2" name="Rectangle 221"/>
              <p:cNvSpPr/>
              <p:nvPr/>
            </p:nvSpPr>
            <p:spPr>
              <a:xfrm>
                <a:off x="3501675" y="4797938"/>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3" name="Rectangle 222"/>
              <p:cNvSpPr/>
              <p:nvPr/>
            </p:nvSpPr>
            <p:spPr>
              <a:xfrm>
                <a:off x="3962351" y="4659346"/>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4" name="Rectangle 223"/>
              <p:cNvSpPr/>
              <p:nvPr/>
            </p:nvSpPr>
            <p:spPr>
              <a:xfrm>
                <a:off x="4408524" y="4528138"/>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5" name="Rectangle 224"/>
              <p:cNvSpPr/>
              <p:nvPr/>
            </p:nvSpPr>
            <p:spPr>
              <a:xfrm>
                <a:off x="4850338" y="4458159"/>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Rectangle 225"/>
              <p:cNvSpPr/>
              <p:nvPr/>
            </p:nvSpPr>
            <p:spPr>
              <a:xfrm>
                <a:off x="5971194" y="4671294"/>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7" name="Rectangle 226"/>
              <p:cNvSpPr/>
              <p:nvPr/>
            </p:nvSpPr>
            <p:spPr>
              <a:xfrm>
                <a:off x="7076773" y="4632141"/>
                <a:ext cx="91440" cy="88174"/>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8" name="Group 227"/>
              <p:cNvGrpSpPr/>
              <p:nvPr/>
            </p:nvGrpSpPr>
            <p:grpSpPr>
              <a:xfrm>
                <a:off x="5976243" y="4455198"/>
                <a:ext cx="81342" cy="508354"/>
                <a:chOff x="5007959" y="3969269"/>
                <a:chExt cx="81342" cy="214776"/>
              </a:xfrm>
            </p:grpSpPr>
            <p:cxnSp>
              <p:nvCxnSpPr>
                <p:cNvPr id="229" name="Straight Connector 228"/>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32" name="Group 231"/>
              <p:cNvGrpSpPr/>
              <p:nvPr/>
            </p:nvGrpSpPr>
            <p:grpSpPr>
              <a:xfrm>
                <a:off x="4852602" y="4400867"/>
                <a:ext cx="81342" cy="208519"/>
                <a:chOff x="5007959" y="3969269"/>
                <a:chExt cx="81342" cy="214776"/>
              </a:xfrm>
            </p:grpSpPr>
            <p:cxnSp>
              <p:nvCxnSpPr>
                <p:cNvPr id="233" name="Straight Connector 232"/>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36" name="Group 235"/>
              <p:cNvGrpSpPr/>
              <p:nvPr/>
            </p:nvGrpSpPr>
            <p:grpSpPr>
              <a:xfrm>
                <a:off x="4409464" y="4481937"/>
                <a:ext cx="81342" cy="189357"/>
                <a:chOff x="5007959" y="3969269"/>
                <a:chExt cx="81342" cy="214776"/>
              </a:xfrm>
            </p:grpSpPr>
            <p:cxnSp>
              <p:nvCxnSpPr>
                <p:cNvPr id="237" name="Straight Connector 236"/>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40" name="Group 239"/>
              <p:cNvGrpSpPr/>
              <p:nvPr/>
            </p:nvGrpSpPr>
            <p:grpSpPr>
              <a:xfrm>
                <a:off x="3966371" y="4608581"/>
                <a:ext cx="81342" cy="182883"/>
                <a:chOff x="5007959" y="3969269"/>
                <a:chExt cx="81342" cy="214776"/>
              </a:xfrm>
            </p:grpSpPr>
            <p:cxnSp>
              <p:nvCxnSpPr>
                <p:cNvPr id="241" name="Straight Connector 240"/>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44" name="Group 243"/>
              <p:cNvGrpSpPr/>
              <p:nvPr/>
            </p:nvGrpSpPr>
            <p:grpSpPr>
              <a:xfrm>
                <a:off x="3506908" y="4750809"/>
                <a:ext cx="81342" cy="172829"/>
                <a:chOff x="5007959" y="3969269"/>
                <a:chExt cx="81342" cy="214776"/>
              </a:xfrm>
            </p:grpSpPr>
            <p:cxnSp>
              <p:nvCxnSpPr>
                <p:cNvPr id="245" name="Straight Connector 244"/>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3284425" y="4827355"/>
                <a:ext cx="81342" cy="172829"/>
                <a:chOff x="5007959" y="3969269"/>
                <a:chExt cx="81342" cy="214776"/>
              </a:xfrm>
            </p:grpSpPr>
            <p:cxnSp>
              <p:nvCxnSpPr>
                <p:cNvPr id="249" name="Straight Connector 248"/>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52" name="Group 251"/>
              <p:cNvGrpSpPr/>
              <p:nvPr/>
            </p:nvGrpSpPr>
            <p:grpSpPr>
              <a:xfrm>
                <a:off x="3064719" y="4982246"/>
                <a:ext cx="81342" cy="163502"/>
                <a:chOff x="5007959" y="3969269"/>
                <a:chExt cx="81342" cy="214776"/>
              </a:xfrm>
            </p:grpSpPr>
            <p:cxnSp>
              <p:nvCxnSpPr>
                <p:cNvPr id="253" name="Straight Connector 252"/>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56" name="Group 255"/>
              <p:cNvGrpSpPr/>
              <p:nvPr/>
            </p:nvGrpSpPr>
            <p:grpSpPr>
              <a:xfrm>
                <a:off x="2842330" y="5031016"/>
                <a:ext cx="81342" cy="139248"/>
                <a:chOff x="5007959" y="3969269"/>
                <a:chExt cx="81342" cy="214776"/>
              </a:xfrm>
            </p:grpSpPr>
            <p:cxnSp>
              <p:nvCxnSpPr>
                <p:cNvPr id="257" name="Straight Connector 256"/>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2728496" y="4682938"/>
                <a:ext cx="81342" cy="125705"/>
                <a:chOff x="5007959" y="3969269"/>
                <a:chExt cx="81342" cy="214776"/>
              </a:xfrm>
            </p:grpSpPr>
            <p:cxnSp>
              <p:nvCxnSpPr>
                <p:cNvPr id="261" name="Straight Connector 260"/>
                <p:cNvCxnSpPr/>
                <p:nvPr/>
              </p:nvCxnSpPr>
              <p:spPr>
                <a:xfrm>
                  <a:off x="5045845" y="3972363"/>
                  <a:ext cx="0" cy="211682"/>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5007959" y="3969269"/>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5007959" y="4184045"/>
                  <a:ext cx="81342"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1031" name="TextBox 1030"/>
            <p:cNvSpPr txBox="1"/>
            <p:nvPr/>
          </p:nvSpPr>
          <p:spPr>
            <a:xfrm>
              <a:off x="3816896" y="5599696"/>
              <a:ext cx="1654957" cy="307777"/>
            </a:xfrm>
            <a:prstGeom prst="rect">
              <a:avLst/>
            </a:prstGeom>
            <a:noFill/>
          </p:spPr>
          <p:txBody>
            <a:bodyPr wrap="square" rtlCol="0">
              <a:spAutoFit/>
            </a:bodyPr>
            <a:lstStyle/>
            <a:p>
              <a:pPr algn="ctr"/>
              <a:r>
                <a:rPr lang="en-US" sz="1400" b="1" dirty="0"/>
                <a:t>Years</a:t>
              </a:r>
            </a:p>
          </p:txBody>
        </p:sp>
        <p:sp>
          <p:nvSpPr>
            <p:cNvPr id="267" name="TextBox 266"/>
            <p:cNvSpPr txBox="1"/>
            <p:nvPr/>
          </p:nvSpPr>
          <p:spPr>
            <a:xfrm rot="16200000">
              <a:off x="823944" y="3819416"/>
              <a:ext cx="2046281" cy="307777"/>
            </a:xfrm>
            <a:prstGeom prst="rect">
              <a:avLst/>
            </a:prstGeom>
            <a:noFill/>
          </p:spPr>
          <p:txBody>
            <a:bodyPr wrap="square" rtlCol="0">
              <a:spAutoFit/>
            </a:bodyPr>
            <a:lstStyle/>
            <a:p>
              <a:pPr algn="ctr"/>
              <a:r>
                <a:rPr lang="en-US" sz="1400" b="1" dirty="0">
                  <a:sym typeface="Symbol"/>
                </a:rPr>
                <a:t> </a:t>
              </a:r>
              <a:r>
                <a:rPr lang="en-US" sz="1400" b="1" dirty="0"/>
                <a:t>Mean Weight (%)</a:t>
              </a:r>
            </a:p>
          </p:txBody>
        </p:sp>
      </p:grpSp>
      <p:grpSp>
        <p:nvGrpSpPr>
          <p:cNvPr id="1033" name="Group 1032"/>
          <p:cNvGrpSpPr/>
          <p:nvPr/>
        </p:nvGrpSpPr>
        <p:grpSpPr>
          <a:xfrm>
            <a:off x="6646117" y="2414484"/>
            <a:ext cx="2555762" cy="954107"/>
            <a:chOff x="6588238" y="2553103"/>
            <a:chExt cx="2555762" cy="954107"/>
          </a:xfrm>
        </p:grpSpPr>
        <p:sp>
          <p:nvSpPr>
            <p:cNvPr id="269" name="TextBox 268"/>
            <p:cNvSpPr txBox="1"/>
            <p:nvPr/>
          </p:nvSpPr>
          <p:spPr>
            <a:xfrm>
              <a:off x="6644079" y="2553103"/>
              <a:ext cx="2499921" cy="954107"/>
            </a:xfrm>
            <a:prstGeom prst="rect">
              <a:avLst/>
            </a:prstGeom>
            <a:noFill/>
          </p:spPr>
          <p:txBody>
            <a:bodyPr wrap="square" rtlCol="0">
              <a:spAutoFit/>
            </a:bodyPr>
            <a:lstStyle/>
            <a:p>
              <a:r>
                <a:rPr lang="en-US" sz="1400" dirty="0"/>
                <a:t>Control</a:t>
              </a:r>
            </a:p>
            <a:p>
              <a:r>
                <a:rPr lang="en-US" sz="1400" dirty="0"/>
                <a:t>Banding</a:t>
              </a:r>
            </a:p>
            <a:p>
              <a:r>
                <a:rPr lang="en-US" sz="1400" dirty="0"/>
                <a:t>Vertical banded gastroplasty</a:t>
              </a:r>
            </a:p>
            <a:p>
              <a:r>
                <a:rPr lang="en-US" sz="1400" dirty="0"/>
                <a:t>Gastric bypass</a:t>
              </a:r>
            </a:p>
          </p:txBody>
        </p:sp>
        <p:sp>
          <p:nvSpPr>
            <p:cNvPr id="270" name="Rectangle 269"/>
            <p:cNvSpPr/>
            <p:nvPr/>
          </p:nvSpPr>
          <p:spPr>
            <a:xfrm>
              <a:off x="6598359" y="3304555"/>
              <a:ext cx="91440" cy="80361"/>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1" name="Isosceles Triangle 270"/>
            <p:cNvSpPr>
              <a:spLocks noChangeAspect="1"/>
            </p:cNvSpPr>
            <p:nvPr/>
          </p:nvSpPr>
          <p:spPr>
            <a:xfrm>
              <a:off x="6589215" y="3073240"/>
              <a:ext cx="100584" cy="100584"/>
            </a:xfrm>
            <a:prstGeom prs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2" name="Diamond 271"/>
            <p:cNvSpPr/>
            <p:nvPr/>
          </p:nvSpPr>
          <p:spPr>
            <a:xfrm>
              <a:off x="6596501" y="2871157"/>
              <a:ext cx="91440" cy="91440"/>
            </a:xfrm>
            <a:prstGeom prst="diamond">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3" name="Oval 272"/>
            <p:cNvSpPr/>
            <p:nvPr/>
          </p:nvSpPr>
          <p:spPr>
            <a:xfrm>
              <a:off x="6588238" y="2665106"/>
              <a:ext cx="91440" cy="91440"/>
            </a:xfrm>
            <a:prstGeom prst="ellipse">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34" name="TextBox 1033"/>
          <p:cNvSpPr txBox="1"/>
          <p:nvPr/>
        </p:nvSpPr>
        <p:spPr>
          <a:xfrm>
            <a:off x="405121" y="5006524"/>
            <a:ext cx="6296838" cy="1015663"/>
          </a:xfrm>
          <a:prstGeom prst="rect">
            <a:avLst/>
          </a:prstGeom>
          <a:noFill/>
        </p:spPr>
        <p:txBody>
          <a:bodyPr wrap="square" rtlCol="0">
            <a:spAutoFit/>
          </a:bodyPr>
          <a:lstStyle/>
          <a:p>
            <a:r>
              <a:rPr lang="en-US" sz="1200" b="1" dirty="0"/>
              <a:t>No. patients</a:t>
            </a:r>
          </a:p>
          <a:p>
            <a:pPr>
              <a:tabLst>
                <a:tab pos="1377950" algn="r"/>
                <a:tab pos="2338388" algn="r"/>
                <a:tab pos="3148013" algn="r"/>
                <a:tab pos="3657600" algn="r"/>
                <a:tab pos="4745038" algn="r"/>
                <a:tab pos="5891213" algn="r"/>
              </a:tabLst>
            </a:pPr>
            <a:r>
              <a:rPr lang="en-US" sz="1200" dirty="0"/>
              <a:t>Control	2037	1490	1242	1267	556	176</a:t>
            </a:r>
          </a:p>
          <a:p>
            <a:pPr>
              <a:tabLst>
                <a:tab pos="1377950" algn="r"/>
                <a:tab pos="2338388" algn="r"/>
                <a:tab pos="3148013" algn="r"/>
                <a:tab pos="3657600" algn="r"/>
                <a:tab pos="4745038" algn="r"/>
                <a:tab pos="5891213" algn="r"/>
              </a:tabLst>
            </a:pPr>
            <a:r>
              <a:rPr lang="en-US" sz="1200" dirty="0"/>
              <a:t>Banding	376	333	284	284	150	50</a:t>
            </a:r>
          </a:p>
          <a:p>
            <a:pPr>
              <a:tabLst>
                <a:tab pos="1377950" algn="r"/>
                <a:tab pos="2338388" algn="r"/>
                <a:tab pos="3148013" algn="r"/>
                <a:tab pos="3657600" algn="r"/>
                <a:tab pos="4745038" algn="r"/>
                <a:tab pos="5891213" algn="r"/>
              </a:tabLst>
            </a:pPr>
            <a:r>
              <a:rPr lang="en-US" sz="1200" dirty="0"/>
              <a:t>Gastroplasty	1369	1086	987	1007	489	82</a:t>
            </a:r>
          </a:p>
          <a:p>
            <a:pPr>
              <a:tabLst>
                <a:tab pos="1377950" algn="r"/>
                <a:tab pos="2338388" algn="r"/>
                <a:tab pos="3148013" algn="r"/>
                <a:tab pos="3657600" algn="r"/>
                <a:tab pos="4745038" algn="r"/>
                <a:tab pos="5891213" algn="r"/>
              </a:tabLst>
            </a:pPr>
            <a:r>
              <a:rPr lang="en-US" sz="1200" dirty="0"/>
              <a:t>Bypass	265	209	184	180	37	13</a:t>
            </a:r>
          </a:p>
        </p:txBody>
      </p:sp>
    </p:spTree>
    <p:extLst>
      <p:ext uri="{BB962C8B-B14F-4D97-AF65-F5344CB8AC3E}">
        <p14:creationId xmlns:p14="http://schemas.microsoft.com/office/powerpoint/2010/main" val="2157700401"/>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99" y="3489314"/>
            <a:ext cx="2205789"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lIns="45720" rIns="45720">
            <a:spAutoFit/>
          </a:bodyPr>
          <a:lstStyle/>
          <a:p>
            <a:pPr algn="ctr" eaLnBrk="0" fontAlgn="auto" hangingPunct="0">
              <a:spcBef>
                <a:spcPts val="0"/>
              </a:spcBef>
              <a:spcAft>
                <a:spcPts val="0"/>
              </a:spcAft>
              <a:defRPr/>
            </a:pPr>
            <a:r>
              <a:rPr lang="en-US" sz="2400" b="1" dirty="0">
                <a:solidFill>
                  <a:schemeClr val="bg1"/>
                </a:solidFill>
              </a:rPr>
              <a:t>Insulin resistance</a:t>
            </a:r>
          </a:p>
        </p:txBody>
      </p:sp>
      <p:sp>
        <p:nvSpPr>
          <p:cNvPr id="43014" name="TextBox 4"/>
          <p:cNvSpPr txBox="1">
            <a:spLocks noChangeArrowheads="1"/>
          </p:cNvSpPr>
          <p:nvPr/>
        </p:nvSpPr>
        <p:spPr bwMode="auto">
          <a:xfrm>
            <a:off x="6591300" y="2565985"/>
            <a:ext cx="2438400" cy="8302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fontAlgn="auto">
              <a:spcBef>
                <a:spcPts val="0"/>
              </a:spcBef>
              <a:spcAft>
                <a:spcPts val="0"/>
              </a:spcAft>
              <a:defRPr/>
            </a:pPr>
            <a:r>
              <a:rPr lang="en-US" sz="2400" b="1" dirty="0">
                <a:solidFill>
                  <a:schemeClr val="bg1"/>
                </a:solidFill>
              </a:rPr>
              <a:t>Type 2 diabetes</a:t>
            </a:r>
          </a:p>
        </p:txBody>
      </p:sp>
      <p:sp>
        <p:nvSpPr>
          <p:cNvPr id="43015" name="TextBox 5"/>
          <p:cNvSpPr txBox="1">
            <a:spLocks noChangeArrowheads="1"/>
          </p:cNvSpPr>
          <p:nvPr/>
        </p:nvSpPr>
        <p:spPr bwMode="auto">
          <a:xfrm>
            <a:off x="6591300" y="4475291"/>
            <a:ext cx="2438400" cy="7683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fontAlgn="auto">
              <a:spcBef>
                <a:spcPts val="0"/>
              </a:spcBef>
              <a:spcAft>
                <a:spcPts val="0"/>
              </a:spcAft>
              <a:defRPr/>
            </a:pPr>
            <a:r>
              <a:rPr lang="en-US" sz="2200" b="1" dirty="0">
                <a:solidFill>
                  <a:schemeClr val="bg1"/>
                </a:solidFill>
              </a:rPr>
              <a:t>Cardiovascular disease</a:t>
            </a:r>
          </a:p>
        </p:txBody>
      </p:sp>
      <p:cxnSp>
        <p:nvCxnSpPr>
          <p:cNvPr id="9" name="Straight Arrow Connector 8"/>
          <p:cNvCxnSpPr>
            <a:stCxn id="0" idx="3"/>
            <a:endCxn id="0" idx="1"/>
          </p:cNvCxnSpPr>
          <p:nvPr/>
        </p:nvCxnSpPr>
        <p:spPr>
          <a:xfrm>
            <a:off x="6022975" y="3905250"/>
            <a:ext cx="568325" cy="954088"/>
          </a:xfrm>
          <a:prstGeom prst="straightConnector1">
            <a:avLst/>
          </a:prstGeom>
          <a:ln w="44450">
            <a:tailEnd type="stealth"/>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0" idx="3"/>
            <a:endCxn id="0" idx="1"/>
          </p:cNvCxnSpPr>
          <p:nvPr/>
        </p:nvCxnSpPr>
        <p:spPr>
          <a:xfrm flipV="1">
            <a:off x="6022975" y="2981325"/>
            <a:ext cx="568325" cy="923925"/>
          </a:xfrm>
          <a:prstGeom prst="straightConnector1">
            <a:avLst/>
          </a:prstGeom>
          <a:ln w="44450">
            <a:tailEnd type="stealth"/>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4" idx="1"/>
          </p:cNvCxnSpPr>
          <p:nvPr/>
        </p:nvCxnSpPr>
        <p:spPr>
          <a:xfrm>
            <a:off x="2358188" y="3904813"/>
            <a:ext cx="387835" cy="6714"/>
          </a:xfrm>
          <a:prstGeom prst="straightConnector1">
            <a:avLst/>
          </a:prstGeom>
          <a:ln w="44450">
            <a:tailEnd type="stealth"/>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0" idx="2"/>
            <a:endCxn id="0" idx="0"/>
          </p:cNvCxnSpPr>
          <p:nvPr/>
        </p:nvCxnSpPr>
        <p:spPr>
          <a:xfrm>
            <a:off x="7810500" y="3395663"/>
            <a:ext cx="0" cy="1079500"/>
          </a:xfrm>
          <a:prstGeom prst="straightConnector1">
            <a:avLst/>
          </a:prstGeom>
          <a:ln w="44450">
            <a:tailEnd type="stealth"/>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43022" idx="0"/>
            <a:endCxn id="3" idx="2"/>
          </p:cNvCxnSpPr>
          <p:nvPr/>
        </p:nvCxnSpPr>
        <p:spPr>
          <a:xfrm flipV="1">
            <a:off x="1255294" y="4320311"/>
            <a:ext cx="0" cy="762476"/>
          </a:xfrm>
          <a:prstGeom prst="straightConnector1">
            <a:avLst/>
          </a:prstGeom>
          <a:ln w="44450">
            <a:tailEnd type="stealth"/>
          </a:ln>
        </p:spPr>
        <p:style>
          <a:lnRef idx="3">
            <a:schemeClr val="accent2"/>
          </a:lnRef>
          <a:fillRef idx="0">
            <a:schemeClr val="accent2"/>
          </a:fillRef>
          <a:effectRef idx="2">
            <a:schemeClr val="accent2"/>
          </a:effectRef>
          <a:fontRef idx="minor">
            <a:schemeClr val="tx1"/>
          </a:fontRef>
        </p:style>
      </p:cxnSp>
      <p:sp>
        <p:nvSpPr>
          <p:cNvPr id="43022" name="TextBox 27"/>
          <p:cNvSpPr txBox="1">
            <a:spLocks noChangeArrowheads="1"/>
          </p:cNvSpPr>
          <p:nvPr/>
        </p:nvSpPr>
        <p:spPr bwMode="auto">
          <a:xfrm>
            <a:off x="152399" y="5082787"/>
            <a:ext cx="2205789" cy="461962"/>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fontAlgn="auto">
              <a:spcBef>
                <a:spcPts val="0"/>
              </a:spcBef>
              <a:spcAft>
                <a:spcPts val="0"/>
              </a:spcAft>
              <a:defRPr/>
            </a:pPr>
            <a:r>
              <a:rPr lang="en-US" sz="2400" b="1" dirty="0">
                <a:solidFill>
                  <a:schemeClr val="bg1"/>
                </a:solidFill>
                <a:latin typeface="+mn-lt"/>
              </a:rPr>
              <a:t>Obesity</a:t>
            </a:r>
          </a:p>
        </p:txBody>
      </p:sp>
      <p:sp>
        <p:nvSpPr>
          <p:cNvPr id="5" name="Title 4"/>
          <p:cNvSpPr>
            <a:spLocks noGrp="1"/>
          </p:cNvSpPr>
          <p:nvPr>
            <p:ph type="title"/>
          </p:nvPr>
        </p:nvSpPr>
        <p:spPr/>
        <p:txBody>
          <a:bodyPr/>
          <a:lstStyle/>
          <a:p>
            <a:r>
              <a:rPr lang="en-US" dirty="0"/>
              <a:t>The Spectrum of</a:t>
            </a:r>
            <a:br>
              <a:rPr lang="en-US" dirty="0"/>
            </a:br>
            <a:r>
              <a:rPr lang="en-US" dirty="0"/>
              <a:t>Cardiometabolic Disease</a:t>
            </a:r>
          </a:p>
        </p:txBody>
      </p:sp>
      <p:sp>
        <p:nvSpPr>
          <p:cNvPr id="2" name="Slide Number Placeholder 1"/>
          <p:cNvSpPr>
            <a:spLocks noGrp="1"/>
          </p:cNvSpPr>
          <p:nvPr>
            <p:ph type="sldNum" sz="quarter" idx="4"/>
          </p:nvPr>
        </p:nvSpPr>
        <p:spPr/>
        <p:txBody>
          <a:bodyPr/>
          <a:lstStyle/>
          <a:p>
            <a:fld id="{2462ECC2-A415-4E86-873D-B602882CC3EA}" type="slidenum">
              <a:rPr lang="en-US" smtClean="0"/>
              <a:pPr/>
              <a:t>4</a:t>
            </a:fld>
            <a:endParaRPr lang="en-US" dirty="0"/>
          </a:p>
        </p:txBody>
      </p:sp>
      <p:sp>
        <p:nvSpPr>
          <p:cNvPr id="4" name="TextBox 3"/>
          <p:cNvSpPr txBox="1"/>
          <p:nvPr/>
        </p:nvSpPr>
        <p:spPr>
          <a:xfrm>
            <a:off x="2746023" y="2541921"/>
            <a:ext cx="3276600" cy="2739211"/>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eaLnBrk="0" fontAlgn="auto" hangingPunct="0">
              <a:spcBef>
                <a:spcPts val="0"/>
              </a:spcBef>
              <a:spcAft>
                <a:spcPts val="0"/>
              </a:spcAft>
              <a:defRPr/>
            </a:pPr>
            <a:r>
              <a:rPr lang="en-US" sz="2600" b="1" u="sng" dirty="0">
                <a:solidFill>
                  <a:schemeClr val="bg1"/>
                </a:solidFill>
              </a:rPr>
              <a:t>Prediabetic States</a:t>
            </a:r>
          </a:p>
          <a:p>
            <a:pPr algn="ctr" eaLnBrk="0" fontAlgn="auto" hangingPunct="0">
              <a:spcBef>
                <a:spcPts val="0"/>
              </a:spcBef>
              <a:spcAft>
                <a:spcPts val="0"/>
              </a:spcAft>
              <a:defRPr/>
            </a:pPr>
            <a:r>
              <a:rPr lang="en-US" sz="2000" b="1" dirty="0">
                <a:solidFill>
                  <a:schemeClr val="bg1"/>
                </a:solidFill>
              </a:rPr>
              <a:t>Metabolic syndrome*</a:t>
            </a:r>
          </a:p>
          <a:p>
            <a:pPr algn="ctr" eaLnBrk="0" fontAlgn="auto" hangingPunct="0">
              <a:spcBef>
                <a:spcPts val="0"/>
              </a:spcBef>
              <a:spcAft>
                <a:spcPts val="0"/>
              </a:spcAft>
              <a:defRPr/>
            </a:pPr>
            <a:r>
              <a:rPr lang="en-US" sz="2000" b="1" dirty="0">
                <a:solidFill>
                  <a:schemeClr val="bg1"/>
                </a:solidFill>
              </a:rPr>
              <a:t>IFG</a:t>
            </a:r>
            <a:br>
              <a:rPr lang="en-US" dirty="0">
                <a:solidFill>
                  <a:schemeClr val="bg1"/>
                </a:solidFill>
              </a:rPr>
            </a:br>
            <a:r>
              <a:rPr lang="en-US" dirty="0">
                <a:solidFill>
                  <a:schemeClr val="bg1"/>
                </a:solidFill>
              </a:rPr>
              <a:t>(FPG 100-126 mg/dL)</a:t>
            </a:r>
            <a:endParaRPr lang="en-US" sz="2000" dirty="0">
              <a:solidFill>
                <a:schemeClr val="bg1"/>
              </a:solidFill>
            </a:endParaRPr>
          </a:p>
          <a:p>
            <a:pPr algn="ctr" eaLnBrk="0" fontAlgn="auto" hangingPunct="0">
              <a:spcBef>
                <a:spcPts val="0"/>
              </a:spcBef>
              <a:spcAft>
                <a:spcPts val="0"/>
              </a:spcAft>
              <a:defRPr/>
            </a:pPr>
            <a:r>
              <a:rPr lang="en-US" sz="2000" b="1" dirty="0">
                <a:solidFill>
                  <a:schemeClr val="bg1"/>
                </a:solidFill>
              </a:rPr>
              <a:t>IGT</a:t>
            </a:r>
            <a:br>
              <a:rPr lang="en-US" dirty="0">
                <a:solidFill>
                  <a:schemeClr val="bg1"/>
                </a:solidFill>
              </a:rPr>
            </a:br>
            <a:r>
              <a:rPr lang="en-US" dirty="0">
                <a:solidFill>
                  <a:schemeClr val="bg1"/>
                </a:solidFill>
              </a:rPr>
              <a:t>(2-h OGTT 140-199 mg/dL)</a:t>
            </a:r>
            <a:endParaRPr lang="en-US" sz="2000" dirty="0">
              <a:solidFill>
                <a:schemeClr val="bg1"/>
              </a:solidFill>
            </a:endParaRPr>
          </a:p>
          <a:p>
            <a:pPr algn="ctr" eaLnBrk="0" fontAlgn="auto" hangingPunct="0">
              <a:spcBef>
                <a:spcPts val="1200"/>
              </a:spcBef>
              <a:spcAft>
                <a:spcPts val="0"/>
              </a:spcAft>
              <a:defRPr/>
            </a:pPr>
            <a:r>
              <a:rPr lang="en-US" dirty="0">
                <a:solidFill>
                  <a:schemeClr val="bg1"/>
                </a:solidFill>
              </a:rPr>
              <a:t>A1C</a:t>
            </a:r>
            <a:r>
              <a:rPr lang="en-US" baseline="30000" dirty="0">
                <a:solidFill>
                  <a:schemeClr val="bg1"/>
                </a:solidFill>
              </a:rPr>
              <a:t>†</a:t>
            </a:r>
            <a:r>
              <a:rPr lang="en-US" dirty="0">
                <a:solidFill>
                  <a:schemeClr val="bg1"/>
                </a:solidFill>
              </a:rPr>
              <a:t> 5.7%-6.4% (ADA)</a:t>
            </a:r>
            <a:br>
              <a:rPr lang="en-US" dirty="0">
                <a:solidFill>
                  <a:schemeClr val="bg1"/>
                </a:solidFill>
              </a:rPr>
            </a:br>
            <a:r>
              <a:rPr lang="en-US" dirty="0">
                <a:solidFill>
                  <a:schemeClr val="bg1"/>
                </a:solidFill>
              </a:rPr>
              <a:t>or 5.5%-6.4% (AACE)</a:t>
            </a:r>
          </a:p>
        </p:txBody>
      </p:sp>
      <p:sp>
        <p:nvSpPr>
          <p:cNvPr id="29719" name="TextBox 13"/>
          <p:cNvSpPr txBox="1">
            <a:spLocks noChangeArrowheads="1"/>
          </p:cNvSpPr>
          <p:nvPr/>
        </p:nvSpPr>
        <p:spPr bwMode="auto">
          <a:xfrm>
            <a:off x="33338" y="5867396"/>
            <a:ext cx="8424862" cy="938719"/>
          </a:xfrm>
          <a:prstGeom prst="rect">
            <a:avLst/>
          </a:prstGeom>
          <a:noFill/>
          <a:ln w="9525">
            <a:noFill/>
            <a:miter lim="800000"/>
            <a:headEnd/>
            <a:tailEnd/>
          </a:ln>
        </p:spPr>
        <p:txBody>
          <a:bodyPr wrap="square" anchor="b">
            <a:spAutoFit/>
          </a:bodyPr>
          <a:lstStyle/>
          <a:p>
            <a:pPr>
              <a:spcBef>
                <a:spcPts val="600"/>
              </a:spcBef>
            </a:pPr>
            <a:r>
              <a:rPr lang="en-US" sz="1000" dirty="0"/>
              <a:t>*2005 NCEP criteria.</a:t>
            </a:r>
          </a:p>
          <a:p>
            <a:pPr>
              <a:spcBef>
                <a:spcPts val="600"/>
              </a:spcBef>
            </a:pPr>
            <a:r>
              <a:rPr lang="en-US" sz="1000" baseline="30000" dirty="0"/>
              <a:t>†</a:t>
            </a:r>
            <a:r>
              <a:rPr lang="en-US" sz="1000" dirty="0"/>
              <a:t>Diagnosis of prediabetes after positive A1C screening requires confirmation with FPG or OGTT measurement.</a:t>
            </a:r>
          </a:p>
          <a:p>
            <a:pPr>
              <a:spcBef>
                <a:spcPts val="600"/>
              </a:spcBef>
            </a:pPr>
            <a:r>
              <a:rPr lang="en-US" sz="1000" dirty="0"/>
              <a:t>FPG, fasting plasma glucose; IFG, impaired fasting glucose; IGT, impaired glucose tolerance; OGTT, oral glucose tolerance test.</a:t>
            </a:r>
          </a:p>
          <a:p>
            <a:pPr>
              <a:spcBef>
                <a:spcPts val="600"/>
              </a:spcBef>
            </a:pPr>
            <a:r>
              <a:rPr lang="en-US" sz="1000" dirty="0"/>
              <a:t>Grundy SM, et al. </a:t>
            </a:r>
            <a:r>
              <a:rPr lang="en-US" sz="1000" i="1" dirty="0"/>
              <a:t>Circulation.</a:t>
            </a:r>
            <a:r>
              <a:rPr lang="en-US" sz="1000" dirty="0"/>
              <a:t> 2005;112:2735-2752. Handelsman YH, et al. </a:t>
            </a:r>
            <a:r>
              <a:rPr lang="en-US" sz="1000" i="1" dirty="0" err="1"/>
              <a:t>Endocr</a:t>
            </a:r>
            <a:r>
              <a:rPr lang="en-US" sz="1000" i="1" dirty="0"/>
              <a:t> </a:t>
            </a:r>
            <a:r>
              <a:rPr lang="en-US" sz="1000" i="1" dirty="0" err="1"/>
              <a:t>Pract</a:t>
            </a:r>
            <a:r>
              <a:rPr lang="en-US" sz="1000" dirty="0"/>
              <a:t>. 2015;21(</a:t>
            </a:r>
            <a:r>
              <a:rPr lang="en-US" sz="1000" dirty="0" err="1"/>
              <a:t>suppl</a:t>
            </a:r>
            <a:r>
              <a:rPr lang="en-US" sz="1000" dirty="0"/>
              <a:t> 1):1-87.</a:t>
            </a:r>
          </a:p>
        </p:txBody>
      </p:sp>
      <p:sp>
        <p:nvSpPr>
          <p:cNvPr id="15" name="TextBox 27"/>
          <p:cNvSpPr txBox="1">
            <a:spLocks noChangeArrowheads="1"/>
          </p:cNvSpPr>
          <p:nvPr/>
        </p:nvSpPr>
        <p:spPr bwMode="auto">
          <a:xfrm>
            <a:off x="152399" y="1918195"/>
            <a:ext cx="2205789" cy="830997"/>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fontAlgn="auto">
              <a:spcBef>
                <a:spcPts val="0"/>
              </a:spcBef>
              <a:spcAft>
                <a:spcPts val="0"/>
              </a:spcAft>
              <a:defRPr/>
            </a:pPr>
            <a:r>
              <a:rPr lang="en-US" sz="2400" b="1" dirty="0">
                <a:solidFill>
                  <a:schemeClr val="bg1"/>
                </a:solidFill>
                <a:latin typeface="+mn-lt"/>
              </a:rPr>
              <a:t>Genetic determinants</a:t>
            </a:r>
          </a:p>
        </p:txBody>
      </p:sp>
      <p:cxnSp>
        <p:nvCxnSpPr>
          <p:cNvPr id="22" name="Straight Arrow Connector 21"/>
          <p:cNvCxnSpPr>
            <a:stCxn id="15" idx="2"/>
            <a:endCxn id="3" idx="0"/>
          </p:cNvCxnSpPr>
          <p:nvPr/>
        </p:nvCxnSpPr>
        <p:spPr>
          <a:xfrm>
            <a:off x="1255294" y="2749192"/>
            <a:ext cx="0" cy="740122"/>
          </a:xfrm>
          <a:prstGeom prst="straightConnector1">
            <a:avLst/>
          </a:prstGeom>
          <a:ln w="44450">
            <a:tailEnd type="stealt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1357485"/>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Bariatric Surgery Reduces Mortality in Severely Obese Patients</a:t>
            </a:r>
          </a:p>
        </p:txBody>
      </p:sp>
      <p:sp>
        <p:nvSpPr>
          <p:cNvPr id="3" name="Slide Number Placeholder 2"/>
          <p:cNvSpPr>
            <a:spLocks noGrp="1"/>
          </p:cNvSpPr>
          <p:nvPr>
            <p:ph type="sldNum" sz="quarter" idx="4"/>
          </p:nvPr>
        </p:nvSpPr>
        <p:spPr/>
        <p:txBody>
          <a:bodyPr/>
          <a:lstStyle/>
          <a:p>
            <a:fld id="{2462ECC2-A415-4E86-873D-B602882CC3EA}" type="slidenum">
              <a:rPr lang="en-US" smtClean="0"/>
              <a:pPr/>
              <a:t>40</a:t>
            </a:fld>
            <a:endParaRPr lang="en-US" dirty="0"/>
          </a:p>
        </p:txBody>
      </p:sp>
      <p:sp>
        <p:nvSpPr>
          <p:cNvPr id="6" name="Rectangle 5"/>
          <p:cNvSpPr/>
          <p:nvPr/>
        </p:nvSpPr>
        <p:spPr>
          <a:xfrm>
            <a:off x="30480" y="6335734"/>
            <a:ext cx="7845184" cy="477054"/>
          </a:xfrm>
          <a:prstGeom prst="rect">
            <a:avLst/>
          </a:prstGeom>
        </p:spPr>
        <p:txBody>
          <a:bodyPr wrap="square" anchor="b">
            <a:spAutoFit/>
          </a:bodyPr>
          <a:lstStyle/>
          <a:p>
            <a:pPr>
              <a:spcBef>
                <a:spcPts val="600"/>
              </a:spcBef>
            </a:pPr>
            <a:r>
              <a:rPr lang="da-DK" sz="1000" dirty="0">
                <a:solidFill>
                  <a:prstClr val="black"/>
                </a:solidFill>
              </a:rPr>
              <a:t>BMI entry criteria: ≥34 kg/m</a:t>
            </a:r>
            <a:r>
              <a:rPr lang="da-DK" sz="1000" baseline="30000" dirty="0">
                <a:solidFill>
                  <a:prstClr val="black"/>
                </a:solidFill>
              </a:rPr>
              <a:t>2</a:t>
            </a:r>
            <a:r>
              <a:rPr lang="da-DK" sz="1000" dirty="0">
                <a:solidFill>
                  <a:prstClr val="black"/>
                </a:solidFill>
              </a:rPr>
              <a:t> men, ≥38 kg/m</a:t>
            </a:r>
            <a:r>
              <a:rPr lang="da-DK" sz="1000" baseline="30000" dirty="0">
                <a:solidFill>
                  <a:prstClr val="black"/>
                </a:solidFill>
              </a:rPr>
              <a:t>2</a:t>
            </a:r>
            <a:r>
              <a:rPr lang="da-DK" sz="1000" dirty="0">
                <a:solidFill>
                  <a:prstClr val="black"/>
                </a:solidFill>
              </a:rPr>
              <a:t> women.</a:t>
            </a:r>
          </a:p>
          <a:p>
            <a:pPr>
              <a:spcBef>
                <a:spcPts val="600"/>
              </a:spcBef>
            </a:pPr>
            <a:r>
              <a:rPr lang="da-DK" sz="1000" dirty="0">
                <a:solidFill>
                  <a:prstClr val="black"/>
                </a:solidFill>
              </a:rPr>
              <a:t>Sjostrom L, et al. </a:t>
            </a:r>
            <a:r>
              <a:rPr lang="en-US" sz="1000" i="1" dirty="0">
                <a:solidFill>
                  <a:prstClr val="black"/>
                </a:solidFill>
              </a:rPr>
              <a:t>JAMA</a:t>
            </a:r>
            <a:r>
              <a:rPr lang="en-US" sz="1000" dirty="0">
                <a:solidFill>
                  <a:prstClr val="black"/>
                </a:solidFill>
              </a:rPr>
              <a:t>. 2012;307:56-65.</a:t>
            </a:r>
            <a:endParaRPr lang="da-DK" sz="1000" dirty="0">
              <a:solidFill>
                <a:prstClr val="black"/>
              </a:solidFill>
            </a:endParaRPr>
          </a:p>
        </p:txBody>
      </p:sp>
      <p:sp>
        <p:nvSpPr>
          <p:cNvPr id="14" name="TextBox 13"/>
          <p:cNvSpPr txBox="1"/>
          <p:nvPr/>
        </p:nvSpPr>
        <p:spPr>
          <a:xfrm>
            <a:off x="486137" y="1455710"/>
            <a:ext cx="8206449" cy="707886"/>
          </a:xfrm>
          <a:prstGeom prst="rect">
            <a:avLst/>
          </a:prstGeom>
          <a:noFill/>
        </p:spPr>
        <p:txBody>
          <a:bodyPr wrap="square" rtlCol="0">
            <a:spAutoFit/>
          </a:bodyPr>
          <a:lstStyle/>
          <a:p>
            <a:pPr algn="ctr"/>
            <a:r>
              <a:rPr lang="en-US" sz="2000" b="1" dirty="0">
                <a:solidFill>
                  <a:schemeClr val="accent3"/>
                </a:solidFill>
                <a:latin typeface="+mn-lt"/>
              </a:rPr>
              <a:t>Swedish Obese Subjects Study</a:t>
            </a:r>
          </a:p>
          <a:p>
            <a:pPr algn="ctr"/>
            <a:r>
              <a:rPr lang="en-US" sz="2000" b="1" dirty="0">
                <a:solidFill>
                  <a:schemeClr val="accent3"/>
                </a:solidFill>
                <a:latin typeface="+mn-lt"/>
              </a:rPr>
              <a:t>(N=4047)</a:t>
            </a:r>
          </a:p>
        </p:txBody>
      </p:sp>
      <p:sp>
        <p:nvSpPr>
          <p:cNvPr id="284" name="TextBox 283"/>
          <p:cNvSpPr txBox="1"/>
          <p:nvPr/>
        </p:nvSpPr>
        <p:spPr>
          <a:xfrm>
            <a:off x="1152714" y="2025096"/>
            <a:ext cx="2856290" cy="369332"/>
          </a:xfrm>
          <a:prstGeom prst="rect">
            <a:avLst/>
          </a:prstGeom>
          <a:noFill/>
        </p:spPr>
        <p:txBody>
          <a:bodyPr wrap="square" rtlCol="0">
            <a:spAutoFit/>
          </a:bodyPr>
          <a:lstStyle/>
          <a:p>
            <a:pPr algn="ctr"/>
            <a:r>
              <a:rPr lang="en-US" b="1" dirty="0">
                <a:solidFill>
                  <a:schemeClr val="accent2"/>
                </a:solidFill>
                <a:latin typeface="+mn-lt"/>
              </a:rPr>
              <a:t>Fatal CV Events</a:t>
            </a:r>
          </a:p>
        </p:txBody>
      </p:sp>
      <p:grpSp>
        <p:nvGrpSpPr>
          <p:cNvPr id="6161" name="Group 6160"/>
          <p:cNvGrpSpPr/>
          <p:nvPr/>
        </p:nvGrpSpPr>
        <p:grpSpPr>
          <a:xfrm>
            <a:off x="766406" y="2433269"/>
            <a:ext cx="3587956" cy="3207429"/>
            <a:chOff x="766406" y="2433269"/>
            <a:chExt cx="3587956" cy="3353991"/>
          </a:xfrm>
        </p:grpSpPr>
        <p:grpSp>
          <p:nvGrpSpPr>
            <p:cNvPr id="249" name="Group 248"/>
            <p:cNvGrpSpPr/>
            <p:nvPr/>
          </p:nvGrpSpPr>
          <p:grpSpPr>
            <a:xfrm>
              <a:off x="1583879" y="2939544"/>
              <a:ext cx="2369193" cy="2357263"/>
              <a:chOff x="5828649" y="2451370"/>
              <a:chExt cx="2369193" cy="2357263"/>
            </a:xfrm>
          </p:grpSpPr>
          <p:cxnSp>
            <p:nvCxnSpPr>
              <p:cNvPr id="250" name="Straight Connector 249"/>
              <p:cNvCxnSpPr/>
              <p:nvPr/>
            </p:nvCxnSpPr>
            <p:spPr>
              <a:xfrm>
                <a:off x="5828649" y="4756402"/>
                <a:ext cx="236919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V="1">
                <a:off x="5880535" y="2451370"/>
                <a:ext cx="0" cy="2305032"/>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nvGrpSpPr>
              <p:cNvPr id="252" name="Group 251"/>
              <p:cNvGrpSpPr/>
              <p:nvPr/>
            </p:nvGrpSpPr>
            <p:grpSpPr>
              <a:xfrm>
                <a:off x="5828649" y="2466890"/>
                <a:ext cx="50515" cy="1963057"/>
                <a:chOff x="5846837" y="2466890"/>
                <a:chExt cx="32327" cy="1963057"/>
              </a:xfrm>
            </p:grpSpPr>
            <p:cxnSp>
              <p:nvCxnSpPr>
                <p:cNvPr id="257" name="Straight Connector 256"/>
                <p:cNvCxnSpPr/>
                <p:nvPr/>
              </p:nvCxnSpPr>
              <p:spPr>
                <a:xfrm>
                  <a:off x="5849116" y="2466890"/>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5849116" y="2790564"/>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5848155" y="3122515"/>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5848155" y="3446450"/>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5847193" y="3768505"/>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5847798" y="4105172"/>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a:off x="5846837" y="4429947"/>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cxnSp>
            <p:nvCxnSpPr>
              <p:cNvPr id="253" name="Straight Connector 252"/>
              <p:cNvCxnSpPr/>
              <p:nvPr/>
            </p:nvCxnSpPr>
            <p:spPr>
              <a:xfrm rot="5400000">
                <a:off x="5855769" y="4782518"/>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5400000">
                <a:off x="6618003" y="4779900"/>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a:off x="7391944" y="4781647"/>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a:off x="8155030" y="4781853"/>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266" name="TextBox 265"/>
            <p:cNvSpPr txBox="1"/>
            <p:nvPr/>
          </p:nvSpPr>
          <p:spPr>
            <a:xfrm>
              <a:off x="971646" y="5086596"/>
              <a:ext cx="659187" cy="307777"/>
            </a:xfrm>
            <a:prstGeom prst="rect">
              <a:avLst/>
            </a:prstGeom>
            <a:noFill/>
          </p:spPr>
          <p:txBody>
            <a:bodyPr wrap="square" rtlCol="0">
              <a:spAutoFit/>
            </a:bodyPr>
            <a:lstStyle/>
            <a:p>
              <a:pPr algn="r"/>
              <a:r>
                <a:rPr lang="en-US" sz="1400" dirty="0"/>
                <a:t>0</a:t>
              </a:r>
            </a:p>
          </p:txBody>
        </p:sp>
        <p:sp>
          <p:nvSpPr>
            <p:cNvPr id="267" name="TextBox 266"/>
            <p:cNvSpPr txBox="1"/>
            <p:nvPr/>
          </p:nvSpPr>
          <p:spPr>
            <a:xfrm>
              <a:off x="979101" y="4763131"/>
              <a:ext cx="659187" cy="307777"/>
            </a:xfrm>
            <a:prstGeom prst="rect">
              <a:avLst/>
            </a:prstGeom>
            <a:noFill/>
          </p:spPr>
          <p:txBody>
            <a:bodyPr wrap="square" rtlCol="0">
              <a:spAutoFit/>
            </a:bodyPr>
            <a:lstStyle/>
            <a:p>
              <a:pPr algn="r"/>
              <a:r>
                <a:rPr lang="en-US" sz="1400" dirty="0"/>
                <a:t>0.005</a:t>
              </a:r>
            </a:p>
          </p:txBody>
        </p:sp>
        <p:sp>
          <p:nvSpPr>
            <p:cNvPr id="268" name="TextBox 267"/>
            <p:cNvSpPr txBox="1"/>
            <p:nvPr/>
          </p:nvSpPr>
          <p:spPr>
            <a:xfrm>
              <a:off x="974338" y="4438688"/>
              <a:ext cx="659187" cy="307777"/>
            </a:xfrm>
            <a:prstGeom prst="rect">
              <a:avLst/>
            </a:prstGeom>
            <a:noFill/>
          </p:spPr>
          <p:txBody>
            <a:bodyPr wrap="square" rtlCol="0">
              <a:spAutoFit/>
            </a:bodyPr>
            <a:lstStyle/>
            <a:p>
              <a:pPr algn="r"/>
              <a:r>
                <a:rPr lang="en-US" sz="1400" dirty="0"/>
                <a:t>0.010</a:t>
              </a:r>
            </a:p>
          </p:txBody>
        </p:sp>
        <p:sp>
          <p:nvSpPr>
            <p:cNvPr id="269" name="TextBox 268"/>
            <p:cNvSpPr txBox="1"/>
            <p:nvPr/>
          </p:nvSpPr>
          <p:spPr>
            <a:xfrm>
              <a:off x="976301" y="4098682"/>
              <a:ext cx="659187" cy="307777"/>
            </a:xfrm>
            <a:prstGeom prst="rect">
              <a:avLst/>
            </a:prstGeom>
            <a:noFill/>
          </p:spPr>
          <p:txBody>
            <a:bodyPr wrap="square" rtlCol="0">
              <a:spAutoFit/>
            </a:bodyPr>
            <a:lstStyle/>
            <a:p>
              <a:pPr algn="r"/>
              <a:r>
                <a:rPr lang="en-US" sz="1400" dirty="0"/>
                <a:t>0.015</a:t>
              </a:r>
            </a:p>
          </p:txBody>
        </p:sp>
        <p:sp>
          <p:nvSpPr>
            <p:cNvPr id="270" name="TextBox 269"/>
            <p:cNvSpPr txBox="1"/>
            <p:nvPr/>
          </p:nvSpPr>
          <p:spPr>
            <a:xfrm>
              <a:off x="986764" y="3782014"/>
              <a:ext cx="659187" cy="307777"/>
            </a:xfrm>
            <a:prstGeom prst="rect">
              <a:avLst/>
            </a:prstGeom>
            <a:noFill/>
          </p:spPr>
          <p:txBody>
            <a:bodyPr wrap="square" rtlCol="0">
              <a:spAutoFit/>
            </a:bodyPr>
            <a:lstStyle/>
            <a:p>
              <a:pPr algn="r"/>
              <a:r>
                <a:rPr lang="en-US" sz="1400" dirty="0"/>
                <a:t>0.020</a:t>
              </a:r>
            </a:p>
          </p:txBody>
        </p:sp>
        <p:sp>
          <p:nvSpPr>
            <p:cNvPr id="271" name="TextBox 270"/>
            <p:cNvSpPr txBox="1"/>
            <p:nvPr/>
          </p:nvSpPr>
          <p:spPr>
            <a:xfrm>
              <a:off x="979101" y="3459536"/>
              <a:ext cx="659187" cy="307777"/>
            </a:xfrm>
            <a:prstGeom prst="rect">
              <a:avLst/>
            </a:prstGeom>
            <a:noFill/>
          </p:spPr>
          <p:txBody>
            <a:bodyPr wrap="square" rtlCol="0">
              <a:spAutoFit/>
            </a:bodyPr>
            <a:lstStyle/>
            <a:p>
              <a:pPr algn="r"/>
              <a:r>
                <a:rPr lang="en-US" sz="1400" dirty="0"/>
                <a:t>0.025</a:t>
              </a:r>
            </a:p>
          </p:txBody>
        </p:sp>
        <p:sp>
          <p:nvSpPr>
            <p:cNvPr id="272" name="TextBox 271"/>
            <p:cNvSpPr txBox="1"/>
            <p:nvPr/>
          </p:nvSpPr>
          <p:spPr>
            <a:xfrm>
              <a:off x="972695" y="3130222"/>
              <a:ext cx="659187" cy="307777"/>
            </a:xfrm>
            <a:prstGeom prst="rect">
              <a:avLst/>
            </a:prstGeom>
            <a:noFill/>
          </p:spPr>
          <p:txBody>
            <a:bodyPr wrap="square" rtlCol="0">
              <a:spAutoFit/>
            </a:bodyPr>
            <a:lstStyle/>
            <a:p>
              <a:pPr algn="r"/>
              <a:r>
                <a:rPr lang="en-US" sz="1400" dirty="0"/>
                <a:t>0.030</a:t>
              </a:r>
            </a:p>
          </p:txBody>
        </p:sp>
        <p:sp>
          <p:nvSpPr>
            <p:cNvPr id="273" name="TextBox 272"/>
            <p:cNvSpPr txBox="1"/>
            <p:nvPr/>
          </p:nvSpPr>
          <p:spPr>
            <a:xfrm>
              <a:off x="979101" y="2799972"/>
              <a:ext cx="659187" cy="307777"/>
            </a:xfrm>
            <a:prstGeom prst="rect">
              <a:avLst/>
            </a:prstGeom>
            <a:noFill/>
          </p:spPr>
          <p:txBody>
            <a:bodyPr wrap="square" rtlCol="0">
              <a:spAutoFit/>
            </a:bodyPr>
            <a:lstStyle/>
            <a:p>
              <a:pPr algn="r"/>
              <a:r>
                <a:rPr lang="en-US" sz="1400" dirty="0"/>
                <a:t>0.035</a:t>
              </a:r>
            </a:p>
          </p:txBody>
        </p:sp>
        <p:sp>
          <p:nvSpPr>
            <p:cNvPr id="274" name="TextBox 273"/>
            <p:cNvSpPr txBox="1"/>
            <p:nvPr/>
          </p:nvSpPr>
          <p:spPr>
            <a:xfrm>
              <a:off x="3714703" y="5254121"/>
              <a:ext cx="443346" cy="307777"/>
            </a:xfrm>
            <a:prstGeom prst="rect">
              <a:avLst/>
            </a:prstGeom>
            <a:noFill/>
          </p:spPr>
          <p:txBody>
            <a:bodyPr wrap="square" rtlCol="0">
              <a:spAutoFit/>
            </a:bodyPr>
            <a:lstStyle/>
            <a:p>
              <a:pPr algn="ctr"/>
              <a:r>
                <a:rPr lang="en-US" sz="1400" dirty="0"/>
                <a:t>18</a:t>
              </a:r>
            </a:p>
          </p:txBody>
        </p:sp>
        <p:sp>
          <p:nvSpPr>
            <p:cNvPr id="275" name="TextBox 274"/>
            <p:cNvSpPr txBox="1"/>
            <p:nvPr/>
          </p:nvSpPr>
          <p:spPr>
            <a:xfrm>
              <a:off x="2951617" y="5254121"/>
              <a:ext cx="443346" cy="307777"/>
            </a:xfrm>
            <a:prstGeom prst="rect">
              <a:avLst/>
            </a:prstGeom>
            <a:noFill/>
          </p:spPr>
          <p:txBody>
            <a:bodyPr wrap="square" rtlCol="0">
              <a:spAutoFit/>
            </a:bodyPr>
            <a:lstStyle/>
            <a:p>
              <a:pPr algn="ctr"/>
              <a:r>
                <a:rPr lang="en-US" sz="1400" dirty="0"/>
                <a:t>12</a:t>
              </a:r>
            </a:p>
          </p:txBody>
        </p:sp>
        <p:sp>
          <p:nvSpPr>
            <p:cNvPr id="276" name="TextBox 275"/>
            <p:cNvSpPr txBox="1"/>
            <p:nvPr/>
          </p:nvSpPr>
          <p:spPr>
            <a:xfrm>
              <a:off x="2177677" y="5252607"/>
              <a:ext cx="443346" cy="307777"/>
            </a:xfrm>
            <a:prstGeom prst="rect">
              <a:avLst/>
            </a:prstGeom>
            <a:noFill/>
          </p:spPr>
          <p:txBody>
            <a:bodyPr wrap="square" rtlCol="0">
              <a:spAutoFit/>
            </a:bodyPr>
            <a:lstStyle/>
            <a:p>
              <a:pPr algn="ctr"/>
              <a:r>
                <a:rPr lang="en-US" sz="1400" dirty="0"/>
                <a:t>6</a:t>
              </a:r>
            </a:p>
          </p:txBody>
        </p:sp>
        <p:sp>
          <p:nvSpPr>
            <p:cNvPr id="277" name="TextBox 276"/>
            <p:cNvSpPr txBox="1"/>
            <p:nvPr/>
          </p:nvSpPr>
          <p:spPr>
            <a:xfrm>
              <a:off x="1415443" y="5248698"/>
              <a:ext cx="443346" cy="307777"/>
            </a:xfrm>
            <a:prstGeom prst="rect">
              <a:avLst/>
            </a:prstGeom>
            <a:noFill/>
          </p:spPr>
          <p:txBody>
            <a:bodyPr wrap="square" rtlCol="0">
              <a:spAutoFit/>
            </a:bodyPr>
            <a:lstStyle/>
            <a:p>
              <a:pPr algn="ctr"/>
              <a:r>
                <a:rPr lang="en-US" sz="1400" dirty="0"/>
                <a:t>0</a:t>
              </a:r>
            </a:p>
          </p:txBody>
        </p:sp>
        <p:sp>
          <p:nvSpPr>
            <p:cNvPr id="278" name="TextBox 277"/>
            <p:cNvSpPr txBox="1"/>
            <p:nvPr/>
          </p:nvSpPr>
          <p:spPr>
            <a:xfrm>
              <a:off x="1940996" y="5506756"/>
              <a:ext cx="1654957" cy="280504"/>
            </a:xfrm>
            <a:prstGeom prst="rect">
              <a:avLst/>
            </a:prstGeom>
            <a:noFill/>
          </p:spPr>
          <p:txBody>
            <a:bodyPr wrap="square" rtlCol="0">
              <a:spAutoFit/>
            </a:bodyPr>
            <a:lstStyle/>
            <a:p>
              <a:pPr algn="ctr"/>
              <a:r>
                <a:rPr lang="en-US" sz="1400" b="1" dirty="0"/>
                <a:t>Years</a:t>
              </a:r>
            </a:p>
          </p:txBody>
        </p:sp>
        <p:sp>
          <p:nvSpPr>
            <p:cNvPr id="279" name="TextBox 278"/>
            <p:cNvSpPr txBox="1"/>
            <p:nvPr/>
          </p:nvSpPr>
          <p:spPr>
            <a:xfrm rot="16200000">
              <a:off x="-198855" y="3936698"/>
              <a:ext cx="2238299" cy="307777"/>
            </a:xfrm>
            <a:prstGeom prst="rect">
              <a:avLst/>
            </a:prstGeom>
            <a:noFill/>
          </p:spPr>
          <p:txBody>
            <a:bodyPr wrap="square" rtlCol="0">
              <a:spAutoFit/>
            </a:bodyPr>
            <a:lstStyle/>
            <a:p>
              <a:pPr algn="ctr"/>
              <a:r>
                <a:rPr lang="en-US" sz="1400" b="1" dirty="0">
                  <a:sym typeface="Symbol"/>
                </a:rPr>
                <a:t>Cumulative incidence</a:t>
              </a:r>
              <a:endParaRPr lang="en-US" sz="1400" b="1" dirty="0"/>
            </a:p>
          </p:txBody>
        </p:sp>
        <p:sp>
          <p:nvSpPr>
            <p:cNvPr id="282" name="Freeform 281"/>
            <p:cNvSpPr/>
            <p:nvPr/>
          </p:nvSpPr>
          <p:spPr>
            <a:xfrm>
              <a:off x="1862152" y="3233559"/>
              <a:ext cx="2059229" cy="2008021"/>
            </a:xfrm>
            <a:custGeom>
              <a:avLst/>
              <a:gdLst>
                <a:gd name="connsiteX0" fmla="*/ 0 w 2051914"/>
                <a:gd name="connsiteY0" fmla="*/ 1863254 h 1863254"/>
                <a:gd name="connsiteX1" fmla="*/ 175565 w 2051914"/>
                <a:gd name="connsiteY1" fmla="*/ 1826678 h 1863254"/>
                <a:gd name="connsiteX2" fmla="*/ 186538 w 2051914"/>
                <a:gd name="connsiteY2" fmla="*/ 1801075 h 1863254"/>
                <a:gd name="connsiteX3" fmla="*/ 237744 w 2051914"/>
                <a:gd name="connsiteY3" fmla="*/ 1793760 h 1863254"/>
                <a:gd name="connsiteX4" fmla="*/ 252375 w 2051914"/>
                <a:gd name="connsiteY4" fmla="*/ 1738896 h 1863254"/>
                <a:gd name="connsiteX5" fmla="*/ 336500 w 2051914"/>
                <a:gd name="connsiteY5" fmla="*/ 1735238 h 1863254"/>
                <a:gd name="connsiteX6" fmla="*/ 347472 w 2051914"/>
                <a:gd name="connsiteY6" fmla="*/ 1709635 h 1863254"/>
                <a:gd name="connsiteX7" fmla="*/ 365760 w 2051914"/>
                <a:gd name="connsiteY7" fmla="*/ 1705977 h 1863254"/>
                <a:gd name="connsiteX8" fmla="*/ 376733 w 2051914"/>
                <a:gd name="connsiteY8" fmla="*/ 1673059 h 1863254"/>
                <a:gd name="connsiteX9" fmla="*/ 398679 w 2051914"/>
                <a:gd name="connsiteY9" fmla="*/ 1669401 h 1863254"/>
                <a:gd name="connsiteX10" fmla="*/ 431597 w 2051914"/>
                <a:gd name="connsiteY10" fmla="*/ 1621852 h 1863254"/>
                <a:gd name="connsiteX11" fmla="*/ 457200 w 2051914"/>
                <a:gd name="connsiteY11" fmla="*/ 1581619 h 1863254"/>
                <a:gd name="connsiteX12" fmla="*/ 479146 w 2051914"/>
                <a:gd name="connsiteY12" fmla="*/ 1548700 h 1863254"/>
                <a:gd name="connsiteX13" fmla="*/ 680314 w 2051914"/>
                <a:gd name="connsiteY13" fmla="*/ 1541385 h 1863254"/>
                <a:gd name="connsiteX14" fmla="*/ 691287 w 2051914"/>
                <a:gd name="connsiteY14" fmla="*/ 1508467 h 1863254"/>
                <a:gd name="connsiteX15" fmla="*/ 731520 w 2051914"/>
                <a:gd name="connsiteY15" fmla="*/ 1512124 h 1863254"/>
                <a:gd name="connsiteX16" fmla="*/ 764439 w 2051914"/>
                <a:gd name="connsiteY16" fmla="*/ 1409712 h 1863254"/>
                <a:gd name="connsiteX17" fmla="*/ 782727 w 2051914"/>
                <a:gd name="connsiteY17" fmla="*/ 1365820 h 1863254"/>
                <a:gd name="connsiteX18" fmla="*/ 811988 w 2051914"/>
                <a:gd name="connsiteY18" fmla="*/ 1376793 h 1863254"/>
                <a:gd name="connsiteX19" fmla="*/ 822960 w 2051914"/>
                <a:gd name="connsiteY19" fmla="*/ 1347532 h 1863254"/>
                <a:gd name="connsiteX20" fmla="*/ 844906 w 2051914"/>
                <a:gd name="connsiteY20" fmla="*/ 1351190 h 1863254"/>
                <a:gd name="connsiteX21" fmla="*/ 852221 w 2051914"/>
                <a:gd name="connsiteY21" fmla="*/ 1318272 h 1863254"/>
                <a:gd name="connsiteX22" fmla="*/ 866852 w 2051914"/>
                <a:gd name="connsiteY22" fmla="*/ 1314614 h 1863254"/>
                <a:gd name="connsiteX23" fmla="*/ 874167 w 2051914"/>
                <a:gd name="connsiteY23" fmla="*/ 1237804 h 1863254"/>
                <a:gd name="connsiteX24" fmla="*/ 907085 w 2051914"/>
                <a:gd name="connsiteY24" fmla="*/ 1215859 h 1863254"/>
                <a:gd name="connsiteX25" fmla="*/ 936346 w 2051914"/>
                <a:gd name="connsiteY25" fmla="*/ 1212201 h 1863254"/>
                <a:gd name="connsiteX26" fmla="*/ 950976 w 2051914"/>
                <a:gd name="connsiteY26" fmla="*/ 1175625 h 1863254"/>
                <a:gd name="connsiteX27" fmla="*/ 998525 w 2051914"/>
                <a:gd name="connsiteY27" fmla="*/ 1171968 h 1863254"/>
                <a:gd name="connsiteX28" fmla="*/ 1013156 w 2051914"/>
                <a:gd name="connsiteY28" fmla="*/ 1117104 h 1863254"/>
                <a:gd name="connsiteX29" fmla="*/ 1188720 w 2051914"/>
                <a:gd name="connsiteY29" fmla="*/ 1102473 h 1863254"/>
                <a:gd name="connsiteX30" fmla="*/ 1196036 w 2051914"/>
                <a:gd name="connsiteY30" fmla="*/ 1065897 h 1863254"/>
                <a:gd name="connsiteX31" fmla="*/ 1217981 w 2051914"/>
                <a:gd name="connsiteY31" fmla="*/ 1065897 h 1863254"/>
                <a:gd name="connsiteX32" fmla="*/ 1236269 w 2051914"/>
                <a:gd name="connsiteY32" fmla="*/ 985430 h 1863254"/>
                <a:gd name="connsiteX33" fmla="*/ 1320394 w 2051914"/>
                <a:gd name="connsiteY33" fmla="*/ 981772 h 1863254"/>
                <a:gd name="connsiteX34" fmla="*/ 1324052 w 2051914"/>
                <a:gd name="connsiteY34" fmla="*/ 937881 h 1863254"/>
                <a:gd name="connsiteX35" fmla="*/ 1335024 w 2051914"/>
                <a:gd name="connsiteY35" fmla="*/ 934224 h 1863254"/>
                <a:gd name="connsiteX36" fmla="*/ 1327709 w 2051914"/>
                <a:gd name="connsiteY36" fmla="*/ 897648 h 1863254"/>
                <a:gd name="connsiteX37" fmla="*/ 1360628 w 2051914"/>
                <a:gd name="connsiteY37" fmla="*/ 890332 h 1863254"/>
                <a:gd name="connsiteX38" fmla="*/ 1367943 w 2051914"/>
                <a:gd name="connsiteY38" fmla="*/ 857414 h 1863254"/>
                <a:gd name="connsiteX39" fmla="*/ 1426464 w 2051914"/>
                <a:gd name="connsiteY39" fmla="*/ 850099 h 1863254"/>
                <a:gd name="connsiteX40" fmla="*/ 1426464 w 2051914"/>
                <a:gd name="connsiteY40" fmla="*/ 798892 h 1863254"/>
                <a:gd name="connsiteX41" fmla="*/ 1455725 w 2051914"/>
                <a:gd name="connsiteY41" fmla="*/ 795235 h 1863254"/>
                <a:gd name="connsiteX42" fmla="*/ 1459383 w 2051914"/>
                <a:gd name="connsiteY42" fmla="*/ 744028 h 1863254"/>
                <a:gd name="connsiteX43" fmla="*/ 1477671 w 2051914"/>
                <a:gd name="connsiteY43" fmla="*/ 740371 h 1863254"/>
                <a:gd name="connsiteX44" fmla="*/ 1484986 w 2051914"/>
                <a:gd name="connsiteY44" fmla="*/ 681849 h 1863254"/>
                <a:gd name="connsiteX45" fmla="*/ 1532535 w 2051914"/>
                <a:gd name="connsiteY45" fmla="*/ 681849 h 1863254"/>
                <a:gd name="connsiteX46" fmla="*/ 1532535 w 2051914"/>
                <a:gd name="connsiteY46" fmla="*/ 637958 h 1863254"/>
                <a:gd name="connsiteX47" fmla="*/ 1569111 w 2051914"/>
                <a:gd name="connsiteY47" fmla="*/ 630643 h 1863254"/>
                <a:gd name="connsiteX48" fmla="*/ 1583741 w 2051914"/>
                <a:gd name="connsiteY48" fmla="*/ 579436 h 1863254"/>
                <a:gd name="connsiteX49" fmla="*/ 1616660 w 2051914"/>
                <a:gd name="connsiteY49" fmla="*/ 572121 h 1863254"/>
                <a:gd name="connsiteX50" fmla="*/ 1616660 w 2051914"/>
                <a:gd name="connsiteY50" fmla="*/ 517257 h 1863254"/>
                <a:gd name="connsiteX51" fmla="*/ 1656893 w 2051914"/>
                <a:gd name="connsiteY51" fmla="*/ 517257 h 1863254"/>
                <a:gd name="connsiteX52" fmla="*/ 1660551 w 2051914"/>
                <a:gd name="connsiteY52" fmla="*/ 451420 h 1863254"/>
                <a:gd name="connsiteX53" fmla="*/ 1678839 w 2051914"/>
                <a:gd name="connsiteY53" fmla="*/ 451420 h 1863254"/>
                <a:gd name="connsiteX54" fmla="*/ 1682496 w 2051914"/>
                <a:gd name="connsiteY54" fmla="*/ 385584 h 1863254"/>
                <a:gd name="connsiteX55" fmla="*/ 1711757 w 2051914"/>
                <a:gd name="connsiteY55" fmla="*/ 381926 h 1863254"/>
                <a:gd name="connsiteX56" fmla="*/ 1715415 w 2051914"/>
                <a:gd name="connsiteY56" fmla="*/ 312432 h 1863254"/>
                <a:gd name="connsiteX57" fmla="*/ 1719072 w 2051914"/>
                <a:gd name="connsiteY57" fmla="*/ 316089 h 1863254"/>
                <a:gd name="connsiteX58" fmla="*/ 1722730 w 2051914"/>
                <a:gd name="connsiteY58" fmla="*/ 242937 h 1863254"/>
                <a:gd name="connsiteX59" fmla="*/ 1865376 w 2051914"/>
                <a:gd name="connsiteY59" fmla="*/ 239280 h 1863254"/>
                <a:gd name="connsiteX60" fmla="*/ 1883664 w 2051914"/>
                <a:gd name="connsiteY60" fmla="*/ 147840 h 1863254"/>
                <a:gd name="connsiteX61" fmla="*/ 2018996 w 2051914"/>
                <a:gd name="connsiteY61" fmla="*/ 140524 h 1863254"/>
                <a:gd name="connsiteX62" fmla="*/ 2022653 w 2051914"/>
                <a:gd name="connsiteY62" fmla="*/ 16166 h 1863254"/>
                <a:gd name="connsiteX63" fmla="*/ 2051914 w 2051914"/>
                <a:gd name="connsiteY63" fmla="*/ 1536 h 1863254"/>
                <a:gd name="connsiteX0" fmla="*/ 0 w 2062887"/>
                <a:gd name="connsiteY0" fmla="*/ 1912924 h 1912924"/>
                <a:gd name="connsiteX1" fmla="*/ 175565 w 2062887"/>
                <a:gd name="connsiteY1" fmla="*/ 1876348 h 1912924"/>
                <a:gd name="connsiteX2" fmla="*/ 186538 w 2062887"/>
                <a:gd name="connsiteY2" fmla="*/ 1850745 h 1912924"/>
                <a:gd name="connsiteX3" fmla="*/ 237744 w 2062887"/>
                <a:gd name="connsiteY3" fmla="*/ 1843430 h 1912924"/>
                <a:gd name="connsiteX4" fmla="*/ 252375 w 2062887"/>
                <a:gd name="connsiteY4" fmla="*/ 1788566 h 1912924"/>
                <a:gd name="connsiteX5" fmla="*/ 336500 w 2062887"/>
                <a:gd name="connsiteY5" fmla="*/ 1784908 h 1912924"/>
                <a:gd name="connsiteX6" fmla="*/ 347472 w 2062887"/>
                <a:gd name="connsiteY6" fmla="*/ 1759305 h 1912924"/>
                <a:gd name="connsiteX7" fmla="*/ 365760 w 2062887"/>
                <a:gd name="connsiteY7" fmla="*/ 1755647 h 1912924"/>
                <a:gd name="connsiteX8" fmla="*/ 376733 w 2062887"/>
                <a:gd name="connsiteY8" fmla="*/ 1722729 h 1912924"/>
                <a:gd name="connsiteX9" fmla="*/ 398679 w 2062887"/>
                <a:gd name="connsiteY9" fmla="*/ 1719071 h 1912924"/>
                <a:gd name="connsiteX10" fmla="*/ 431597 w 2062887"/>
                <a:gd name="connsiteY10" fmla="*/ 1671522 h 1912924"/>
                <a:gd name="connsiteX11" fmla="*/ 457200 w 2062887"/>
                <a:gd name="connsiteY11" fmla="*/ 1631289 h 1912924"/>
                <a:gd name="connsiteX12" fmla="*/ 479146 w 2062887"/>
                <a:gd name="connsiteY12" fmla="*/ 1598370 h 1912924"/>
                <a:gd name="connsiteX13" fmla="*/ 680314 w 2062887"/>
                <a:gd name="connsiteY13" fmla="*/ 1591055 h 1912924"/>
                <a:gd name="connsiteX14" fmla="*/ 691287 w 2062887"/>
                <a:gd name="connsiteY14" fmla="*/ 1558137 h 1912924"/>
                <a:gd name="connsiteX15" fmla="*/ 731520 w 2062887"/>
                <a:gd name="connsiteY15" fmla="*/ 1561794 h 1912924"/>
                <a:gd name="connsiteX16" fmla="*/ 764439 w 2062887"/>
                <a:gd name="connsiteY16" fmla="*/ 1459382 h 1912924"/>
                <a:gd name="connsiteX17" fmla="*/ 782727 w 2062887"/>
                <a:gd name="connsiteY17" fmla="*/ 1415490 h 1912924"/>
                <a:gd name="connsiteX18" fmla="*/ 811988 w 2062887"/>
                <a:gd name="connsiteY18" fmla="*/ 1426463 h 1912924"/>
                <a:gd name="connsiteX19" fmla="*/ 822960 w 2062887"/>
                <a:gd name="connsiteY19" fmla="*/ 1397202 h 1912924"/>
                <a:gd name="connsiteX20" fmla="*/ 844906 w 2062887"/>
                <a:gd name="connsiteY20" fmla="*/ 1400860 h 1912924"/>
                <a:gd name="connsiteX21" fmla="*/ 852221 w 2062887"/>
                <a:gd name="connsiteY21" fmla="*/ 1367942 h 1912924"/>
                <a:gd name="connsiteX22" fmla="*/ 866852 w 2062887"/>
                <a:gd name="connsiteY22" fmla="*/ 1364284 h 1912924"/>
                <a:gd name="connsiteX23" fmla="*/ 874167 w 2062887"/>
                <a:gd name="connsiteY23" fmla="*/ 1287474 h 1912924"/>
                <a:gd name="connsiteX24" fmla="*/ 907085 w 2062887"/>
                <a:gd name="connsiteY24" fmla="*/ 1265529 h 1912924"/>
                <a:gd name="connsiteX25" fmla="*/ 936346 w 2062887"/>
                <a:gd name="connsiteY25" fmla="*/ 1261871 h 1912924"/>
                <a:gd name="connsiteX26" fmla="*/ 950976 w 2062887"/>
                <a:gd name="connsiteY26" fmla="*/ 1225295 h 1912924"/>
                <a:gd name="connsiteX27" fmla="*/ 998525 w 2062887"/>
                <a:gd name="connsiteY27" fmla="*/ 1221638 h 1912924"/>
                <a:gd name="connsiteX28" fmla="*/ 1013156 w 2062887"/>
                <a:gd name="connsiteY28" fmla="*/ 1166774 h 1912924"/>
                <a:gd name="connsiteX29" fmla="*/ 1188720 w 2062887"/>
                <a:gd name="connsiteY29" fmla="*/ 1152143 h 1912924"/>
                <a:gd name="connsiteX30" fmla="*/ 1196036 w 2062887"/>
                <a:gd name="connsiteY30" fmla="*/ 1115567 h 1912924"/>
                <a:gd name="connsiteX31" fmla="*/ 1217981 w 2062887"/>
                <a:gd name="connsiteY31" fmla="*/ 1115567 h 1912924"/>
                <a:gd name="connsiteX32" fmla="*/ 1236269 w 2062887"/>
                <a:gd name="connsiteY32" fmla="*/ 1035100 h 1912924"/>
                <a:gd name="connsiteX33" fmla="*/ 1320394 w 2062887"/>
                <a:gd name="connsiteY33" fmla="*/ 1031442 h 1912924"/>
                <a:gd name="connsiteX34" fmla="*/ 1324052 w 2062887"/>
                <a:gd name="connsiteY34" fmla="*/ 987551 h 1912924"/>
                <a:gd name="connsiteX35" fmla="*/ 1335024 w 2062887"/>
                <a:gd name="connsiteY35" fmla="*/ 983894 h 1912924"/>
                <a:gd name="connsiteX36" fmla="*/ 1327709 w 2062887"/>
                <a:gd name="connsiteY36" fmla="*/ 947318 h 1912924"/>
                <a:gd name="connsiteX37" fmla="*/ 1360628 w 2062887"/>
                <a:gd name="connsiteY37" fmla="*/ 940002 h 1912924"/>
                <a:gd name="connsiteX38" fmla="*/ 1367943 w 2062887"/>
                <a:gd name="connsiteY38" fmla="*/ 907084 h 1912924"/>
                <a:gd name="connsiteX39" fmla="*/ 1426464 w 2062887"/>
                <a:gd name="connsiteY39" fmla="*/ 899769 h 1912924"/>
                <a:gd name="connsiteX40" fmla="*/ 1426464 w 2062887"/>
                <a:gd name="connsiteY40" fmla="*/ 848562 h 1912924"/>
                <a:gd name="connsiteX41" fmla="*/ 1455725 w 2062887"/>
                <a:gd name="connsiteY41" fmla="*/ 844905 h 1912924"/>
                <a:gd name="connsiteX42" fmla="*/ 1459383 w 2062887"/>
                <a:gd name="connsiteY42" fmla="*/ 793698 h 1912924"/>
                <a:gd name="connsiteX43" fmla="*/ 1477671 w 2062887"/>
                <a:gd name="connsiteY43" fmla="*/ 790041 h 1912924"/>
                <a:gd name="connsiteX44" fmla="*/ 1484986 w 2062887"/>
                <a:gd name="connsiteY44" fmla="*/ 731519 h 1912924"/>
                <a:gd name="connsiteX45" fmla="*/ 1532535 w 2062887"/>
                <a:gd name="connsiteY45" fmla="*/ 731519 h 1912924"/>
                <a:gd name="connsiteX46" fmla="*/ 1532535 w 2062887"/>
                <a:gd name="connsiteY46" fmla="*/ 687628 h 1912924"/>
                <a:gd name="connsiteX47" fmla="*/ 1569111 w 2062887"/>
                <a:gd name="connsiteY47" fmla="*/ 680313 h 1912924"/>
                <a:gd name="connsiteX48" fmla="*/ 1583741 w 2062887"/>
                <a:gd name="connsiteY48" fmla="*/ 629106 h 1912924"/>
                <a:gd name="connsiteX49" fmla="*/ 1616660 w 2062887"/>
                <a:gd name="connsiteY49" fmla="*/ 621791 h 1912924"/>
                <a:gd name="connsiteX50" fmla="*/ 1616660 w 2062887"/>
                <a:gd name="connsiteY50" fmla="*/ 566927 h 1912924"/>
                <a:gd name="connsiteX51" fmla="*/ 1656893 w 2062887"/>
                <a:gd name="connsiteY51" fmla="*/ 566927 h 1912924"/>
                <a:gd name="connsiteX52" fmla="*/ 1660551 w 2062887"/>
                <a:gd name="connsiteY52" fmla="*/ 501090 h 1912924"/>
                <a:gd name="connsiteX53" fmla="*/ 1678839 w 2062887"/>
                <a:gd name="connsiteY53" fmla="*/ 501090 h 1912924"/>
                <a:gd name="connsiteX54" fmla="*/ 1682496 w 2062887"/>
                <a:gd name="connsiteY54" fmla="*/ 435254 h 1912924"/>
                <a:gd name="connsiteX55" fmla="*/ 1711757 w 2062887"/>
                <a:gd name="connsiteY55" fmla="*/ 431596 h 1912924"/>
                <a:gd name="connsiteX56" fmla="*/ 1715415 w 2062887"/>
                <a:gd name="connsiteY56" fmla="*/ 362102 h 1912924"/>
                <a:gd name="connsiteX57" fmla="*/ 1719072 w 2062887"/>
                <a:gd name="connsiteY57" fmla="*/ 365759 h 1912924"/>
                <a:gd name="connsiteX58" fmla="*/ 1722730 w 2062887"/>
                <a:gd name="connsiteY58" fmla="*/ 292607 h 1912924"/>
                <a:gd name="connsiteX59" fmla="*/ 1865376 w 2062887"/>
                <a:gd name="connsiteY59" fmla="*/ 288950 h 1912924"/>
                <a:gd name="connsiteX60" fmla="*/ 1883664 w 2062887"/>
                <a:gd name="connsiteY60" fmla="*/ 197510 h 1912924"/>
                <a:gd name="connsiteX61" fmla="*/ 2018996 w 2062887"/>
                <a:gd name="connsiteY61" fmla="*/ 190194 h 1912924"/>
                <a:gd name="connsiteX62" fmla="*/ 2022653 w 2062887"/>
                <a:gd name="connsiteY62" fmla="*/ 65836 h 1912924"/>
                <a:gd name="connsiteX63" fmla="*/ 2062887 w 2062887"/>
                <a:gd name="connsiteY63" fmla="*/ 0 h 1912924"/>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60933 h 2008021"/>
                <a:gd name="connsiteX63" fmla="*/ 2059229 w 2059229"/>
                <a:gd name="connsiteY63"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60933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60933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18996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65376 w 2059229"/>
                <a:gd name="connsiteY59" fmla="*/ 384047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13156 w 2059229"/>
                <a:gd name="connsiteY28" fmla="*/ 1261871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998525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1520 w 2059229"/>
                <a:gd name="connsiteY15" fmla="*/ 1656891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1008050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75565 w 2059229"/>
                <a:gd name="connsiteY1" fmla="*/ 1971445 h 2008021"/>
                <a:gd name="connsiteX2" fmla="*/ 186538 w 2059229"/>
                <a:gd name="connsiteY2" fmla="*/ 1945842 h 2008021"/>
                <a:gd name="connsiteX3" fmla="*/ 237744 w 2059229"/>
                <a:gd name="connsiteY3" fmla="*/ 1938527 h 2008021"/>
                <a:gd name="connsiteX4" fmla="*/ 252375 w 2059229"/>
                <a:gd name="connsiteY4" fmla="*/ 1883663 h 2008021"/>
                <a:gd name="connsiteX5" fmla="*/ 336500 w 2059229"/>
                <a:gd name="connsiteY5" fmla="*/ 1880005 h 2008021"/>
                <a:gd name="connsiteX6" fmla="*/ 347472 w 2059229"/>
                <a:gd name="connsiteY6" fmla="*/ 1854402 h 2008021"/>
                <a:gd name="connsiteX7" fmla="*/ 365760 w 2059229"/>
                <a:gd name="connsiteY7" fmla="*/ 1850744 h 2008021"/>
                <a:gd name="connsiteX8" fmla="*/ 376733 w 2059229"/>
                <a:gd name="connsiteY8" fmla="*/ 1817826 h 2008021"/>
                <a:gd name="connsiteX9" fmla="*/ 398679 w 2059229"/>
                <a:gd name="connsiteY9" fmla="*/ 1814168 h 2008021"/>
                <a:gd name="connsiteX10" fmla="*/ 431597 w 2059229"/>
                <a:gd name="connsiteY10" fmla="*/ 1766619 h 2008021"/>
                <a:gd name="connsiteX11" fmla="*/ 457200 w 2059229"/>
                <a:gd name="connsiteY11" fmla="*/ 1726386 h 2008021"/>
                <a:gd name="connsiteX12" fmla="*/ 479146 w 2059229"/>
                <a:gd name="connsiteY12" fmla="*/ 1693467 h 2008021"/>
                <a:gd name="connsiteX13" fmla="*/ 680314 w 2059229"/>
                <a:gd name="connsiteY13" fmla="*/ 1686152 h 2008021"/>
                <a:gd name="connsiteX14" fmla="*/ 691287 w 2059229"/>
                <a:gd name="connsiteY14" fmla="*/ 1653234 h 2008021"/>
                <a:gd name="connsiteX15" fmla="*/ 738664 w 2059229"/>
                <a:gd name="connsiteY15" fmla="*/ 1640223 h 2008021"/>
                <a:gd name="connsiteX16" fmla="*/ 764439 w 2059229"/>
                <a:gd name="connsiteY16" fmla="*/ 1554479 h 2008021"/>
                <a:gd name="connsiteX17" fmla="*/ 782727 w 2059229"/>
                <a:gd name="connsiteY17" fmla="*/ 1510587 h 2008021"/>
                <a:gd name="connsiteX18" fmla="*/ 811988 w 2059229"/>
                <a:gd name="connsiteY18" fmla="*/ 1521560 h 2008021"/>
                <a:gd name="connsiteX19" fmla="*/ 822960 w 2059229"/>
                <a:gd name="connsiteY19" fmla="*/ 1492299 h 2008021"/>
                <a:gd name="connsiteX20" fmla="*/ 844906 w 2059229"/>
                <a:gd name="connsiteY20" fmla="*/ 1495957 h 2008021"/>
                <a:gd name="connsiteX21" fmla="*/ 852221 w 2059229"/>
                <a:gd name="connsiteY21" fmla="*/ 1463039 h 2008021"/>
                <a:gd name="connsiteX22" fmla="*/ 866852 w 2059229"/>
                <a:gd name="connsiteY22" fmla="*/ 1459381 h 2008021"/>
                <a:gd name="connsiteX23" fmla="*/ 874167 w 2059229"/>
                <a:gd name="connsiteY23" fmla="*/ 1382571 h 2008021"/>
                <a:gd name="connsiteX24" fmla="*/ 907085 w 2059229"/>
                <a:gd name="connsiteY24" fmla="*/ 1360626 h 2008021"/>
                <a:gd name="connsiteX25" fmla="*/ 936346 w 2059229"/>
                <a:gd name="connsiteY25" fmla="*/ 1356968 h 2008021"/>
                <a:gd name="connsiteX26" fmla="*/ 950976 w 2059229"/>
                <a:gd name="connsiteY26" fmla="*/ 1320392 h 2008021"/>
                <a:gd name="connsiteX27" fmla="*/ 1008050 w 2059229"/>
                <a:gd name="connsiteY27" fmla="*/ 1316735 h 2008021"/>
                <a:gd name="connsiteX28" fmla="*/ 1020300 w 2059229"/>
                <a:gd name="connsiteY28" fmla="*/ 1249965 h 2008021"/>
                <a:gd name="connsiteX29" fmla="*/ 1188720 w 2059229"/>
                <a:gd name="connsiteY29" fmla="*/ 1247240 h 2008021"/>
                <a:gd name="connsiteX30" fmla="*/ 1196036 w 2059229"/>
                <a:gd name="connsiteY30" fmla="*/ 1210664 h 2008021"/>
                <a:gd name="connsiteX31" fmla="*/ 1217981 w 2059229"/>
                <a:gd name="connsiteY31" fmla="*/ 1210664 h 2008021"/>
                <a:gd name="connsiteX32" fmla="*/ 1236269 w 2059229"/>
                <a:gd name="connsiteY32" fmla="*/ 1130197 h 2008021"/>
                <a:gd name="connsiteX33" fmla="*/ 1320394 w 2059229"/>
                <a:gd name="connsiteY33" fmla="*/ 1126539 h 2008021"/>
                <a:gd name="connsiteX34" fmla="*/ 1324052 w 2059229"/>
                <a:gd name="connsiteY34" fmla="*/ 1082648 h 2008021"/>
                <a:gd name="connsiteX35" fmla="*/ 1335024 w 2059229"/>
                <a:gd name="connsiteY35" fmla="*/ 1078991 h 2008021"/>
                <a:gd name="connsiteX36" fmla="*/ 1327709 w 2059229"/>
                <a:gd name="connsiteY36" fmla="*/ 1042415 h 2008021"/>
                <a:gd name="connsiteX37" fmla="*/ 1360628 w 2059229"/>
                <a:gd name="connsiteY37" fmla="*/ 1035099 h 2008021"/>
                <a:gd name="connsiteX38" fmla="*/ 1367943 w 2059229"/>
                <a:gd name="connsiteY38" fmla="*/ 1002181 h 2008021"/>
                <a:gd name="connsiteX39" fmla="*/ 1426464 w 2059229"/>
                <a:gd name="connsiteY39" fmla="*/ 994866 h 2008021"/>
                <a:gd name="connsiteX40" fmla="*/ 1426464 w 2059229"/>
                <a:gd name="connsiteY40" fmla="*/ 943659 h 2008021"/>
                <a:gd name="connsiteX41" fmla="*/ 1455725 w 2059229"/>
                <a:gd name="connsiteY41" fmla="*/ 940002 h 2008021"/>
                <a:gd name="connsiteX42" fmla="*/ 1459383 w 2059229"/>
                <a:gd name="connsiteY42" fmla="*/ 888795 h 2008021"/>
                <a:gd name="connsiteX43" fmla="*/ 1477671 w 2059229"/>
                <a:gd name="connsiteY43" fmla="*/ 885138 h 2008021"/>
                <a:gd name="connsiteX44" fmla="*/ 1484986 w 2059229"/>
                <a:gd name="connsiteY44" fmla="*/ 826616 h 2008021"/>
                <a:gd name="connsiteX45" fmla="*/ 1532535 w 2059229"/>
                <a:gd name="connsiteY45" fmla="*/ 826616 h 2008021"/>
                <a:gd name="connsiteX46" fmla="*/ 1532535 w 2059229"/>
                <a:gd name="connsiteY46" fmla="*/ 782725 h 2008021"/>
                <a:gd name="connsiteX47" fmla="*/ 1569111 w 2059229"/>
                <a:gd name="connsiteY47" fmla="*/ 775410 h 2008021"/>
                <a:gd name="connsiteX48" fmla="*/ 1583741 w 2059229"/>
                <a:gd name="connsiteY48" fmla="*/ 724203 h 2008021"/>
                <a:gd name="connsiteX49" fmla="*/ 1616660 w 2059229"/>
                <a:gd name="connsiteY49" fmla="*/ 716888 h 2008021"/>
                <a:gd name="connsiteX50" fmla="*/ 1616660 w 2059229"/>
                <a:gd name="connsiteY50" fmla="*/ 662024 h 2008021"/>
                <a:gd name="connsiteX51" fmla="*/ 1656893 w 2059229"/>
                <a:gd name="connsiteY51" fmla="*/ 662024 h 2008021"/>
                <a:gd name="connsiteX52" fmla="*/ 1660551 w 2059229"/>
                <a:gd name="connsiteY52" fmla="*/ 596187 h 2008021"/>
                <a:gd name="connsiteX53" fmla="*/ 1678839 w 2059229"/>
                <a:gd name="connsiteY53" fmla="*/ 596187 h 2008021"/>
                <a:gd name="connsiteX54" fmla="*/ 1682496 w 2059229"/>
                <a:gd name="connsiteY54" fmla="*/ 530351 h 2008021"/>
                <a:gd name="connsiteX55" fmla="*/ 1711757 w 2059229"/>
                <a:gd name="connsiteY55" fmla="*/ 526693 h 2008021"/>
                <a:gd name="connsiteX56" fmla="*/ 1715415 w 2059229"/>
                <a:gd name="connsiteY56" fmla="*/ 457199 h 2008021"/>
                <a:gd name="connsiteX57" fmla="*/ 1719072 w 2059229"/>
                <a:gd name="connsiteY57" fmla="*/ 460856 h 2008021"/>
                <a:gd name="connsiteX58" fmla="*/ 1722730 w 2059229"/>
                <a:gd name="connsiteY58" fmla="*/ 387704 h 2008021"/>
                <a:gd name="connsiteX59" fmla="*/ 1872520 w 2059229"/>
                <a:gd name="connsiteY59" fmla="*/ 381665 h 2008021"/>
                <a:gd name="connsiteX60" fmla="*/ 1883664 w 2059229"/>
                <a:gd name="connsiteY60" fmla="*/ 292607 h 2008021"/>
                <a:gd name="connsiteX61" fmla="*/ 2026140 w 2059229"/>
                <a:gd name="connsiteY61" fmla="*/ 285291 h 2008021"/>
                <a:gd name="connsiteX62" fmla="*/ 2022653 w 2059229"/>
                <a:gd name="connsiteY62" fmla="*/ 153790 h 2008021"/>
                <a:gd name="connsiteX63" fmla="*/ 2055343 w 2059229"/>
                <a:gd name="connsiteY63" fmla="*/ 139217 h 2008021"/>
                <a:gd name="connsiteX64" fmla="*/ 2059229 w 2059229"/>
                <a:gd name="connsiteY64" fmla="*/ 0 h 2008021"/>
                <a:gd name="connsiteX0" fmla="*/ 0 w 2059229"/>
                <a:gd name="connsiteY0" fmla="*/ 2008021 h 2008021"/>
                <a:gd name="connsiteX1" fmla="*/ 19374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64439 w 2059229"/>
                <a:gd name="connsiteY17" fmla="*/ 1554479 h 2008021"/>
                <a:gd name="connsiteX18" fmla="*/ 782727 w 2059229"/>
                <a:gd name="connsiteY18" fmla="*/ 1510587 h 2008021"/>
                <a:gd name="connsiteX19" fmla="*/ 811988 w 2059229"/>
                <a:gd name="connsiteY19" fmla="*/ 1521560 h 2008021"/>
                <a:gd name="connsiteX20" fmla="*/ 822960 w 2059229"/>
                <a:gd name="connsiteY20" fmla="*/ 1492299 h 2008021"/>
                <a:gd name="connsiteX21" fmla="*/ 844906 w 2059229"/>
                <a:gd name="connsiteY21" fmla="*/ 1495957 h 2008021"/>
                <a:gd name="connsiteX22" fmla="*/ 852221 w 2059229"/>
                <a:gd name="connsiteY22" fmla="*/ 1463039 h 2008021"/>
                <a:gd name="connsiteX23" fmla="*/ 866852 w 2059229"/>
                <a:gd name="connsiteY23" fmla="*/ 1459381 h 2008021"/>
                <a:gd name="connsiteX24" fmla="*/ 874167 w 2059229"/>
                <a:gd name="connsiteY24" fmla="*/ 1382571 h 2008021"/>
                <a:gd name="connsiteX25" fmla="*/ 907085 w 2059229"/>
                <a:gd name="connsiteY25" fmla="*/ 1360626 h 2008021"/>
                <a:gd name="connsiteX26" fmla="*/ 936346 w 2059229"/>
                <a:gd name="connsiteY26" fmla="*/ 1356968 h 2008021"/>
                <a:gd name="connsiteX27" fmla="*/ 950976 w 2059229"/>
                <a:gd name="connsiteY27" fmla="*/ 1320392 h 2008021"/>
                <a:gd name="connsiteX28" fmla="*/ 1008050 w 2059229"/>
                <a:gd name="connsiteY28" fmla="*/ 1316735 h 2008021"/>
                <a:gd name="connsiteX29" fmla="*/ 1020300 w 2059229"/>
                <a:gd name="connsiteY29" fmla="*/ 1249965 h 2008021"/>
                <a:gd name="connsiteX30" fmla="*/ 1188720 w 2059229"/>
                <a:gd name="connsiteY30" fmla="*/ 1247240 h 2008021"/>
                <a:gd name="connsiteX31" fmla="*/ 1196036 w 2059229"/>
                <a:gd name="connsiteY31" fmla="*/ 1210664 h 2008021"/>
                <a:gd name="connsiteX32" fmla="*/ 1217981 w 2059229"/>
                <a:gd name="connsiteY32" fmla="*/ 1210664 h 2008021"/>
                <a:gd name="connsiteX33" fmla="*/ 1236269 w 2059229"/>
                <a:gd name="connsiteY33" fmla="*/ 1130197 h 2008021"/>
                <a:gd name="connsiteX34" fmla="*/ 1320394 w 2059229"/>
                <a:gd name="connsiteY34" fmla="*/ 1126539 h 2008021"/>
                <a:gd name="connsiteX35" fmla="*/ 1324052 w 2059229"/>
                <a:gd name="connsiteY35" fmla="*/ 1082648 h 2008021"/>
                <a:gd name="connsiteX36" fmla="*/ 1335024 w 2059229"/>
                <a:gd name="connsiteY36" fmla="*/ 1078991 h 2008021"/>
                <a:gd name="connsiteX37" fmla="*/ 1327709 w 2059229"/>
                <a:gd name="connsiteY37" fmla="*/ 1042415 h 2008021"/>
                <a:gd name="connsiteX38" fmla="*/ 1360628 w 2059229"/>
                <a:gd name="connsiteY38" fmla="*/ 1035099 h 2008021"/>
                <a:gd name="connsiteX39" fmla="*/ 1367943 w 2059229"/>
                <a:gd name="connsiteY39" fmla="*/ 1002181 h 2008021"/>
                <a:gd name="connsiteX40" fmla="*/ 1426464 w 2059229"/>
                <a:gd name="connsiteY40" fmla="*/ 994866 h 2008021"/>
                <a:gd name="connsiteX41" fmla="*/ 1426464 w 2059229"/>
                <a:gd name="connsiteY41" fmla="*/ 943659 h 2008021"/>
                <a:gd name="connsiteX42" fmla="*/ 1455725 w 2059229"/>
                <a:gd name="connsiteY42" fmla="*/ 940002 h 2008021"/>
                <a:gd name="connsiteX43" fmla="*/ 1459383 w 2059229"/>
                <a:gd name="connsiteY43" fmla="*/ 888795 h 2008021"/>
                <a:gd name="connsiteX44" fmla="*/ 1477671 w 2059229"/>
                <a:gd name="connsiteY44" fmla="*/ 885138 h 2008021"/>
                <a:gd name="connsiteX45" fmla="*/ 1484986 w 2059229"/>
                <a:gd name="connsiteY45" fmla="*/ 826616 h 2008021"/>
                <a:gd name="connsiteX46" fmla="*/ 1532535 w 2059229"/>
                <a:gd name="connsiteY46" fmla="*/ 826616 h 2008021"/>
                <a:gd name="connsiteX47" fmla="*/ 1532535 w 2059229"/>
                <a:gd name="connsiteY47" fmla="*/ 782725 h 2008021"/>
                <a:gd name="connsiteX48" fmla="*/ 1569111 w 2059229"/>
                <a:gd name="connsiteY48" fmla="*/ 775410 h 2008021"/>
                <a:gd name="connsiteX49" fmla="*/ 1583741 w 2059229"/>
                <a:gd name="connsiteY49" fmla="*/ 724203 h 2008021"/>
                <a:gd name="connsiteX50" fmla="*/ 1616660 w 2059229"/>
                <a:gd name="connsiteY50" fmla="*/ 716888 h 2008021"/>
                <a:gd name="connsiteX51" fmla="*/ 1616660 w 2059229"/>
                <a:gd name="connsiteY51" fmla="*/ 662024 h 2008021"/>
                <a:gd name="connsiteX52" fmla="*/ 1656893 w 2059229"/>
                <a:gd name="connsiteY52" fmla="*/ 662024 h 2008021"/>
                <a:gd name="connsiteX53" fmla="*/ 1660551 w 2059229"/>
                <a:gd name="connsiteY53" fmla="*/ 596187 h 2008021"/>
                <a:gd name="connsiteX54" fmla="*/ 1678839 w 2059229"/>
                <a:gd name="connsiteY54" fmla="*/ 596187 h 2008021"/>
                <a:gd name="connsiteX55" fmla="*/ 1682496 w 2059229"/>
                <a:gd name="connsiteY55" fmla="*/ 530351 h 2008021"/>
                <a:gd name="connsiteX56" fmla="*/ 1711757 w 2059229"/>
                <a:gd name="connsiteY56" fmla="*/ 526693 h 2008021"/>
                <a:gd name="connsiteX57" fmla="*/ 1715415 w 2059229"/>
                <a:gd name="connsiteY57" fmla="*/ 457199 h 2008021"/>
                <a:gd name="connsiteX58" fmla="*/ 1719072 w 2059229"/>
                <a:gd name="connsiteY58" fmla="*/ 460856 h 2008021"/>
                <a:gd name="connsiteX59" fmla="*/ 1722730 w 2059229"/>
                <a:gd name="connsiteY59" fmla="*/ 387704 h 2008021"/>
                <a:gd name="connsiteX60" fmla="*/ 1872520 w 2059229"/>
                <a:gd name="connsiteY60" fmla="*/ 381665 h 2008021"/>
                <a:gd name="connsiteX61" fmla="*/ 1883664 w 2059229"/>
                <a:gd name="connsiteY61" fmla="*/ 292607 h 2008021"/>
                <a:gd name="connsiteX62" fmla="*/ 2026140 w 2059229"/>
                <a:gd name="connsiteY62" fmla="*/ 285291 h 2008021"/>
                <a:gd name="connsiteX63" fmla="*/ 2022653 w 2059229"/>
                <a:gd name="connsiteY63" fmla="*/ 153790 h 2008021"/>
                <a:gd name="connsiteX64" fmla="*/ 2055343 w 2059229"/>
                <a:gd name="connsiteY64" fmla="*/ 139217 h 2008021"/>
                <a:gd name="connsiteX65" fmla="*/ 2059229 w 2059229"/>
                <a:gd name="connsiteY65" fmla="*/ 0 h 2008021"/>
                <a:gd name="connsiteX0" fmla="*/ 0 w 2059229"/>
                <a:gd name="connsiteY0" fmla="*/ 2008021 h 2008021"/>
                <a:gd name="connsiteX1" fmla="*/ 19374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64439 w 2059229"/>
                <a:gd name="connsiteY17" fmla="*/ 1554479 h 2008021"/>
                <a:gd name="connsiteX18" fmla="*/ 782727 w 2059229"/>
                <a:gd name="connsiteY18" fmla="*/ 1510587 h 2008021"/>
                <a:gd name="connsiteX19" fmla="*/ 811988 w 2059229"/>
                <a:gd name="connsiteY19" fmla="*/ 1521560 h 2008021"/>
                <a:gd name="connsiteX20" fmla="*/ 822960 w 2059229"/>
                <a:gd name="connsiteY20" fmla="*/ 1492299 h 2008021"/>
                <a:gd name="connsiteX21" fmla="*/ 844906 w 2059229"/>
                <a:gd name="connsiteY21" fmla="*/ 1495957 h 2008021"/>
                <a:gd name="connsiteX22" fmla="*/ 852221 w 2059229"/>
                <a:gd name="connsiteY22" fmla="*/ 1463039 h 2008021"/>
                <a:gd name="connsiteX23" fmla="*/ 866852 w 2059229"/>
                <a:gd name="connsiteY23" fmla="*/ 1459381 h 2008021"/>
                <a:gd name="connsiteX24" fmla="*/ 874167 w 2059229"/>
                <a:gd name="connsiteY24" fmla="*/ 1382571 h 2008021"/>
                <a:gd name="connsiteX25" fmla="*/ 907085 w 2059229"/>
                <a:gd name="connsiteY25" fmla="*/ 1360626 h 2008021"/>
                <a:gd name="connsiteX26" fmla="*/ 936346 w 2059229"/>
                <a:gd name="connsiteY26" fmla="*/ 1356968 h 2008021"/>
                <a:gd name="connsiteX27" fmla="*/ 950976 w 2059229"/>
                <a:gd name="connsiteY27" fmla="*/ 1320392 h 2008021"/>
                <a:gd name="connsiteX28" fmla="*/ 1008050 w 2059229"/>
                <a:gd name="connsiteY28" fmla="*/ 1316735 h 2008021"/>
                <a:gd name="connsiteX29" fmla="*/ 1020300 w 2059229"/>
                <a:gd name="connsiteY29" fmla="*/ 1249965 h 2008021"/>
                <a:gd name="connsiteX30" fmla="*/ 1188720 w 2059229"/>
                <a:gd name="connsiteY30" fmla="*/ 1247240 h 2008021"/>
                <a:gd name="connsiteX31" fmla="*/ 1196036 w 2059229"/>
                <a:gd name="connsiteY31" fmla="*/ 1210664 h 2008021"/>
                <a:gd name="connsiteX32" fmla="*/ 1217981 w 2059229"/>
                <a:gd name="connsiteY32" fmla="*/ 1210664 h 2008021"/>
                <a:gd name="connsiteX33" fmla="*/ 1236269 w 2059229"/>
                <a:gd name="connsiteY33" fmla="*/ 1130197 h 2008021"/>
                <a:gd name="connsiteX34" fmla="*/ 1320394 w 2059229"/>
                <a:gd name="connsiteY34" fmla="*/ 1126539 h 2008021"/>
                <a:gd name="connsiteX35" fmla="*/ 1324052 w 2059229"/>
                <a:gd name="connsiteY35" fmla="*/ 1082648 h 2008021"/>
                <a:gd name="connsiteX36" fmla="*/ 1335024 w 2059229"/>
                <a:gd name="connsiteY36" fmla="*/ 1078991 h 2008021"/>
                <a:gd name="connsiteX37" fmla="*/ 1327709 w 2059229"/>
                <a:gd name="connsiteY37" fmla="*/ 1042415 h 2008021"/>
                <a:gd name="connsiteX38" fmla="*/ 1360628 w 2059229"/>
                <a:gd name="connsiteY38" fmla="*/ 1035099 h 2008021"/>
                <a:gd name="connsiteX39" fmla="*/ 1367943 w 2059229"/>
                <a:gd name="connsiteY39" fmla="*/ 1002181 h 2008021"/>
                <a:gd name="connsiteX40" fmla="*/ 1426464 w 2059229"/>
                <a:gd name="connsiteY40" fmla="*/ 994866 h 2008021"/>
                <a:gd name="connsiteX41" fmla="*/ 1426464 w 2059229"/>
                <a:gd name="connsiteY41" fmla="*/ 943659 h 2008021"/>
                <a:gd name="connsiteX42" fmla="*/ 1455725 w 2059229"/>
                <a:gd name="connsiteY42" fmla="*/ 940002 h 2008021"/>
                <a:gd name="connsiteX43" fmla="*/ 1459383 w 2059229"/>
                <a:gd name="connsiteY43" fmla="*/ 888795 h 2008021"/>
                <a:gd name="connsiteX44" fmla="*/ 1477671 w 2059229"/>
                <a:gd name="connsiteY44" fmla="*/ 885138 h 2008021"/>
                <a:gd name="connsiteX45" fmla="*/ 1484986 w 2059229"/>
                <a:gd name="connsiteY45" fmla="*/ 826616 h 2008021"/>
                <a:gd name="connsiteX46" fmla="*/ 1532535 w 2059229"/>
                <a:gd name="connsiteY46" fmla="*/ 826616 h 2008021"/>
                <a:gd name="connsiteX47" fmla="*/ 1532535 w 2059229"/>
                <a:gd name="connsiteY47" fmla="*/ 782725 h 2008021"/>
                <a:gd name="connsiteX48" fmla="*/ 1569111 w 2059229"/>
                <a:gd name="connsiteY48" fmla="*/ 775410 h 2008021"/>
                <a:gd name="connsiteX49" fmla="*/ 1583741 w 2059229"/>
                <a:gd name="connsiteY49" fmla="*/ 724203 h 2008021"/>
                <a:gd name="connsiteX50" fmla="*/ 1616660 w 2059229"/>
                <a:gd name="connsiteY50" fmla="*/ 716888 h 2008021"/>
                <a:gd name="connsiteX51" fmla="*/ 1616660 w 2059229"/>
                <a:gd name="connsiteY51" fmla="*/ 662024 h 2008021"/>
                <a:gd name="connsiteX52" fmla="*/ 1656893 w 2059229"/>
                <a:gd name="connsiteY52" fmla="*/ 662024 h 2008021"/>
                <a:gd name="connsiteX53" fmla="*/ 1660551 w 2059229"/>
                <a:gd name="connsiteY53" fmla="*/ 596187 h 2008021"/>
                <a:gd name="connsiteX54" fmla="*/ 1678839 w 2059229"/>
                <a:gd name="connsiteY54" fmla="*/ 596187 h 2008021"/>
                <a:gd name="connsiteX55" fmla="*/ 1682496 w 2059229"/>
                <a:gd name="connsiteY55" fmla="*/ 530351 h 2008021"/>
                <a:gd name="connsiteX56" fmla="*/ 1711757 w 2059229"/>
                <a:gd name="connsiteY56" fmla="*/ 526693 h 2008021"/>
                <a:gd name="connsiteX57" fmla="*/ 1715415 w 2059229"/>
                <a:gd name="connsiteY57" fmla="*/ 457199 h 2008021"/>
                <a:gd name="connsiteX58" fmla="*/ 1719072 w 2059229"/>
                <a:gd name="connsiteY58" fmla="*/ 460856 h 2008021"/>
                <a:gd name="connsiteX59" fmla="*/ 1722730 w 2059229"/>
                <a:gd name="connsiteY59" fmla="*/ 387704 h 2008021"/>
                <a:gd name="connsiteX60" fmla="*/ 1872520 w 2059229"/>
                <a:gd name="connsiteY60" fmla="*/ 381665 h 2008021"/>
                <a:gd name="connsiteX61" fmla="*/ 1883664 w 2059229"/>
                <a:gd name="connsiteY61" fmla="*/ 292607 h 2008021"/>
                <a:gd name="connsiteX62" fmla="*/ 2026140 w 2059229"/>
                <a:gd name="connsiteY62" fmla="*/ 285291 h 2008021"/>
                <a:gd name="connsiteX63" fmla="*/ 2022653 w 2059229"/>
                <a:gd name="connsiteY63" fmla="*/ 153790 h 2008021"/>
                <a:gd name="connsiteX64" fmla="*/ 2055343 w 2059229"/>
                <a:gd name="connsiteY64" fmla="*/ 139217 h 2008021"/>
                <a:gd name="connsiteX65" fmla="*/ 2059229 w 2059229"/>
                <a:gd name="connsiteY65" fmla="*/ 0 h 2008021"/>
                <a:gd name="connsiteX0" fmla="*/ 0 w 2059229"/>
                <a:gd name="connsiteY0" fmla="*/ 2008021 h 2008021"/>
                <a:gd name="connsiteX1" fmla="*/ 19374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64439 w 2059229"/>
                <a:gd name="connsiteY17" fmla="*/ 1554479 h 2008021"/>
                <a:gd name="connsiteX18" fmla="*/ 782727 w 2059229"/>
                <a:gd name="connsiteY18" fmla="*/ 1510587 h 2008021"/>
                <a:gd name="connsiteX19" fmla="*/ 811988 w 2059229"/>
                <a:gd name="connsiteY19" fmla="*/ 1521560 h 2008021"/>
                <a:gd name="connsiteX20" fmla="*/ 822960 w 2059229"/>
                <a:gd name="connsiteY20" fmla="*/ 1492299 h 2008021"/>
                <a:gd name="connsiteX21" fmla="*/ 844906 w 2059229"/>
                <a:gd name="connsiteY21" fmla="*/ 1495957 h 2008021"/>
                <a:gd name="connsiteX22" fmla="*/ 852221 w 2059229"/>
                <a:gd name="connsiteY22" fmla="*/ 1463039 h 2008021"/>
                <a:gd name="connsiteX23" fmla="*/ 866852 w 2059229"/>
                <a:gd name="connsiteY23" fmla="*/ 1459381 h 2008021"/>
                <a:gd name="connsiteX24" fmla="*/ 874167 w 2059229"/>
                <a:gd name="connsiteY24" fmla="*/ 1382571 h 2008021"/>
                <a:gd name="connsiteX25" fmla="*/ 907085 w 2059229"/>
                <a:gd name="connsiteY25" fmla="*/ 1360626 h 2008021"/>
                <a:gd name="connsiteX26" fmla="*/ 936346 w 2059229"/>
                <a:gd name="connsiteY26" fmla="*/ 1356968 h 2008021"/>
                <a:gd name="connsiteX27" fmla="*/ 950976 w 2059229"/>
                <a:gd name="connsiteY27" fmla="*/ 1320392 h 2008021"/>
                <a:gd name="connsiteX28" fmla="*/ 1008050 w 2059229"/>
                <a:gd name="connsiteY28" fmla="*/ 1316735 h 2008021"/>
                <a:gd name="connsiteX29" fmla="*/ 1020300 w 2059229"/>
                <a:gd name="connsiteY29" fmla="*/ 1249965 h 2008021"/>
                <a:gd name="connsiteX30" fmla="*/ 1188720 w 2059229"/>
                <a:gd name="connsiteY30" fmla="*/ 1247240 h 2008021"/>
                <a:gd name="connsiteX31" fmla="*/ 1196036 w 2059229"/>
                <a:gd name="connsiteY31" fmla="*/ 1210664 h 2008021"/>
                <a:gd name="connsiteX32" fmla="*/ 1217981 w 2059229"/>
                <a:gd name="connsiteY32" fmla="*/ 1210664 h 2008021"/>
                <a:gd name="connsiteX33" fmla="*/ 1236269 w 2059229"/>
                <a:gd name="connsiteY33" fmla="*/ 1130197 h 2008021"/>
                <a:gd name="connsiteX34" fmla="*/ 1320394 w 2059229"/>
                <a:gd name="connsiteY34" fmla="*/ 1126539 h 2008021"/>
                <a:gd name="connsiteX35" fmla="*/ 1324052 w 2059229"/>
                <a:gd name="connsiteY35" fmla="*/ 1082648 h 2008021"/>
                <a:gd name="connsiteX36" fmla="*/ 1335024 w 2059229"/>
                <a:gd name="connsiteY36" fmla="*/ 1078991 h 2008021"/>
                <a:gd name="connsiteX37" fmla="*/ 1327709 w 2059229"/>
                <a:gd name="connsiteY37" fmla="*/ 1042415 h 2008021"/>
                <a:gd name="connsiteX38" fmla="*/ 1360628 w 2059229"/>
                <a:gd name="connsiteY38" fmla="*/ 1035099 h 2008021"/>
                <a:gd name="connsiteX39" fmla="*/ 1367943 w 2059229"/>
                <a:gd name="connsiteY39" fmla="*/ 1002181 h 2008021"/>
                <a:gd name="connsiteX40" fmla="*/ 1426464 w 2059229"/>
                <a:gd name="connsiteY40" fmla="*/ 994866 h 2008021"/>
                <a:gd name="connsiteX41" fmla="*/ 1426464 w 2059229"/>
                <a:gd name="connsiteY41" fmla="*/ 943659 h 2008021"/>
                <a:gd name="connsiteX42" fmla="*/ 1455725 w 2059229"/>
                <a:gd name="connsiteY42" fmla="*/ 940002 h 2008021"/>
                <a:gd name="connsiteX43" fmla="*/ 1459383 w 2059229"/>
                <a:gd name="connsiteY43" fmla="*/ 888795 h 2008021"/>
                <a:gd name="connsiteX44" fmla="*/ 1477671 w 2059229"/>
                <a:gd name="connsiteY44" fmla="*/ 885138 h 2008021"/>
                <a:gd name="connsiteX45" fmla="*/ 1484986 w 2059229"/>
                <a:gd name="connsiteY45" fmla="*/ 826616 h 2008021"/>
                <a:gd name="connsiteX46" fmla="*/ 1532535 w 2059229"/>
                <a:gd name="connsiteY46" fmla="*/ 826616 h 2008021"/>
                <a:gd name="connsiteX47" fmla="*/ 1532535 w 2059229"/>
                <a:gd name="connsiteY47" fmla="*/ 782725 h 2008021"/>
                <a:gd name="connsiteX48" fmla="*/ 1569111 w 2059229"/>
                <a:gd name="connsiteY48" fmla="*/ 775410 h 2008021"/>
                <a:gd name="connsiteX49" fmla="*/ 1583741 w 2059229"/>
                <a:gd name="connsiteY49" fmla="*/ 724203 h 2008021"/>
                <a:gd name="connsiteX50" fmla="*/ 1616660 w 2059229"/>
                <a:gd name="connsiteY50" fmla="*/ 716888 h 2008021"/>
                <a:gd name="connsiteX51" fmla="*/ 1616660 w 2059229"/>
                <a:gd name="connsiteY51" fmla="*/ 662024 h 2008021"/>
                <a:gd name="connsiteX52" fmla="*/ 1656893 w 2059229"/>
                <a:gd name="connsiteY52" fmla="*/ 662024 h 2008021"/>
                <a:gd name="connsiteX53" fmla="*/ 1660551 w 2059229"/>
                <a:gd name="connsiteY53" fmla="*/ 596187 h 2008021"/>
                <a:gd name="connsiteX54" fmla="*/ 1678839 w 2059229"/>
                <a:gd name="connsiteY54" fmla="*/ 596187 h 2008021"/>
                <a:gd name="connsiteX55" fmla="*/ 1682496 w 2059229"/>
                <a:gd name="connsiteY55" fmla="*/ 530351 h 2008021"/>
                <a:gd name="connsiteX56" fmla="*/ 1711757 w 2059229"/>
                <a:gd name="connsiteY56" fmla="*/ 526693 h 2008021"/>
                <a:gd name="connsiteX57" fmla="*/ 1715415 w 2059229"/>
                <a:gd name="connsiteY57" fmla="*/ 457199 h 2008021"/>
                <a:gd name="connsiteX58" fmla="*/ 1719072 w 2059229"/>
                <a:gd name="connsiteY58" fmla="*/ 460856 h 2008021"/>
                <a:gd name="connsiteX59" fmla="*/ 1722730 w 2059229"/>
                <a:gd name="connsiteY59" fmla="*/ 387704 h 2008021"/>
                <a:gd name="connsiteX60" fmla="*/ 1872520 w 2059229"/>
                <a:gd name="connsiteY60" fmla="*/ 381665 h 2008021"/>
                <a:gd name="connsiteX61" fmla="*/ 1883664 w 2059229"/>
                <a:gd name="connsiteY61" fmla="*/ 292607 h 2008021"/>
                <a:gd name="connsiteX62" fmla="*/ 2026140 w 2059229"/>
                <a:gd name="connsiteY62" fmla="*/ 285291 h 2008021"/>
                <a:gd name="connsiteX63" fmla="*/ 2022653 w 2059229"/>
                <a:gd name="connsiteY63" fmla="*/ 153790 h 2008021"/>
                <a:gd name="connsiteX64" fmla="*/ 2055343 w 2059229"/>
                <a:gd name="connsiteY64" fmla="*/ 139217 h 2008021"/>
                <a:gd name="connsiteX65" fmla="*/ 2059229 w 2059229"/>
                <a:gd name="connsiteY65"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64439 w 2059229"/>
                <a:gd name="connsiteY17" fmla="*/ 1554479 h 2008021"/>
                <a:gd name="connsiteX18" fmla="*/ 782727 w 2059229"/>
                <a:gd name="connsiteY18" fmla="*/ 1510587 h 2008021"/>
                <a:gd name="connsiteX19" fmla="*/ 811988 w 2059229"/>
                <a:gd name="connsiteY19" fmla="*/ 1521560 h 2008021"/>
                <a:gd name="connsiteX20" fmla="*/ 822960 w 2059229"/>
                <a:gd name="connsiteY20" fmla="*/ 1492299 h 2008021"/>
                <a:gd name="connsiteX21" fmla="*/ 844906 w 2059229"/>
                <a:gd name="connsiteY21" fmla="*/ 1495957 h 2008021"/>
                <a:gd name="connsiteX22" fmla="*/ 852221 w 2059229"/>
                <a:gd name="connsiteY22" fmla="*/ 1463039 h 2008021"/>
                <a:gd name="connsiteX23" fmla="*/ 866852 w 2059229"/>
                <a:gd name="connsiteY23" fmla="*/ 1459381 h 2008021"/>
                <a:gd name="connsiteX24" fmla="*/ 874167 w 2059229"/>
                <a:gd name="connsiteY24" fmla="*/ 1382571 h 2008021"/>
                <a:gd name="connsiteX25" fmla="*/ 907085 w 2059229"/>
                <a:gd name="connsiteY25" fmla="*/ 1360626 h 2008021"/>
                <a:gd name="connsiteX26" fmla="*/ 936346 w 2059229"/>
                <a:gd name="connsiteY26" fmla="*/ 1356968 h 2008021"/>
                <a:gd name="connsiteX27" fmla="*/ 950976 w 2059229"/>
                <a:gd name="connsiteY27" fmla="*/ 1320392 h 2008021"/>
                <a:gd name="connsiteX28" fmla="*/ 1008050 w 2059229"/>
                <a:gd name="connsiteY28" fmla="*/ 1316735 h 2008021"/>
                <a:gd name="connsiteX29" fmla="*/ 1020300 w 2059229"/>
                <a:gd name="connsiteY29" fmla="*/ 1249965 h 2008021"/>
                <a:gd name="connsiteX30" fmla="*/ 1188720 w 2059229"/>
                <a:gd name="connsiteY30" fmla="*/ 1247240 h 2008021"/>
                <a:gd name="connsiteX31" fmla="*/ 1196036 w 2059229"/>
                <a:gd name="connsiteY31" fmla="*/ 1210664 h 2008021"/>
                <a:gd name="connsiteX32" fmla="*/ 1217981 w 2059229"/>
                <a:gd name="connsiteY32" fmla="*/ 1210664 h 2008021"/>
                <a:gd name="connsiteX33" fmla="*/ 1236269 w 2059229"/>
                <a:gd name="connsiteY33" fmla="*/ 1130197 h 2008021"/>
                <a:gd name="connsiteX34" fmla="*/ 1320394 w 2059229"/>
                <a:gd name="connsiteY34" fmla="*/ 1126539 h 2008021"/>
                <a:gd name="connsiteX35" fmla="*/ 1324052 w 2059229"/>
                <a:gd name="connsiteY35" fmla="*/ 1082648 h 2008021"/>
                <a:gd name="connsiteX36" fmla="*/ 1335024 w 2059229"/>
                <a:gd name="connsiteY36" fmla="*/ 1078991 h 2008021"/>
                <a:gd name="connsiteX37" fmla="*/ 1327709 w 2059229"/>
                <a:gd name="connsiteY37" fmla="*/ 1042415 h 2008021"/>
                <a:gd name="connsiteX38" fmla="*/ 1360628 w 2059229"/>
                <a:gd name="connsiteY38" fmla="*/ 1035099 h 2008021"/>
                <a:gd name="connsiteX39" fmla="*/ 1367943 w 2059229"/>
                <a:gd name="connsiteY39" fmla="*/ 1002181 h 2008021"/>
                <a:gd name="connsiteX40" fmla="*/ 1426464 w 2059229"/>
                <a:gd name="connsiteY40" fmla="*/ 994866 h 2008021"/>
                <a:gd name="connsiteX41" fmla="*/ 1426464 w 2059229"/>
                <a:gd name="connsiteY41" fmla="*/ 943659 h 2008021"/>
                <a:gd name="connsiteX42" fmla="*/ 1455725 w 2059229"/>
                <a:gd name="connsiteY42" fmla="*/ 940002 h 2008021"/>
                <a:gd name="connsiteX43" fmla="*/ 1459383 w 2059229"/>
                <a:gd name="connsiteY43" fmla="*/ 888795 h 2008021"/>
                <a:gd name="connsiteX44" fmla="*/ 1477671 w 2059229"/>
                <a:gd name="connsiteY44" fmla="*/ 885138 h 2008021"/>
                <a:gd name="connsiteX45" fmla="*/ 1484986 w 2059229"/>
                <a:gd name="connsiteY45" fmla="*/ 826616 h 2008021"/>
                <a:gd name="connsiteX46" fmla="*/ 1532535 w 2059229"/>
                <a:gd name="connsiteY46" fmla="*/ 826616 h 2008021"/>
                <a:gd name="connsiteX47" fmla="*/ 1532535 w 2059229"/>
                <a:gd name="connsiteY47" fmla="*/ 782725 h 2008021"/>
                <a:gd name="connsiteX48" fmla="*/ 1569111 w 2059229"/>
                <a:gd name="connsiteY48" fmla="*/ 775410 h 2008021"/>
                <a:gd name="connsiteX49" fmla="*/ 1583741 w 2059229"/>
                <a:gd name="connsiteY49" fmla="*/ 724203 h 2008021"/>
                <a:gd name="connsiteX50" fmla="*/ 1616660 w 2059229"/>
                <a:gd name="connsiteY50" fmla="*/ 716888 h 2008021"/>
                <a:gd name="connsiteX51" fmla="*/ 1616660 w 2059229"/>
                <a:gd name="connsiteY51" fmla="*/ 662024 h 2008021"/>
                <a:gd name="connsiteX52" fmla="*/ 1656893 w 2059229"/>
                <a:gd name="connsiteY52" fmla="*/ 662024 h 2008021"/>
                <a:gd name="connsiteX53" fmla="*/ 1660551 w 2059229"/>
                <a:gd name="connsiteY53" fmla="*/ 596187 h 2008021"/>
                <a:gd name="connsiteX54" fmla="*/ 1678839 w 2059229"/>
                <a:gd name="connsiteY54" fmla="*/ 596187 h 2008021"/>
                <a:gd name="connsiteX55" fmla="*/ 1682496 w 2059229"/>
                <a:gd name="connsiteY55" fmla="*/ 530351 h 2008021"/>
                <a:gd name="connsiteX56" fmla="*/ 1711757 w 2059229"/>
                <a:gd name="connsiteY56" fmla="*/ 526693 h 2008021"/>
                <a:gd name="connsiteX57" fmla="*/ 1715415 w 2059229"/>
                <a:gd name="connsiteY57" fmla="*/ 457199 h 2008021"/>
                <a:gd name="connsiteX58" fmla="*/ 1719072 w 2059229"/>
                <a:gd name="connsiteY58" fmla="*/ 460856 h 2008021"/>
                <a:gd name="connsiteX59" fmla="*/ 1722730 w 2059229"/>
                <a:gd name="connsiteY59" fmla="*/ 387704 h 2008021"/>
                <a:gd name="connsiteX60" fmla="*/ 1872520 w 2059229"/>
                <a:gd name="connsiteY60" fmla="*/ 381665 h 2008021"/>
                <a:gd name="connsiteX61" fmla="*/ 1883664 w 2059229"/>
                <a:gd name="connsiteY61" fmla="*/ 292607 h 2008021"/>
                <a:gd name="connsiteX62" fmla="*/ 2026140 w 2059229"/>
                <a:gd name="connsiteY62" fmla="*/ 285291 h 2008021"/>
                <a:gd name="connsiteX63" fmla="*/ 2022653 w 2059229"/>
                <a:gd name="connsiteY63" fmla="*/ 153790 h 2008021"/>
                <a:gd name="connsiteX64" fmla="*/ 2055343 w 2059229"/>
                <a:gd name="connsiteY64" fmla="*/ 139217 h 2008021"/>
                <a:gd name="connsiteX65" fmla="*/ 2059229 w 2059229"/>
                <a:gd name="connsiteY65"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64439 w 2059229"/>
                <a:gd name="connsiteY17" fmla="*/ 1554479 h 2008021"/>
                <a:gd name="connsiteX18" fmla="*/ 782727 w 2059229"/>
                <a:gd name="connsiteY18" fmla="*/ 1510587 h 2008021"/>
                <a:gd name="connsiteX19" fmla="*/ 811988 w 2059229"/>
                <a:gd name="connsiteY19" fmla="*/ 1521560 h 2008021"/>
                <a:gd name="connsiteX20" fmla="*/ 822960 w 2059229"/>
                <a:gd name="connsiteY20" fmla="*/ 1492299 h 2008021"/>
                <a:gd name="connsiteX21" fmla="*/ 844906 w 2059229"/>
                <a:gd name="connsiteY21" fmla="*/ 1495957 h 2008021"/>
                <a:gd name="connsiteX22" fmla="*/ 852221 w 2059229"/>
                <a:gd name="connsiteY22" fmla="*/ 1463039 h 2008021"/>
                <a:gd name="connsiteX23" fmla="*/ 866852 w 2059229"/>
                <a:gd name="connsiteY23" fmla="*/ 1459381 h 2008021"/>
                <a:gd name="connsiteX24" fmla="*/ 874167 w 2059229"/>
                <a:gd name="connsiteY24" fmla="*/ 1382571 h 2008021"/>
                <a:gd name="connsiteX25" fmla="*/ 907085 w 2059229"/>
                <a:gd name="connsiteY25" fmla="*/ 1360626 h 2008021"/>
                <a:gd name="connsiteX26" fmla="*/ 936346 w 2059229"/>
                <a:gd name="connsiteY26" fmla="*/ 1356968 h 2008021"/>
                <a:gd name="connsiteX27" fmla="*/ 950976 w 2059229"/>
                <a:gd name="connsiteY27" fmla="*/ 1320392 h 2008021"/>
                <a:gd name="connsiteX28" fmla="*/ 1008050 w 2059229"/>
                <a:gd name="connsiteY28" fmla="*/ 1316735 h 2008021"/>
                <a:gd name="connsiteX29" fmla="*/ 1020300 w 2059229"/>
                <a:gd name="connsiteY29" fmla="*/ 1249965 h 2008021"/>
                <a:gd name="connsiteX30" fmla="*/ 1188720 w 2059229"/>
                <a:gd name="connsiteY30" fmla="*/ 1247240 h 2008021"/>
                <a:gd name="connsiteX31" fmla="*/ 1196036 w 2059229"/>
                <a:gd name="connsiteY31" fmla="*/ 1210664 h 2008021"/>
                <a:gd name="connsiteX32" fmla="*/ 1217981 w 2059229"/>
                <a:gd name="connsiteY32" fmla="*/ 1210664 h 2008021"/>
                <a:gd name="connsiteX33" fmla="*/ 1236269 w 2059229"/>
                <a:gd name="connsiteY33" fmla="*/ 1130197 h 2008021"/>
                <a:gd name="connsiteX34" fmla="*/ 1320394 w 2059229"/>
                <a:gd name="connsiteY34" fmla="*/ 1126539 h 2008021"/>
                <a:gd name="connsiteX35" fmla="*/ 1324052 w 2059229"/>
                <a:gd name="connsiteY35" fmla="*/ 1082648 h 2008021"/>
                <a:gd name="connsiteX36" fmla="*/ 1335024 w 2059229"/>
                <a:gd name="connsiteY36" fmla="*/ 1078991 h 2008021"/>
                <a:gd name="connsiteX37" fmla="*/ 1327709 w 2059229"/>
                <a:gd name="connsiteY37" fmla="*/ 1042415 h 2008021"/>
                <a:gd name="connsiteX38" fmla="*/ 1360628 w 2059229"/>
                <a:gd name="connsiteY38" fmla="*/ 1035099 h 2008021"/>
                <a:gd name="connsiteX39" fmla="*/ 1367943 w 2059229"/>
                <a:gd name="connsiteY39" fmla="*/ 1002181 h 2008021"/>
                <a:gd name="connsiteX40" fmla="*/ 1426464 w 2059229"/>
                <a:gd name="connsiteY40" fmla="*/ 994866 h 2008021"/>
                <a:gd name="connsiteX41" fmla="*/ 1426464 w 2059229"/>
                <a:gd name="connsiteY41" fmla="*/ 943659 h 2008021"/>
                <a:gd name="connsiteX42" fmla="*/ 1455725 w 2059229"/>
                <a:gd name="connsiteY42" fmla="*/ 940002 h 2008021"/>
                <a:gd name="connsiteX43" fmla="*/ 1459383 w 2059229"/>
                <a:gd name="connsiteY43" fmla="*/ 888795 h 2008021"/>
                <a:gd name="connsiteX44" fmla="*/ 1477671 w 2059229"/>
                <a:gd name="connsiteY44" fmla="*/ 885138 h 2008021"/>
                <a:gd name="connsiteX45" fmla="*/ 1484986 w 2059229"/>
                <a:gd name="connsiteY45" fmla="*/ 826616 h 2008021"/>
                <a:gd name="connsiteX46" fmla="*/ 1532535 w 2059229"/>
                <a:gd name="connsiteY46" fmla="*/ 826616 h 2008021"/>
                <a:gd name="connsiteX47" fmla="*/ 1532535 w 2059229"/>
                <a:gd name="connsiteY47" fmla="*/ 782725 h 2008021"/>
                <a:gd name="connsiteX48" fmla="*/ 1569111 w 2059229"/>
                <a:gd name="connsiteY48" fmla="*/ 775410 h 2008021"/>
                <a:gd name="connsiteX49" fmla="*/ 1583741 w 2059229"/>
                <a:gd name="connsiteY49" fmla="*/ 724203 h 2008021"/>
                <a:gd name="connsiteX50" fmla="*/ 1616660 w 2059229"/>
                <a:gd name="connsiteY50" fmla="*/ 716888 h 2008021"/>
                <a:gd name="connsiteX51" fmla="*/ 1616660 w 2059229"/>
                <a:gd name="connsiteY51" fmla="*/ 662024 h 2008021"/>
                <a:gd name="connsiteX52" fmla="*/ 1656893 w 2059229"/>
                <a:gd name="connsiteY52" fmla="*/ 662024 h 2008021"/>
                <a:gd name="connsiteX53" fmla="*/ 1660551 w 2059229"/>
                <a:gd name="connsiteY53" fmla="*/ 596187 h 2008021"/>
                <a:gd name="connsiteX54" fmla="*/ 1678839 w 2059229"/>
                <a:gd name="connsiteY54" fmla="*/ 596187 h 2008021"/>
                <a:gd name="connsiteX55" fmla="*/ 1682496 w 2059229"/>
                <a:gd name="connsiteY55" fmla="*/ 530351 h 2008021"/>
                <a:gd name="connsiteX56" fmla="*/ 1711757 w 2059229"/>
                <a:gd name="connsiteY56" fmla="*/ 526693 h 2008021"/>
                <a:gd name="connsiteX57" fmla="*/ 1715415 w 2059229"/>
                <a:gd name="connsiteY57" fmla="*/ 457199 h 2008021"/>
                <a:gd name="connsiteX58" fmla="*/ 1719072 w 2059229"/>
                <a:gd name="connsiteY58" fmla="*/ 460856 h 2008021"/>
                <a:gd name="connsiteX59" fmla="*/ 1722730 w 2059229"/>
                <a:gd name="connsiteY59" fmla="*/ 387704 h 2008021"/>
                <a:gd name="connsiteX60" fmla="*/ 1872520 w 2059229"/>
                <a:gd name="connsiteY60" fmla="*/ 381665 h 2008021"/>
                <a:gd name="connsiteX61" fmla="*/ 1883664 w 2059229"/>
                <a:gd name="connsiteY61" fmla="*/ 292607 h 2008021"/>
                <a:gd name="connsiteX62" fmla="*/ 2026140 w 2059229"/>
                <a:gd name="connsiteY62" fmla="*/ 285291 h 2008021"/>
                <a:gd name="connsiteX63" fmla="*/ 2022653 w 2059229"/>
                <a:gd name="connsiteY63" fmla="*/ 153790 h 2008021"/>
                <a:gd name="connsiteX64" fmla="*/ 2055343 w 2059229"/>
                <a:gd name="connsiteY64" fmla="*/ 139217 h 2008021"/>
                <a:gd name="connsiteX65" fmla="*/ 2059229 w 2059229"/>
                <a:gd name="connsiteY65"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08050 w 2059229"/>
                <a:gd name="connsiteY29" fmla="*/ 1316735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907085 w 2059229"/>
                <a:gd name="connsiteY26" fmla="*/ 1360626 h 2008021"/>
                <a:gd name="connsiteX27" fmla="*/ 936346 w 2059229"/>
                <a:gd name="connsiteY27" fmla="*/ 1356968 h 2008021"/>
                <a:gd name="connsiteX28" fmla="*/ 950976 w 2059229"/>
                <a:gd name="connsiteY28" fmla="*/ 1320392 h 2008021"/>
                <a:gd name="connsiteX29" fmla="*/ 1010432 w 2059229"/>
                <a:gd name="connsiteY29" fmla="*/ 1309592 h 2008021"/>
                <a:gd name="connsiteX30" fmla="*/ 1020300 w 2059229"/>
                <a:gd name="connsiteY30" fmla="*/ 1249965 h 2008021"/>
                <a:gd name="connsiteX31" fmla="*/ 1188720 w 2059229"/>
                <a:gd name="connsiteY31" fmla="*/ 1247240 h 2008021"/>
                <a:gd name="connsiteX32" fmla="*/ 1196036 w 2059229"/>
                <a:gd name="connsiteY32" fmla="*/ 1210664 h 2008021"/>
                <a:gd name="connsiteX33" fmla="*/ 1217981 w 2059229"/>
                <a:gd name="connsiteY33" fmla="*/ 1210664 h 2008021"/>
                <a:gd name="connsiteX34" fmla="*/ 1236269 w 2059229"/>
                <a:gd name="connsiteY34" fmla="*/ 1130197 h 2008021"/>
                <a:gd name="connsiteX35" fmla="*/ 1320394 w 2059229"/>
                <a:gd name="connsiteY35" fmla="*/ 1126539 h 2008021"/>
                <a:gd name="connsiteX36" fmla="*/ 1324052 w 2059229"/>
                <a:gd name="connsiteY36" fmla="*/ 1082648 h 2008021"/>
                <a:gd name="connsiteX37" fmla="*/ 1335024 w 2059229"/>
                <a:gd name="connsiteY37" fmla="*/ 1078991 h 2008021"/>
                <a:gd name="connsiteX38" fmla="*/ 1327709 w 2059229"/>
                <a:gd name="connsiteY38" fmla="*/ 1042415 h 2008021"/>
                <a:gd name="connsiteX39" fmla="*/ 1360628 w 2059229"/>
                <a:gd name="connsiteY39" fmla="*/ 1035099 h 2008021"/>
                <a:gd name="connsiteX40" fmla="*/ 1367943 w 2059229"/>
                <a:gd name="connsiteY40" fmla="*/ 1002181 h 2008021"/>
                <a:gd name="connsiteX41" fmla="*/ 1426464 w 2059229"/>
                <a:gd name="connsiteY41" fmla="*/ 994866 h 2008021"/>
                <a:gd name="connsiteX42" fmla="*/ 1426464 w 2059229"/>
                <a:gd name="connsiteY42" fmla="*/ 943659 h 2008021"/>
                <a:gd name="connsiteX43" fmla="*/ 1455725 w 2059229"/>
                <a:gd name="connsiteY43" fmla="*/ 940002 h 2008021"/>
                <a:gd name="connsiteX44" fmla="*/ 1459383 w 2059229"/>
                <a:gd name="connsiteY44" fmla="*/ 888795 h 2008021"/>
                <a:gd name="connsiteX45" fmla="*/ 1477671 w 2059229"/>
                <a:gd name="connsiteY45" fmla="*/ 885138 h 2008021"/>
                <a:gd name="connsiteX46" fmla="*/ 1484986 w 2059229"/>
                <a:gd name="connsiteY46" fmla="*/ 826616 h 2008021"/>
                <a:gd name="connsiteX47" fmla="*/ 1532535 w 2059229"/>
                <a:gd name="connsiteY47" fmla="*/ 826616 h 2008021"/>
                <a:gd name="connsiteX48" fmla="*/ 1532535 w 2059229"/>
                <a:gd name="connsiteY48" fmla="*/ 782725 h 2008021"/>
                <a:gd name="connsiteX49" fmla="*/ 1569111 w 2059229"/>
                <a:gd name="connsiteY49" fmla="*/ 775410 h 2008021"/>
                <a:gd name="connsiteX50" fmla="*/ 1583741 w 2059229"/>
                <a:gd name="connsiteY50" fmla="*/ 724203 h 2008021"/>
                <a:gd name="connsiteX51" fmla="*/ 1616660 w 2059229"/>
                <a:gd name="connsiteY51" fmla="*/ 716888 h 2008021"/>
                <a:gd name="connsiteX52" fmla="*/ 1616660 w 2059229"/>
                <a:gd name="connsiteY52" fmla="*/ 662024 h 2008021"/>
                <a:gd name="connsiteX53" fmla="*/ 1656893 w 2059229"/>
                <a:gd name="connsiteY53" fmla="*/ 662024 h 2008021"/>
                <a:gd name="connsiteX54" fmla="*/ 1660551 w 2059229"/>
                <a:gd name="connsiteY54" fmla="*/ 596187 h 2008021"/>
                <a:gd name="connsiteX55" fmla="*/ 1678839 w 2059229"/>
                <a:gd name="connsiteY55" fmla="*/ 596187 h 2008021"/>
                <a:gd name="connsiteX56" fmla="*/ 1682496 w 2059229"/>
                <a:gd name="connsiteY56" fmla="*/ 530351 h 2008021"/>
                <a:gd name="connsiteX57" fmla="*/ 1711757 w 2059229"/>
                <a:gd name="connsiteY57" fmla="*/ 526693 h 2008021"/>
                <a:gd name="connsiteX58" fmla="*/ 1715415 w 2059229"/>
                <a:gd name="connsiteY58" fmla="*/ 457199 h 2008021"/>
                <a:gd name="connsiteX59" fmla="*/ 1719072 w 2059229"/>
                <a:gd name="connsiteY59" fmla="*/ 460856 h 2008021"/>
                <a:gd name="connsiteX60" fmla="*/ 1722730 w 2059229"/>
                <a:gd name="connsiteY60" fmla="*/ 387704 h 2008021"/>
                <a:gd name="connsiteX61" fmla="*/ 1872520 w 2059229"/>
                <a:gd name="connsiteY61" fmla="*/ 381665 h 2008021"/>
                <a:gd name="connsiteX62" fmla="*/ 1883664 w 2059229"/>
                <a:gd name="connsiteY62" fmla="*/ 292607 h 2008021"/>
                <a:gd name="connsiteX63" fmla="*/ 2026140 w 2059229"/>
                <a:gd name="connsiteY63" fmla="*/ 285291 h 2008021"/>
                <a:gd name="connsiteX64" fmla="*/ 2022653 w 2059229"/>
                <a:gd name="connsiteY64" fmla="*/ 153790 h 2008021"/>
                <a:gd name="connsiteX65" fmla="*/ 2055343 w 2059229"/>
                <a:gd name="connsiteY65" fmla="*/ 139217 h 2008021"/>
                <a:gd name="connsiteX66" fmla="*/ 2059229 w 2059229"/>
                <a:gd name="connsiteY66"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52221 w 2059229"/>
                <a:gd name="connsiteY23" fmla="*/ 1463039 h 2008021"/>
                <a:gd name="connsiteX24" fmla="*/ 866852 w 2059229"/>
                <a:gd name="connsiteY24" fmla="*/ 1459381 h 2008021"/>
                <a:gd name="connsiteX25" fmla="*/ 874167 w 2059229"/>
                <a:gd name="connsiteY25" fmla="*/ 1382571 h 2008021"/>
                <a:gd name="connsiteX26" fmla="*/ 898056 w 2059229"/>
                <a:gd name="connsiteY26" fmla="*/ 1382230 h 2008021"/>
                <a:gd name="connsiteX27" fmla="*/ 907085 w 2059229"/>
                <a:gd name="connsiteY27" fmla="*/ 1360626 h 2008021"/>
                <a:gd name="connsiteX28" fmla="*/ 936346 w 2059229"/>
                <a:gd name="connsiteY28" fmla="*/ 1356968 h 2008021"/>
                <a:gd name="connsiteX29" fmla="*/ 950976 w 2059229"/>
                <a:gd name="connsiteY29" fmla="*/ 1320392 h 2008021"/>
                <a:gd name="connsiteX30" fmla="*/ 1010432 w 2059229"/>
                <a:gd name="connsiteY30" fmla="*/ 1309592 h 2008021"/>
                <a:gd name="connsiteX31" fmla="*/ 1020300 w 2059229"/>
                <a:gd name="connsiteY31" fmla="*/ 1249965 h 2008021"/>
                <a:gd name="connsiteX32" fmla="*/ 1188720 w 2059229"/>
                <a:gd name="connsiteY32" fmla="*/ 1247240 h 2008021"/>
                <a:gd name="connsiteX33" fmla="*/ 1196036 w 2059229"/>
                <a:gd name="connsiteY33" fmla="*/ 1210664 h 2008021"/>
                <a:gd name="connsiteX34" fmla="*/ 1217981 w 2059229"/>
                <a:gd name="connsiteY34" fmla="*/ 1210664 h 2008021"/>
                <a:gd name="connsiteX35" fmla="*/ 1236269 w 2059229"/>
                <a:gd name="connsiteY35" fmla="*/ 1130197 h 2008021"/>
                <a:gd name="connsiteX36" fmla="*/ 1320394 w 2059229"/>
                <a:gd name="connsiteY36" fmla="*/ 1126539 h 2008021"/>
                <a:gd name="connsiteX37" fmla="*/ 1324052 w 2059229"/>
                <a:gd name="connsiteY37" fmla="*/ 1082648 h 2008021"/>
                <a:gd name="connsiteX38" fmla="*/ 1335024 w 2059229"/>
                <a:gd name="connsiteY38" fmla="*/ 1078991 h 2008021"/>
                <a:gd name="connsiteX39" fmla="*/ 1327709 w 2059229"/>
                <a:gd name="connsiteY39" fmla="*/ 1042415 h 2008021"/>
                <a:gd name="connsiteX40" fmla="*/ 1360628 w 2059229"/>
                <a:gd name="connsiteY40" fmla="*/ 1035099 h 2008021"/>
                <a:gd name="connsiteX41" fmla="*/ 1367943 w 2059229"/>
                <a:gd name="connsiteY41" fmla="*/ 1002181 h 2008021"/>
                <a:gd name="connsiteX42" fmla="*/ 1426464 w 2059229"/>
                <a:gd name="connsiteY42" fmla="*/ 994866 h 2008021"/>
                <a:gd name="connsiteX43" fmla="*/ 1426464 w 2059229"/>
                <a:gd name="connsiteY43" fmla="*/ 943659 h 2008021"/>
                <a:gd name="connsiteX44" fmla="*/ 1455725 w 2059229"/>
                <a:gd name="connsiteY44" fmla="*/ 940002 h 2008021"/>
                <a:gd name="connsiteX45" fmla="*/ 1459383 w 2059229"/>
                <a:gd name="connsiteY45" fmla="*/ 888795 h 2008021"/>
                <a:gd name="connsiteX46" fmla="*/ 1477671 w 2059229"/>
                <a:gd name="connsiteY46" fmla="*/ 885138 h 2008021"/>
                <a:gd name="connsiteX47" fmla="*/ 1484986 w 2059229"/>
                <a:gd name="connsiteY47" fmla="*/ 826616 h 2008021"/>
                <a:gd name="connsiteX48" fmla="*/ 1532535 w 2059229"/>
                <a:gd name="connsiteY48" fmla="*/ 826616 h 2008021"/>
                <a:gd name="connsiteX49" fmla="*/ 1532535 w 2059229"/>
                <a:gd name="connsiteY49" fmla="*/ 782725 h 2008021"/>
                <a:gd name="connsiteX50" fmla="*/ 1569111 w 2059229"/>
                <a:gd name="connsiteY50" fmla="*/ 775410 h 2008021"/>
                <a:gd name="connsiteX51" fmla="*/ 1583741 w 2059229"/>
                <a:gd name="connsiteY51" fmla="*/ 724203 h 2008021"/>
                <a:gd name="connsiteX52" fmla="*/ 1616660 w 2059229"/>
                <a:gd name="connsiteY52" fmla="*/ 716888 h 2008021"/>
                <a:gd name="connsiteX53" fmla="*/ 1616660 w 2059229"/>
                <a:gd name="connsiteY53" fmla="*/ 662024 h 2008021"/>
                <a:gd name="connsiteX54" fmla="*/ 1656893 w 2059229"/>
                <a:gd name="connsiteY54" fmla="*/ 662024 h 2008021"/>
                <a:gd name="connsiteX55" fmla="*/ 1660551 w 2059229"/>
                <a:gd name="connsiteY55" fmla="*/ 596187 h 2008021"/>
                <a:gd name="connsiteX56" fmla="*/ 1678839 w 2059229"/>
                <a:gd name="connsiteY56" fmla="*/ 596187 h 2008021"/>
                <a:gd name="connsiteX57" fmla="*/ 1682496 w 2059229"/>
                <a:gd name="connsiteY57" fmla="*/ 530351 h 2008021"/>
                <a:gd name="connsiteX58" fmla="*/ 1711757 w 2059229"/>
                <a:gd name="connsiteY58" fmla="*/ 526693 h 2008021"/>
                <a:gd name="connsiteX59" fmla="*/ 1715415 w 2059229"/>
                <a:gd name="connsiteY59" fmla="*/ 457199 h 2008021"/>
                <a:gd name="connsiteX60" fmla="*/ 1719072 w 2059229"/>
                <a:gd name="connsiteY60" fmla="*/ 460856 h 2008021"/>
                <a:gd name="connsiteX61" fmla="*/ 1722730 w 2059229"/>
                <a:gd name="connsiteY61" fmla="*/ 387704 h 2008021"/>
                <a:gd name="connsiteX62" fmla="*/ 1872520 w 2059229"/>
                <a:gd name="connsiteY62" fmla="*/ 381665 h 2008021"/>
                <a:gd name="connsiteX63" fmla="*/ 1883664 w 2059229"/>
                <a:gd name="connsiteY63" fmla="*/ 292607 h 2008021"/>
                <a:gd name="connsiteX64" fmla="*/ 2026140 w 2059229"/>
                <a:gd name="connsiteY64" fmla="*/ 285291 h 2008021"/>
                <a:gd name="connsiteX65" fmla="*/ 2022653 w 2059229"/>
                <a:gd name="connsiteY65" fmla="*/ 153790 h 2008021"/>
                <a:gd name="connsiteX66" fmla="*/ 2055343 w 2059229"/>
                <a:gd name="connsiteY66" fmla="*/ 139217 h 2008021"/>
                <a:gd name="connsiteX67" fmla="*/ 2059229 w 2059229"/>
                <a:gd name="connsiteY67" fmla="*/ 0 h 2008021"/>
                <a:gd name="connsiteX0" fmla="*/ 0 w 2059229"/>
                <a:gd name="connsiteY0" fmla="*/ 2008021 h 2008021"/>
                <a:gd name="connsiteX1" fmla="*/ 14611 w 2059229"/>
                <a:gd name="connsiteY1" fmla="*/ 1970398 h 2008021"/>
                <a:gd name="connsiteX2" fmla="*/ 175565 w 2059229"/>
                <a:gd name="connsiteY2" fmla="*/ 1971445 h 2008021"/>
                <a:gd name="connsiteX3" fmla="*/ 186538 w 2059229"/>
                <a:gd name="connsiteY3" fmla="*/ 1945842 h 2008021"/>
                <a:gd name="connsiteX4" fmla="*/ 237744 w 2059229"/>
                <a:gd name="connsiteY4" fmla="*/ 1938527 h 2008021"/>
                <a:gd name="connsiteX5" fmla="*/ 252375 w 2059229"/>
                <a:gd name="connsiteY5" fmla="*/ 1883663 h 2008021"/>
                <a:gd name="connsiteX6" fmla="*/ 336500 w 2059229"/>
                <a:gd name="connsiteY6" fmla="*/ 1880005 h 2008021"/>
                <a:gd name="connsiteX7" fmla="*/ 347472 w 2059229"/>
                <a:gd name="connsiteY7" fmla="*/ 1854402 h 2008021"/>
                <a:gd name="connsiteX8" fmla="*/ 365760 w 2059229"/>
                <a:gd name="connsiteY8" fmla="*/ 1850744 h 2008021"/>
                <a:gd name="connsiteX9" fmla="*/ 376733 w 2059229"/>
                <a:gd name="connsiteY9" fmla="*/ 1817826 h 2008021"/>
                <a:gd name="connsiteX10" fmla="*/ 398679 w 2059229"/>
                <a:gd name="connsiteY10" fmla="*/ 1814168 h 2008021"/>
                <a:gd name="connsiteX11" fmla="*/ 431597 w 2059229"/>
                <a:gd name="connsiteY11" fmla="*/ 1766619 h 2008021"/>
                <a:gd name="connsiteX12" fmla="*/ 457200 w 2059229"/>
                <a:gd name="connsiteY12" fmla="*/ 1726386 h 2008021"/>
                <a:gd name="connsiteX13" fmla="*/ 479146 w 2059229"/>
                <a:gd name="connsiteY13" fmla="*/ 1693467 h 2008021"/>
                <a:gd name="connsiteX14" fmla="*/ 680314 w 2059229"/>
                <a:gd name="connsiteY14" fmla="*/ 1686152 h 2008021"/>
                <a:gd name="connsiteX15" fmla="*/ 691287 w 2059229"/>
                <a:gd name="connsiteY15" fmla="*/ 1653234 h 2008021"/>
                <a:gd name="connsiteX16" fmla="*/ 738664 w 2059229"/>
                <a:gd name="connsiteY16" fmla="*/ 1640223 h 2008021"/>
                <a:gd name="connsiteX17" fmla="*/ 750418 w 2059229"/>
                <a:gd name="connsiteY17" fmla="*/ 1591780 h 2008021"/>
                <a:gd name="connsiteX18" fmla="*/ 764439 w 2059229"/>
                <a:gd name="connsiteY18" fmla="*/ 1554479 h 2008021"/>
                <a:gd name="connsiteX19" fmla="*/ 782727 w 2059229"/>
                <a:gd name="connsiteY19" fmla="*/ 1510587 h 2008021"/>
                <a:gd name="connsiteX20" fmla="*/ 811988 w 2059229"/>
                <a:gd name="connsiteY20" fmla="*/ 1521560 h 2008021"/>
                <a:gd name="connsiteX21" fmla="*/ 822960 w 2059229"/>
                <a:gd name="connsiteY21" fmla="*/ 1492299 h 2008021"/>
                <a:gd name="connsiteX22" fmla="*/ 844906 w 2059229"/>
                <a:gd name="connsiteY22" fmla="*/ 1495957 h 2008021"/>
                <a:gd name="connsiteX23" fmla="*/ 849840 w 2059229"/>
                <a:gd name="connsiteY23" fmla="*/ 1455895 h 2008021"/>
                <a:gd name="connsiteX24" fmla="*/ 866852 w 2059229"/>
                <a:gd name="connsiteY24" fmla="*/ 1459381 h 2008021"/>
                <a:gd name="connsiteX25" fmla="*/ 874167 w 2059229"/>
                <a:gd name="connsiteY25" fmla="*/ 1382571 h 2008021"/>
                <a:gd name="connsiteX26" fmla="*/ 898056 w 2059229"/>
                <a:gd name="connsiteY26" fmla="*/ 1382230 h 2008021"/>
                <a:gd name="connsiteX27" fmla="*/ 907085 w 2059229"/>
                <a:gd name="connsiteY27" fmla="*/ 1360626 h 2008021"/>
                <a:gd name="connsiteX28" fmla="*/ 936346 w 2059229"/>
                <a:gd name="connsiteY28" fmla="*/ 1356968 h 2008021"/>
                <a:gd name="connsiteX29" fmla="*/ 950976 w 2059229"/>
                <a:gd name="connsiteY29" fmla="*/ 1320392 h 2008021"/>
                <a:gd name="connsiteX30" fmla="*/ 1010432 w 2059229"/>
                <a:gd name="connsiteY30" fmla="*/ 1309592 h 2008021"/>
                <a:gd name="connsiteX31" fmla="*/ 1020300 w 2059229"/>
                <a:gd name="connsiteY31" fmla="*/ 1249965 h 2008021"/>
                <a:gd name="connsiteX32" fmla="*/ 1188720 w 2059229"/>
                <a:gd name="connsiteY32" fmla="*/ 1247240 h 2008021"/>
                <a:gd name="connsiteX33" fmla="*/ 1196036 w 2059229"/>
                <a:gd name="connsiteY33" fmla="*/ 1210664 h 2008021"/>
                <a:gd name="connsiteX34" fmla="*/ 1217981 w 2059229"/>
                <a:gd name="connsiteY34" fmla="*/ 1210664 h 2008021"/>
                <a:gd name="connsiteX35" fmla="*/ 1236269 w 2059229"/>
                <a:gd name="connsiteY35" fmla="*/ 1130197 h 2008021"/>
                <a:gd name="connsiteX36" fmla="*/ 1320394 w 2059229"/>
                <a:gd name="connsiteY36" fmla="*/ 1126539 h 2008021"/>
                <a:gd name="connsiteX37" fmla="*/ 1324052 w 2059229"/>
                <a:gd name="connsiteY37" fmla="*/ 1082648 h 2008021"/>
                <a:gd name="connsiteX38" fmla="*/ 1335024 w 2059229"/>
                <a:gd name="connsiteY38" fmla="*/ 1078991 h 2008021"/>
                <a:gd name="connsiteX39" fmla="*/ 1327709 w 2059229"/>
                <a:gd name="connsiteY39" fmla="*/ 1042415 h 2008021"/>
                <a:gd name="connsiteX40" fmla="*/ 1360628 w 2059229"/>
                <a:gd name="connsiteY40" fmla="*/ 1035099 h 2008021"/>
                <a:gd name="connsiteX41" fmla="*/ 1367943 w 2059229"/>
                <a:gd name="connsiteY41" fmla="*/ 1002181 h 2008021"/>
                <a:gd name="connsiteX42" fmla="*/ 1426464 w 2059229"/>
                <a:gd name="connsiteY42" fmla="*/ 994866 h 2008021"/>
                <a:gd name="connsiteX43" fmla="*/ 1426464 w 2059229"/>
                <a:gd name="connsiteY43" fmla="*/ 943659 h 2008021"/>
                <a:gd name="connsiteX44" fmla="*/ 1455725 w 2059229"/>
                <a:gd name="connsiteY44" fmla="*/ 940002 h 2008021"/>
                <a:gd name="connsiteX45" fmla="*/ 1459383 w 2059229"/>
                <a:gd name="connsiteY45" fmla="*/ 888795 h 2008021"/>
                <a:gd name="connsiteX46" fmla="*/ 1477671 w 2059229"/>
                <a:gd name="connsiteY46" fmla="*/ 885138 h 2008021"/>
                <a:gd name="connsiteX47" fmla="*/ 1484986 w 2059229"/>
                <a:gd name="connsiteY47" fmla="*/ 826616 h 2008021"/>
                <a:gd name="connsiteX48" fmla="*/ 1532535 w 2059229"/>
                <a:gd name="connsiteY48" fmla="*/ 826616 h 2008021"/>
                <a:gd name="connsiteX49" fmla="*/ 1532535 w 2059229"/>
                <a:gd name="connsiteY49" fmla="*/ 782725 h 2008021"/>
                <a:gd name="connsiteX50" fmla="*/ 1569111 w 2059229"/>
                <a:gd name="connsiteY50" fmla="*/ 775410 h 2008021"/>
                <a:gd name="connsiteX51" fmla="*/ 1583741 w 2059229"/>
                <a:gd name="connsiteY51" fmla="*/ 724203 h 2008021"/>
                <a:gd name="connsiteX52" fmla="*/ 1616660 w 2059229"/>
                <a:gd name="connsiteY52" fmla="*/ 716888 h 2008021"/>
                <a:gd name="connsiteX53" fmla="*/ 1616660 w 2059229"/>
                <a:gd name="connsiteY53" fmla="*/ 662024 h 2008021"/>
                <a:gd name="connsiteX54" fmla="*/ 1656893 w 2059229"/>
                <a:gd name="connsiteY54" fmla="*/ 662024 h 2008021"/>
                <a:gd name="connsiteX55" fmla="*/ 1660551 w 2059229"/>
                <a:gd name="connsiteY55" fmla="*/ 596187 h 2008021"/>
                <a:gd name="connsiteX56" fmla="*/ 1678839 w 2059229"/>
                <a:gd name="connsiteY56" fmla="*/ 596187 h 2008021"/>
                <a:gd name="connsiteX57" fmla="*/ 1682496 w 2059229"/>
                <a:gd name="connsiteY57" fmla="*/ 530351 h 2008021"/>
                <a:gd name="connsiteX58" fmla="*/ 1711757 w 2059229"/>
                <a:gd name="connsiteY58" fmla="*/ 526693 h 2008021"/>
                <a:gd name="connsiteX59" fmla="*/ 1715415 w 2059229"/>
                <a:gd name="connsiteY59" fmla="*/ 457199 h 2008021"/>
                <a:gd name="connsiteX60" fmla="*/ 1719072 w 2059229"/>
                <a:gd name="connsiteY60" fmla="*/ 460856 h 2008021"/>
                <a:gd name="connsiteX61" fmla="*/ 1722730 w 2059229"/>
                <a:gd name="connsiteY61" fmla="*/ 387704 h 2008021"/>
                <a:gd name="connsiteX62" fmla="*/ 1872520 w 2059229"/>
                <a:gd name="connsiteY62" fmla="*/ 381665 h 2008021"/>
                <a:gd name="connsiteX63" fmla="*/ 1883664 w 2059229"/>
                <a:gd name="connsiteY63" fmla="*/ 292607 h 2008021"/>
                <a:gd name="connsiteX64" fmla="*/ 2026140 w 2059229"/>
                <a:gd name="connsiteY64" fmla="*/ 285291 h 2008021"/>
                <a:gd name="connsiteX65" fmla="*/ 2022653 w 2059229"/>
                <a:gd name="connsiteY65" fmla="*/ 153790 h 2008021"/>
                <a:gd name="connsiteX66" fmla="*/ 2055343 w 2059229"/>
                <a:gd name="connsiteY66" fmla="*/ 139217 h 2008021"/>
                <a:gd name="connsiteX67" fmla="*/ 2059229 w 2059229"/>
                <a:gd name="connsiteY67" fmla="*/ 0 h 20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59229" h="2008021">
                  <a:moveTo>
                    <a:pt x="0" y="2008021"/>
                  </a:moveTo>
                  <a:cubicBezTo>
                    <a:pt x="12357" y="2005323"/>
                    <a:pt x="6781" y="1993163"/>
                    <a:pt x="14611" y="1970398"/>
                  </a:cubicBezTo>
                  <a:cubicBezTo>
                    <a:pt x="43872" y="1971445"/>
                    <a:pt x="146911" y="1975538"/>
                    <a:pt x="175565" y="1971445"/>
                  </a:cubicBezTo>
                  <a:cubicBezTo>
                    <a:pt x="204219" y="1967352"/>
                    <a:pt x="176175" y="1951328"/>
                    <a:pt x="186538" y="1945842"/>
                  </a:cubicBezTo>
                  <a:cubicBezTo>
                    <a:pt x="196901" y="1940356"/>
                    <a:pt x="226771" y="1948890"/>
                    <a:pt x="237744" y="1938527"/>
                  </a:cubicBezTo>
                  <a:cubicBezTo>
                    <a:pt x="248717" y="1928164"/>
                    <a:pt x="235916" y="1893417"/>
                    <a:pt x="252375" y="1883663"/>
                  </a:cubicBezTo>
                  <a:cubicBezTo>
                    <a:pt x="268834" y="1873909"/>
                    <a:pt x="320651" y="1884882"/>
                    <a:pt x="336500" y="1880005"/>
                  </a:cubicBezTo>
                  <a:cubicBezTo>
                    <a:pt x="352349" y="1875128"/>
                    <a:pt x="342595" y="1859279"/>
                    <a:pt x="347472" y="1854402"/>
                  </a:cubicBezTo>
                  <a:cubicBezTo>
                    <a:pt x="352349" y="1849525"/>
                    <a:pt x="360883" y="1856840"/>
                    <a:pt x="365760" y="1850744"/>
                  </a:cubicBezTo>
                  <a:cubicBezTo>
                    <a:pt x="370637" y="1844648"/>
                    <a:pt x="371247" y="1823922"/>
                    <a:pt x="376733" y="1817826"/>
                  </a:cubicBezTo>
                  <a:cubicBezTo>
                    <a:pt x="382220" y="1811730"/>
                    <a:pt x="389535" y="1822702"/>
                    <a:pt x="398679" y="1814168"/>
                  </a:cubicBezTo>
                  <a:cubicBezTo>
                    <a:pt x="407823" y="1805633"/>
                    <a:pt x="421844" y="1781249"/>
                    <a:pt x="431597" y="1766619"/>
                  </a:cubicBezTo>
                  <a:cubicBezTo>
                    <a:pt x="441351" y="1751989"/>
                    <a:pt x="449275" y="1738578"/>
                    <a:pt x="457200" y="1726386"/>
                  </a:cubicBezTo>
                  <a:cubicBezTo>
                    <a:pt x="465125" y="1714194"/>
                    <a:pt x="441960" y="1700173"/>
                    <a:pt x="479146" y="1693467"/>
                  </a:cubicBezTo>
                  <a:cubicBezTo>
                    <a:pt x="516332" y="1686761"/>
                    <a:pt x="644957" y="1692857"/>
                    <a:pt x="680314" y="1686152"/>
                  </a:cubicBezTo>
                  <a:cubicBezTo>
                    <a:pt x="715671" y="1679446"/>
                    <a:pt x="681562" y="1660889"/>
                    <a:pt x="691287" y="1653234"/>
                  </a:cubicBezTo>
                  <a:cubicBezTo>
                    <a:pt x="701012" y="1645579"/>
                    <a:pt x="728809" y="1650465"/>
                    <a:pt x="738664" y="1640223"/>
                  </a:cubicBezTo>
                  <a:cubicBezTo>
                    <a:pt x="748519" y="1629981"/>
                    <a:pt x="746122" y="1606071"/>
                    <a:pt x="750418" y="1591780"/>
                  </a:cubicBezTo>
                  <a:cubicBezTo>
                    <a:pt x="754714" y="1577489"/>
                    <a:pt x="759054" y="1568011"/>
                    <a:pt x="764439" y="1554479"/>
                  </a:cubicBezTo>
                  <a:cubicBezTo>
                    <a:pt x="769824" y="1540947"/>
                    <a:pt x="774802" y="1516073"/>
                    <a:pt x="782727" y="1510587"/>
                  </a:cubicBezTo>
                  <a:cubicBezTo>
                    <a:pt x="790652" y="1505101"/>
                    <a:pt x="805283" y="1524608"/>
                    <a:pt x="811988" y="1521560"/>
                  </a:cubicBezTo>
                  <a:cubicBezTo>
                    <a:pt x="818694" y="1518512"/>
                    <a:pt x="817474" y="1496566"/>
                    <a:pt x="822960" y="1492299"/>
                  </a:cubicBezTo>
                  <a:cubicBezTo>
                    <a:pt x="828446" y="1488032"/>
                    <a:pt x="840426" y="1502024"/>
                    <a:pt x="844906" y="1495957"/>
                  </a:cubicBezTo>
                  <a:cubicBezTo>
                    <a:pt x="849386" y="1489890"/>
                    <a:pt x="846182" y="1461991"/>
                    <a:pt x="849840" y="1455895"/>
                  </a:cubicBezTo>
                  <a:cubicBezTo>
                    <a:pt x="853498" y="1449799"/>
                    <a:pt x="862798" y="1471602"/>
                    <a:pt x="866852" y="1459381"/>
                  </a:cubicBezTo>
                  <a:cubicBezTo>
                    <a:pt x="870906" y="1447160"/>
                    <a:pt x="868966" y="1395429"/>
                    <a:pt x="874167" y="1382571"/>
                  </a:cubicBezTo>
                  <a:cubicBezTo>
                    <a:pt x="879368" y="1369713"/>
                    <a:pt x="892570" y="1385887"/>
                    <a:pt x="898056" y="1382230"/>
                  </a:cubicBezTo>
                  <a:cubicBezTo>
                    <a:pt x="903542" y="1378573"/>
                    <a:pt x="900703" y="1364836"/>
                    <a:pt x="907085" y="1360626"/>
                  </a:cubicBezTo>
                  <a:cubicBezTo>
                    <a:pt x="913467" y="1356416"/>
                    <a:pt x="929031" y="1363674"/>
                    <a:pt x="936346" y="1356968"/>
                  </a:cubicBezTo>
                  <a:cubicBezTo>
                    <a:pt x="943661" y="1350262"/>
                    <a:pt x="938628" y="1328288"/>
                    <a:pt x="950976" y="1320392"/>
                  </a:cubicBezTo>
                  <a:cubicBezTo>
                    <a:pt x="963324" y="1312496"/>
                    <a:pt x="984591" y="1309424"/>
                    <a:pt x="1010432" y="1309592"/>
                  </a:cubicBezTo>
                  <a:cubicBezTo>
                    <a:pt x="1007699" y="1288328"/>
                    <a:pt x="1010033" y="1278216"/>
                    <a:pt x="1020300" y="1249965"/>
                  </a:cubicBezTo>
                  <a:cubicBezTo>
                    <a:pt x="1059142" y="1245526"/>
                    <a:pt x="1159431" y="1253790"/>
                    <a:pt x="1188720" y="1247240"/>
                  </a:cubicBezTo>
                  <a:cubicBezTo>
                    <a:pt x="1218009" y="1240690"/>
                    <a:pt x="1191159" y="1216760"/>
                    <a:pt x="1196036" y="1210664"/>
                  </a:cubicBezTo>
                  <a:cubicBezTo>
                    <a:pt x="1200913" y="1204568"/>
                    <a:pt x="1211276" y="1224075"/>
                    <a:pt x="1217981" y="1210664"/>
                  </a:cubicBezTo>
                  <a:cubicBezTo>
                    <a:pt x="1224686" y="1197253"/>
                    <a:pt x="1219200" y="1144218"/>
                    <a:pt x="1236269" y="1130197"/>
                  </a:cubicBezTo>
                  <a:cubicBezTo>
                    <a:pt x="1253338" y="1116176"/>
                    <a:pt x="1305764" y="1134464"/>
                    <a:pt x="1320394" y="1126539"/>
                  </a:cubicBezTo>
                  <a:cubicBezTo>
                    <a:pt x="1335024" y="1118614"/>
                    <a:pt x="1321614" y="1090573"/>
                    <a:pt x="1324052" y="1082648"/>
                  </a:cubicBezTo>
                  <a:cubicBezTo>
                    <a:pt x="1326490" y="1074723"/>
                    <a:pt x="1334415" y="1085696"/>
                    <a:pt x="1335024" y="1078991"/>
                  </a:cubicBezTo>
                  <a:cubicBezTo>
                    <a:pt x="1335633" y="1072286"/>
                    <a:pt x="1323442" y="1049730"/>
                    <a:pt x="1327709" y="1042415"/>
                  </a:cubicBezTo>
                  <a:cubicBezTo>
                    <a:pt x="1331976" y="1035100"/>
                    <a:pt x="1353922" y="1041805"/>
                    <a:pt x="1360628" y="1035099"/>
                  </a:cubicBezTo>
                  <a:cubicBezTo>
                    <a:pt x="1367334" y="1028393"/>
                    <a:pt x="1356970" y="1008886"/>
                    <a:pt x="1367943" y="1002181"/>
                  </a:cubicBezTo>
                  <a:cubicBezTo>
                    <a:pt x="1378916" y="995476"/>
                    <a:pt x="1416711" y="1004620"/>
                    <a:pt x="1426464" y="994866"/>
                  </a:cubicBezTo>
                  <a:cubicBezTo>
                    <a:pt x="1436217" y="985112"/>
                    <a:pt x="1421587" y="952803"/>
                    <a:pt x="1426464" y="943659"/>
                  </a:cubicBezTo>
                  <a:cubicBezTo>
                    <a:pt x="1431341" y="934515"/>
                    <a:pt x="1450239" y="949146"/>
                    <a:pt x="1455725" y="940002"/>
                  </a:cubicBezTo>
                  <a:cubicBezTo>
                    <a:pt x="1461212" y="930858"/>
                    <a:pt x="1455725" y="897939"/>
                    <a:pt x="1459383" y="888795"/>
                  </a:cubicBezTo>
                  <a:cubicBezTo>
                    <a:pt x="1463041" y="879651"/>
                    <a:pt x="1473404" y="895501"/>
                    <a:pt x="1477671" y="885138"/>
                  </a:cubicBezTo>
                  <a:cubicBezTo>
                    <a:pt x="1481938" y="874775"/>
                    <a:pt x="1475842" y="836370"/>
                    <a:pt x="1484986" y="826616"/>
                  </a:cubicBezTo>
                  <a:cubicBezTo>
                    <a:pt x="1494130" y="816862"/>
                    <a:pt x="1524610" y="833931"/>
                    <a:pt x="1532535" y="826616"/>
                  </a:cubicBezTo>
                  <a:cubicBezTo>
                    <a:pt x="1540460" y="819301"/>
                    <a:pt x="1526439" y="791259"/>
                    <a:pt x="1532535" y="782725"/>
                  </a:cubicBezTo>
                  <a:cubicBezTo>
                    <a:pt x="1538631" y="774191"/>
                    <a:pt x="1560577" y="785164"/>
                    <a:pt x="1569111" y="775410"/>
                  </a:cubicBezTo>
                  <a:cubicBezTo>
                    <a:pt x="1577645" y="765656"/>
                    <a:pt x="1575816" y="733957"/>
                    <a:pt x="1583741" y="724203"/>
                  </a:cubicBezTo>
                  <a:cubicBezTo>
                    <a:pt x="1591666" y="714449"/>
                    <a:pt x="1611174" y="727251"/>
                    <a:pt x="1616660" y="716888"/>
                  </a:cubicBezTo>
                  <a:cubicBezTo>
                    <a:pt x="1622146" y="706525"/>
                    <a:pt x="1609955" y="671168"/>
                    <a:pt x="1616660" y="662024"/>
                  </a:cubicBezTo>
                  <a:cubicBezTo>
                    <a:pt x="1623366" y="652880"/>
                    <a:pt x="1649578" y="672997"/>
                    <a:pt x="1656893" y="662024"/>
                  </a:cubicBezTo>
                  <a:cubicBezTo>
                    <a:pt x="1664208" y="651051"/>
                    <a:pt x="1656893" y="607160"/>
                    <a:pt x="1660551" y="596187"/>
                  </a:cubicBezTo>
                  <a:cubicBezTo>
                    <a:pt x="1664209" y="585214"/>
                    <a:pt x="1675182" y="607160"/>
                    <a:pt x="1678839" y="596187"/>
                  </a:cubicBezTo>
                  <a:cubicBezTo>
                    <a:pt x="1682496" y="585214"/>
                    <a:pt x="1677010" y="541933"/>
                    <a:pt x="1682496" y="530351"/>
                  </a:cubicBezTo>
                  <a:cubicBezTo>
                    <a:pt x="1687982" y="518769"/>
                    <a:pt x="1706271" y="538885"/>
                    <a:pt x="1711757" y="526693"/>
                  </a:cubicBezTo>
                  <a:cubicBezTo>
                    <a:pt x="1717243" y="514501"/>
                    <a:pt x="1714196" y="468172"/>
                    <a:pt x="1715415" y="457199"/>
                  </a:cubicBezTo>
                  <a:cubicBezTo>
                    <a:pt x="1716634" y="446226"/>
                    <a:pt x="1717853" y="472438"/>
                    <a:pt x="1719072" y="460856"/>
                  </a:cubicBezTo>
                  <a:cubicBezTo>
                    <a:pt x="1720291" y="449274"/>
                    <a:pt x="1697155" y="400902"/>
                    <a:pt x="1722730" y="387704"/>
                  </a:cubicBezTo>
                  <a:cubicBezTo>
                    <a:pt x="1748305" y="374506"/>
                    <a:pt x="1836173" y="383226"/>
                    <a:pt x="1872520" y="381665"/>
                  </a:cubicBezTo>
                  <a:cubicBezTo>
                    <a:pt x="1882674" y="339621"/>
                    <a:pt x="1858061" y="308669"/>
                    <a:pt x="1883664" y="292607"/>
                  </a:cubicBezTo>
                  <a:cubicBezTo>
                    <a:pt x="1909267" y="276545"/>
                    <a:pt x="1991069" y="289377"/>
                    <a:pt x="2026140" y="285291"/>
                  </a:cubicBezTo>
                  <a:cubicBezTo>
                    <a:pt x="2023111" y="238342"/>
                    <a:pt x="2021356" y="185280"/>
                    <a:pt x="2022653" y="153790"/>
                  </a:cubicBezTo>
                  <a:cubicBezTo>
                    <a:pt x="2035856" y="158019"/>
                    <a:pt x="2042103" y="156514"/>
                    <a:pt x="2055343" y="139217"/>
                  </a:cubicBezTo>
                  <a:cubicBezTo>
                    <a:pt x="2061439" y="112395"/>
                    <a:pt x="2054216" y="18440"/>
                    <a:pt x="2059229" y="0"/>
                  </a:cubicBezTo>
                </a:path>
              </a:pathLst>
            </a:custGeom>
            <a:noFill/>
            <a:ln w="254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Freeform 247"/>
            <p:cNvSpPr/>
            <p:nvPr/>
          </p:nvSpPr>
          <p:spPr>
            <a:xfrm>
              <a:off x="1641366" y="3828416"/>
              <a:ext cx="2283229" cy="1411562"/>
            </a:xfrm>
            <a:custGeom>
              <a:avLst/>
              <a:gdLst>
                <a:gd name="connsiteX0" fmla="*/ 0 w 2283229"/>
                <a:gd name="connsiteY0" fmla="*/ 1418706 h 1418706"/>
                <a:gd name="connsiteX1" fmla="*/ 2283229 w 2283229"/>
                <a:gd name="connsiteY1" fmla="*/ 0 h 1418706"/>
                <a:gd name="connsiteX2" fmla="*/ 2283229 w 2283229"/>
                <a:gd name="connsiteY2" fmla="*/ 0 h 1418706"/>
                <a:gd name="connsiteX0" fmla="*/ 0 w 2283229"/>
                <a:gd name="connsiteY0" fmla="*/ 1418706 h 1418706"/>
                <a:gd name="connsiteX1" fmla="*/ 75217 w 2283229"/>
                <a:gd name="connsiteY1" fmla="*/ 1407045 h 1418706"/>
                <a:gd name="connsiteX2" fmla="*/ 2283229 w 2283229"/>
                <a:gd name="connsiteY2" fmla="*/ 0 h 1418706"/>
                <a:gd name="connsiteX3" fmla="*/ 2283229 w 2283229"/>
                <a:gd name="connsiteY3"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2283229 w 2283229"/>
                <a:gd name="connsiteY3" fmla="*/ 0 h 1418706"/>
                <a:gd name="connsiteX4" fmla="*/ 2283229 w 2283229"/>
                <a:gd name="connsiteY4"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2283229 w 2283229"/>
                <a:gd name="connsiteY4" fmla="*/ 0 h 1418706"/>
                <a:gd name="connsiteX5" fmla="*/ 2283229 w 2283229"/>
                <a:gd name="connsiteY5"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283229 w 2283229"/>
                <a:gd name="connsiteY5" fmla="*/ 0 h 1418706"/>
                <a:gd name="connsiteX6" fmla="*/ 2283229 w 2283229"/>
                <a:gd name="connsiteY6"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283229 w 2283229"/>
                <a:gd name="connsiteY6" fmla="*/ 0 h 1418706"/>
                <a:gd name="connsiteX7" fmla="*/ 2283229 w 2283229"/>
                <a:gd name="connsiteY7"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2283229 w 2283229"/>
                <a:gd name="connsiteY7" fmla="*/ 0 h 1418706"/>
                <a:gd name="connsiteX8" fmla="*/ 2283229 w 2283229"/>
                <a:gd name="connsiteY8"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2283229 w 2283229"/>
                <a:gd name="connsiteY8" fmla="*/ 0 h 1418706"/>
                <a:gd name="connsiteX9" fmla="*/ 2283229 w 2283229"/>
                <a:gd name="connsiteY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2283229 w 2283229"/>
                <a:gd name="connsiteY9" fmla="*/ 0 h 1418706"/>
                <a:gd name="connsiteX10" fmla="*/ 2283229 w 2283229"/>
                <a:gd name="connsiteY10"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2283229 w 2283229"/>
                <a:gd name="connsiteY10" fmla="*/ 0 h 1418706"/>
                <a:gd name="connsiteX11" fmla="*/ 2283229 w 2283229"/>
                <a:gd name="connsiteY11"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2283229 w 2283229"/>
                <a:gd name="connsiteY11" fmla="*/ 0 h 1418706"/>
                <a:gd name="connsiteX12" fmla="*/ 2283229 w 2283229"/>
                <a:gd name="connsiteY12"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2283229 w 2283229"/>
                <a:gd name="connsiteY12" fmla="*/ 0 h 1418706"/>
                <a:gd name="connsiteX13" fmla="*/ 2283229 w 2283229"/>
                <a:gd name="connsiteY13"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2283229 w 2283229"/>
                <a:gd name="connsiteY13" fmla="*/ 0 h 1418706"/>
                <a:gd name="connsiteX14" fmla="*/ 2283229 w 2283229"/>
                <a:gd name="connsiteY14"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2283229 w 2283229"/>
                <a:gd name="connsiteY14" fmla="*/ 0 h 1418706"/>
                <a:gd name="connsiteX15" fmla="*/ 2283229 w 2283229"/>
                <a:gd name="connsiteY15"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2283229 w 2283229"/>
                <a:gd name="connsiteY15" fmla="*/ 0 h 1418706"/>
                <a:gd name="connsiteX16" fmla="*/ 2283229 w 2283229"/>
                <a:gd name="connsiteY16"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2283229 w 2283229"/>
                <a:gd name="connsiteY16" fmla="*/ 0 h 1418706"/>
                <a:gd name="connsiteX17" fmla="*/ 2283229 w 2283229"/>
                <a:gd name="connsiteY17"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2283229 w 2283229"/>
                <a:gd name="connsiteY17" fmla="*/ 0 h 1418706"/>
                <a:gd name="connsiteX18" fmla="*/ 2283229 w 2283229"/>
                <a:gd name="connsiteY18"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2283229 w 2283229"/>
                <a:gd name="connsiteY18" fmla="*/ 0 h 1418706"/>
                <a:gd name="connsiteX19" fmla="*/ 2283229 w 2283229"/>
                <a:gd name="connsiteY1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2283229 w 2283229"/>
                <a:gd name="connsiteY19" fmla="*/ 0 h 1418706"/>
                <a:gd name="connsiteX20" fmla="*/ 2283229 w 2283229"/>
                <a:gd name="connsiteY20"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2283229 w 2283229"/>
                <a:gd name="connsiteY20" fmla="*/ 0 h 1418706"/>
                <a:gd name="connsiteX21" fmla="*/ 2283229 w 2283229"/>
                <a:gd name="connsiteY21"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2283229 w 2283229"/>
                <a:gd name="connsiteY21" fmla="*/ 0 h 1418706"/>
                <a:gd name="connsiteX22" fmla="*/ 2283229 w 2283229"/>
                <a:gd name="connsiteY22"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2283229 w 2283229"/>
                <a:gd name="connsiteY22" fmla="*/ 0 h 1418706"/>
                <a:gd name="connsiteX23" fmla="*/ 2283229 w 2283229"/>
                <a:gd name="connsiteY23"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2283229 w 2283229"/>
                <a:gd name="connsiteY23" fmla="*/ 0 h 1418706"/>
                <a:gd name="connsiteX24" fmla="*/ 2283229 w 2283229"/>
                <a:gd name="connsiteY24"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2283229 w 2283229"/>
                <a:gd name="connsiteY24" fmla="*/ 0 h 1418706"/>
                <a:gd name="connsiteX25" fmla="*/ 2283229 w 2283229"/>
                <a:gd name="connsiteY25"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2283229 w 2283229"/>
                <a:gd name="connsiteY25" fmla="*/ 0 h 1418706"/>
                <a:gd name="connsiteX26" fmla="*/ 2283229 w 2283229"/>
                <a:gd name="connsiteY26"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2283229 w 2283229"/>
                <a:gd name="connsiteY26" fmla="*/ 0 h 1418706"/>
                <a:gd name="connsiteX27" fmla="*/ 2283229 w 2283229"/>
                <a:gd name="connsiteY27"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2283229 w 2283229"/>
                <a:gd name="connsiteY27" fmla="*/ 0 h 1418706"/>
                <a:gd name="connsiteX28" fmla="*/ 2283229 w 2283229"/>
                <a:gd name="connsiteY28"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2283229 w 2283229"/>
                <a:gd name="connsiteY28" fmla="*/ 0 h 1418706"/>
                <a:gd name="connsiteX29" fmla="*/ 2283229 w 2283229"/>
                <a:gd name="connsiteY2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2283229 w 2283229"/>
                <a:gd name="connsiteY29" fmla="*/ 0 h 1418706"/>
                <a:gd name="connsiteX30" fmla="*/ 2283229 w 2283229"/>
                <a:gd name="connsiteY30"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2283229 w 2283229"/>
                <a:gd name="connsiteY30" fmla="*/ 0 h 1418706"/>
                <a:gd name="connsiteX31" fmla="*/ 2283229 w 2283229"/>
                <a:gd name="connsiteY31"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2283229 w 2283229"/>
                <a:gd name="connsiteY31" fmla="*/ 0 h 1418706"/>
                <a:gd name="connsiteX32" fmla="*/ 2283229 w 2283229"/>
                <a:gd name="connsiteY32"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2283229 w 2283229"/>
                <a:gd name="connsiteY32" fmla="*/ 0 h 1418706"/>
                <a:gd name="connsiteX33" fmla="*/ 2283229 w 2283229"/>
                <a:gd name="connsiteY33"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2283229 w 2283229"/>
                <a:gd name="connsiteY33" fmla="*/ 0 h 1418706"/>
                <a:gd name="connsiteX34" fmla="*/ 2283229 w 2283229"/>
                <a:gd name="connsiteY34"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2283229 w 2283229"/>
                <a:gd name="connsiteY34" fmla="*/ 0 h 1418706"/>
                <a:gd name="connsiteX35" fmla="*/ 2283229 w 2283229"/>
                <a:gd name="connsiteY35"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2283229 w 2283229"/>
                <a:gd name="connsiteY35" fmla="*/ 0 h 1418706"/>
                <a:gd name="connsiteX36" fmla="*/ 2283229 w 2283229"/>
                <a:gd name="connsiteY36"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2283229 w 2283229"/>
                <a:gd name="connsiteY36" fmla="*/ 0 h 1418706"/>
                <a:gd name="connsiteX37" fmla="*/ 2283229 w 2283229"/>
                <a:gd name="connsiteY37"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2283229 w 2283229"/>
                <a:gd name="connsiteY37" fmla="*/ 0 h 1418706"/>
                <a:gd name="connsiteX38" fmla="*/ 2283229 w 2283229"/>
                <a:gd name="connsiteY38"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2283229 w 2283229"/>
                <a:gd name="connsiteY38" fmla="*/ 0 h 1418706"/>
                <a:gd name="connsiteX39" fmla="*/ 2283229 w 2283229"/>
                <a:gd name="connsiteY3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2283229 w 2283229"/>
                <a:gd name="connsiteY39" fmla="*/ 0 h 1418706"/>
                <a:gd name="connsiteX40" fmla="*/ 2283229 w 2283229"/>
                <a:gd name="connsiteY40"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2283229 w 2283229"/>
                <a:gd name="connsiteY40" fmla="*/ 0 h 1418706"/>
                <a:gd name="connsiteX41" fmla="*/ 2283229 w 2283229"/>
                <a:gd name="connsiteY41"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2283229 w 2283229"/>
                <a:gd name="connsiteY41" fmla="*/ 0 h 1418706"/>
                <a:gd name="connsiteX42" fmla="*/ 2283229 w 2283229"/>
                <a:gd name="connsiteY42"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2283229 w 2283229"/>
                <a:gd name="connsiteY42" fmla="*/ 0 h 1418706"/>
                <a:gd name="connsiteX43" fmla="*/ 2283229 w 2283229"/>
                <a:gd name="connsiteY43"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2283229 w 2283229"/>
                <a:gd name="connsiteY43" fmla="*/ 0 h 1418706"/>
                <a:gd name="connsiteX44" fmla="*/ 2283229 w 2283229"/>
                <a:gd name="connsiteY44"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283229 w 2283229"/>
                <a:gd name="connsiteY44" fmla="*/ 0 h 1418706"/>
                <a:gd name="connsiteX45" fmla="*/ 2283229 w 2283229"/>
                <a:gd name="connsiteY45"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283229 w 2283229"/>
                <a:gd name="connsiteY45" fmla="*/ 0 h 1418706"/>
                <a:gd name="connsiteX46" fmla="*/ 2283229 w 2283229"/>
                <a:gd name="connsiteY46"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83229 w 2283229"/>
                <a:gd name="connsiteY46" fmla="*/ 0 h 1418706"/>
                <a:gd name="connsiteX47" fmla="*/ 2283229 w 2283229"/>
                <a:gd name="connsiteY47"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25909 w 2283229"/>
                <a:gd name="connsiteY46" fmla="*/ 126526 h 1418706"/>
                <a:gd name="connsiteX47" fmla="*/ 2283229 w 2283229"/>
                <a:gd name="connsiteY47" fmla="*/ 0 h 1418706"/>
                <a:gd name="connsiteX48" fmla="*/ 2283229 w 2283229"/>
                <a:gd name="connsiteY48"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25909 w 2283229"/>
                <a:gd name="connsiteY46" fmla="*/ 126526 h 1418706"/>
                <a:gd name="connsiteX47" fmla="*/ 2238366 w 2283229"/>
                <a:gd name="connsiteY47" fmla="*/ 4440 h 1418706"/>
                <a:gd name="connsiteX48" fmla="*/ 2283229 w 2283229"/>
                <a:gd name="connsiteY48" fmla="*/ 0 h 1418706"/>
                <a:gd name="connsiteX49" fmla="*/ 2283229 w 2283229"/>
                <a:gd name="connsiteY4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25909 w 2283229"/>
                <a:gd name="connsiteY46" fmla="*/ 126526 h 1418706"/>
                <a:gd name="connsiteX47" fmla="*/ 2238366 w 2283229"/>
                <a:gd name="connsiteY47" fmla="*/ 4440 h 1418706"/>
                <a:gd name="connsiteX48" fmla="*/ 2283229 w 2283229"/>
                <a:gd name="connsiteY48" fmla="*/ 0 h 1418706"/>
                <a:gd name="connsiteX49" fmla="*/ 2283229 w 2283229"/>
                <a:gd name="connsiteY4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25909 w 2283229"/>
                <a:gd name="connsiteY46" fmla="*/ 126526 h 1418706"/>
                <a:gd name="connsiteX47" fmla="*/ 2238366 w 2283229"/>
                <a:gd name="connsiteY47" fmla="*/ 4440 h 1418706"/>
                <a:gd name="connsiteX48" fmla="*/ 2283229 w 2283229"/>
                <a:gd name="connsiteY48" fmla="*/ 0 h 1418706"/>
                <a:gd name="connsiteX49" fmla="*/ 2283229 w 2283229"/>
                <a:gd name="connsiteY4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25909 w 2283229"/>
                <a:gd name="connsiteY46" fmla="*/ 126526 h 1418706"/>
                <a:gd name="connsiteX47" fmla="*/ 2238366 w 2283229"/>
                <a:gd name="connsiteY47" fmla="*/ 4440 h 1418706"/>
                <a:gd name="connsiteX48" fmla="*/ 2283229 w 2283229"/>
                <a:gd name="connsiteY48" fmla="*/ 0 h 1418706"/>
                <a:gd name="connsiteX49" fmla="*/ 2283229 w 2283229"/>
                <a:gd name="connsiteY49" fmla="*/ 0 h 1418706"/>
                <a:gd name="connsiteX0" fmla="*/ 0 w 2283229"/>
                <a:gd name="connsiteY0" fmla="*/ 1418706 h 1418706"/>
                <a:gd name="connsiteX1" fmla="*/ 75217 w 2283229"/>
                <a:gd name="connsiteY1" fmla="*/ 1407045 h 1418706"/>
                <a:gd name="connsiteX2" fmla="*/ 73207 w 2283229"/>
                <a:gd name="connsiteY2" fmla="*/ 1384760 h 1418706"/>
                <a:gd name="connsiteX3" fmla="*/ 137987 w 2283229"/>
                <a:gd name="connsiteY3" fmla="*/ 1382269 h 1418706"/>
                <a:gd name="connsiteX4" fmla="*/ 152936 w 2283229"/>
                <a:gd name="connsiteY4" fmla="*/ 1349879 h 1418706"/>
                <a:gd name="connsiteX5" fmla="*/ 287480 w 2283229"/>
                <a:gd name="connsiteY5" fmla="*/ 1347387 h 1418706"/>
                <a:gd name="connsiteX6" fmla="*/ 292463 w 2283229"/>
                <a:gd name="connsiteY6" fmla="*/ 1312505 h 1418706"/>
                <a:gd name="connsiteX7" fmla="*/ 334820 w 2283229"/>
                <a:gd name="connsiteY7" fmla="*/ 1310014 h 1418706"/>
                <a:gd name="connsiteX8" fmla="*/ 342294 w 2283229"/>
                <a:gd name="connsiteY8" fmla="*/ 1247725 h 1418706"/>
                <a:gd name="connsiteX9" fmla="*/ 471855 w 2283229"/>
                <a:gd name="connsiteY9" fmla="*/ 1242742 h 1418706"/>
                <a:gd name="connsiteX10" fmla="*/ 474347 w 2283229"/>
                <a:gd name="connsiteY10" fmla="*/ 1220318 h 1418706"/>
                <a:gd name="connsiteX11" fmla="*/ 489296 w 2283229"/>
                <a:gd name="connsiteY11" fmla="*/ 1220318 h 1418706"/>
                <a:gd name="connsiteX12" fmla="*/ 494279 w 2283229"/>
                <a:gd name="connsiteY12" fmla="*/ 1185436 h 1418706"/>
                <a:gd name="connsiteX13" fmla="*/ 980132 w 2283229"/>
                <a:gd name="connsiteY13" fmla="*/ 1182944 h 1418706"/>
                <a:gd name="connsiteX14" fmla="*/ 990098 w 2283229"/>
                <a:gd name="connsiteY14" fmla="*/ 1158029 h 1418706"/>
                <a:gd name="connsiteX15" fmla="*/ 1042421 w 2283229"/>
                <a:gd name="connsiteY15" fmla="*/ 1150554 h 1418706"/>
                <a:gd name="connsiteX16" fmla="*/ 1047404 w 2283229"/>
                <a:gd name="connsiteY16" fmla="*/ 1115673 h 1418706"/>
                <a:gd name="connsiteX17" fmla="*/ 1206863 w 2283229"/>
                <a:gd name="connsiteY17" fmla="*/ 1115673 h 1418706"/>
                <a:gd name="connsiteX18" fmla="*/ 1206863 w 2283229"/>
                <a:gd name="connsiteY18" fmla="*/ 1088265 h 1418706"/>
                <a:gd name="connsiteX19" fmla="*/ 1224304 w 2283229"/>
                <a:gd name="connsiteY19" fmla="*/ 1080791 h 1418706"/>
                <a:gd name="connsiteX20" fmla="*/ 1224304 w 2283229"/>
                <a:gd name="connsiteY20" fmla="*/ 1050892 h 1418706"/>
                <a:gd name="connsiteX21" fmla="*/ 1269152 w 2283229"/>
                <a:gd name="connsiteY21" fmla="*/ 1048401 h 1418706"/>
                <a:gd name="connsiteX22" fmla="*/ 1274135 w 2283229"/>
                <a:gd name="connsiteY22" fmla="*/ 1013519 h 1418706"/>
                <a:gd name="connsiteX23" fmla="*/ 1346390 w 2283229"/>
                <a:gd name="connsiteY23" fmla="*/ 1003553 h 1418706"/>
                <a:gd name="connsiteX24" fmla="*/ 1351373 w 2283229"/>
                <a:gd name="connsiteY24" fmla="*/ 968671 h 1418706"/>
                <a:gd name="connsiteX25" fmla="*/ 1401205 w 2283229"/>
                <a:gd name="connsiteY25" fmla="*/ 961196 h 1418706"/>
                <a:gd name="connsiteX26" fmla="*/ 1401205 w 2283229"/>
                <a:gd name="connsiteY26" fmla="*/ 928806 h 1418706"/>
                <a:gd name="connsiteX27" fmla="*/ 1503358 w 2283229"/>
                <a:gd name="connsiteY27" fmla="*/ 926315 h 1418706"/>
                <a:gd name="connsiteX28" fmla="*/ 1510833 w 2283229"/>
                <a:gd name="connsiteY28" fmla="*/ 891433 h 1418706"/>
                <a:gd name="connsiteX29" fmla="*/ 1720123 w 2283229"/>
                <a:gd name="connsiteY29" fmla="*/ 891433 h 1418706"/>
                <a:gd name="connsiteX30" fmla="*/ 1727598 w 2283229"/>
                <a:gd name="connsiteY30" fmla="*/ 844093 h 1418706"/>
                <a:gd name="connsiteX31" fmla="*/ 1747530 w 2283229"/>
                <a:gd name="connsiteY31" fmla="*/ 841602 h 1418706"/>
                <a:gd name="connsiteX32" fmla="*/ 1757497 w 2283229"/>
                <a:gd name="connsiteY32" fmla="*/ 739448 h 1418706"/>
                <a:gd name="connsiteX33" fmla="*/ 1784904 w 2283229"/>
                <a:gd name="connsiteY33" fmla="*/ 736956 h 1418706"/>
                <a:gd name="connsiteX34" fmla="*/ 1787395 w 2283229"/>
                <a:gd name="connsiteY34" fmla="*/ 687125 h 1418706"/>
                <a:gd name="connsiteX35" fmla="*/ 1839718 w 2283229"/>
                <a:gd name="connsiteY35" fmla="*/ 682142 h 1418706"/>
                <a:gd name="connsiteX36" fmla="*/ 1844701 w 2283229"/>
                <a:gd name="connsiteY36" fmla="*/ 632311 h 1418706"/>
                <a:gd name="connsiteX37" fmla="*/ 1874600 w 2283229"/>
                <a:gd name="connsiteY37" fmla="*/ 629820 h 1418706"/>
                <a:gd name="connsiteX38" fmla="*/ 1887057 w 2283229"/>
                <a:gd name="connsiteY38" fmla="*/ 570022 h 1418706"/>
                <a:gd name="connsiteX39" fmla="*/ 1894532 w 2283229"/>
                <a:gd name="connsiteY39" fmla="*/ 520191 h 1418706"/>
                <a:gd name="connsiteX40" fmla="*/ 1899515 w 2283229"/>
                <a:gd name="connsiteY40" fmla="*/ 452919 h 1418706"/>
                <a:gd name="connsiteX41" fmla="*/ 1899515 w 2283229"/>
                <a:gd name="connsiteY41" fmla="*/ 388139 h 1418706"/>
                <a:gd name="connsiteX42" fmla="*/ 1971770 w 2283229"/>
                <a:gd name="connsiteY42" fmla="*/ 388139 h 1418706"/>
                <a:gd name="connsiteX43" fmla="*/ 1984228 w 2283229"/>
                <a:gd name="connsiteY43" fmla="*/ 325850 h 1418706"/>
                <a:gd name="connsiteX44" fmla="*/ 2071432 w 2283229"/>
                <a:gd name="connsiteY44" fmla="*/ 313392 h 1418706"/>
                <a:gd name="connsiteX45" fmla="*/ 2078907 w 2283229"/>
                <a:gd name="connsiteY45" fmla="*/ 131509 h 1418706"/>
                <a:gd name="connsiteX46" fmla="*/ 2225909 w 2283229"/>
                <a:gd name="connsiteY46" fmla="*/ 126526 h 1418706"/>
                <a:gd name="connsiteX47" fmla="*/ 2238366 w 2283229"/>
                <a:gd name="connsiteY47" fmla="*/ 4440 h 1418706"/>
                <a:gd name="connsiteX48" fmla="*/ 2283229 w 2283229"/>
                <a:gd name="connsiteY48" fmla="*/ 0 h 1418706"/>
                <a:gd name="connsiteX49" fmla="*/ 2283229 w 2283229"/>
                <a:gd name="connsiteY49" fmla="*/ 0 h 1418706"/>
                <a:gd name="connsiteX0" fmla="*/ 0 w 2283229"/>
                <a:gd name="connsiteY0" fmla="*/ 1411562 h 1411607"/>
                <a:gd name="connsiteX1" fmla="*/ 75217 w 2283229"/>
                <a:gd name="connsiteY1" fmla="*/ 1407045 h 1411607"/>
                <a:gd name="connsiteX2" fmla="*/ 73207 w 2283229"/>
                <a:gd name="connsiteY2" fmla="*/ 1384760 h 1411607"/>
                <a:gd name="connsiteX3" fmla="*/ 137987 w 2283229"/>
                <a:gd name="connsiteY3" fmla="*/ 1382269 h 1411607"/>
                <a:gd name="connsiteX4" fmla="*/ 152936 w 2283229"/>
                <a:gd name="connsiteY4" fmla="*/ 1349879 h 1411607"/>
                <a:gd name="connsiteX5" fmla="*/ 287480 w 2283229"/>
                <a:gd name="connsiteY5" fmla="*/ 1347387 h 1411607"/>
                <a:gd name="connsiteX6" fmla="*/ 292463 w 2283229"/>
                <a:gd name="connsiteY6" fmla="*/ 1312505 h 1411607"/>
                <a:gd name="connsiteX7" fmla="*/ 334820 w 2283229"/>
                <a:gd name="connsiteY7" fmla="*/ 1310014 h 1411607"/>
                <a:gd name="connsiteX8" fmla="*/ 342294 w 2283229"/>
                <a:gd name="connsiteY8" fmla="*/ 1247725 h 1411607"/>
                <a:gd name="connsiteX9" fmla="*/ 471855 w 2283229"/>
                <a:gd name="connsiteY9" fmla="*/ 1242742 h 1411607"/>
                <a:gd name="connsiteX10" fmla="*/ 474347 w 2283229"/>
                <a:gd name="connsiteY10" fmla="*/ 1220318 h 1411607"/>
                <a:gd name="connsiteX11" fmla="*/ 489296 w 2283229"/>
                <a:gd name="connsiteY11" fmla="*/ 1220318 h 1411607"/>
                <a:gd name="connsiteX12" fmla="*/ 494279 w 2283229"/>
                <a:gd name="connsiteY12" fmla="*/ 1185436 h 1411607"/>
                <a:gd name="connsiteX13" fmla="*/ 980132 w 2283229"/>
                <a:gd name="connsiteY13" fmla="*/ 1182944 h 1411607"/>
                <a:gd name="connsiteX14" fmla="*/ 990098 w 2283229"/>
                <a:gd name="connsiteY14" fmla="*/ 1158029 h 1411607"/>
                <a:gd name="connsiteX15" fmla="*/ 1042421 w 2283229"/>
                <a:gd name="connsiteY15" fmla="*/ 1150554 h 1411607"/>
                <a:gd name="connsiteX16" fmla="*/ 1047404 w 2283229"/>
                <a:gd name="connsiteY16" fmla="*/ 1115673 h 1411607"/>
                <a:gd name="connsiteX17" fmla="*/ 1206863 w 2283229"/>
                <a:gd name="connsiteY17" fmla="*/ 1115673 h 1411607"/>
                <a:gd name="connsiteX18" fmla="*/ 1206863 w 2283229"/>
                <a:gd name="connsiteY18" fmla="*/ 1088265 h 1411607"/>
                <a:gd name="connsiteX19" fmla="*/ 1224304 w 2283229"/>
                <a:gd name="connsiteY19" fmla="*/ 1080791 h 1411607"/>
                <a:gd name="connsiteX20" fmla="*/ 1224304 w 2283229"/>
                <a:gd name="connsiteY20" fmla="*/ 1050892 h 1411607"/>
                <a:gd name="connsiteX21" fmla="*/ 1269152 w 2283229"/>
                <a:gd name="connsiteY21" fmla="*/ 1048401 h 1411607"/>
                <a:gd name="connsiteX22" fmla="*/ 1274135 w 2283229"/>
                <a:gd name="connsiteY22" fmla="*/ 1013519 h 1411607"/>
                <a:gd name="connsiteX23" fmla="*/ 1346390 w 2283229"/>
                <a:gd name="connsiteY23" fmla="*/ 1003553 h 1411607"/>
                <a:gd name="connsiteX24" fmla="*/ 1351373 w 2283229"/>
                <a:gd name="connsiteY24" fmla="*/ 968671 h 1411607"/>
                <a:gd name="connsiteX25" fmla="*/ 1401205 w 2283229"/>
                <a:gd name="connsiteY25" fmla="*/ 961196 h 1411607"/>
                <a:gd name="connsiteX26" fmla="*/ 1401205 w 2283229"/>
                <a:gd name="connsiteY26" fmla="*/ 928806 h 1411607"/>
                <a:gd name="connsiteX27" fmla="*/ 1503358 w 2283229"/>
                <a:gd name="connsiteY27" fmla="*/ 926315 h 1411607"/>
                <a:gd name="connsiteX28" fmla="*/ 1510833 w 2283229"/>
                <a:gd name="connsiteY28" fmla="*/ 891433 h 1411607"/>
                <a:gd name="connsiteX29" fmla="*/ 1720123 w 2283229"/>
                <a:gd name="connsiteY29" fmla="*/ 891433 h 1411607"/>
                <a:gd name="connsiteX30" fmla="*/ 1727598 w 2283229"/>
                <a:gd name="connsiteY30" fmla="*/ 844093 h 1411607"/>
                <a:gd name="connsiteX31" fmla="*/ 1747530 w 2283229"/>
                <a:gd name="connsiteY31" fmla="*/ 841602 h 1411607"/>
                <a:gd name="connsiteX32" fmla="*/ 1757497 w 2283229"/>
                <a:gd name="connsiteY32" fmla="*/ 739448 h 1411607"/>
                <a:gd name="connsiteX33" fmla="*/ 1784904 w 2283229"/>
                <a:gd name="connsiteY33" fmla="*/ 736956 h 1411607"/>
                <a:gd name="connsiteX34" fmla="*/ 1787395 w 2283229"/>
                <a:gd name="connsiteY34" fmla="*/ 687125 h 1411607"/>
                <a:gd name="connsiteX35" fmla="*/ 1839718 w 2283229"/>
                <a:gd name="connsiteY35" fmla="*/ 682142 h 1411607"/>
                <a:gd name="connsiteX36" fmla="*/ 1844701 w 2283229"/>
                <a:gd name="connsiteY36" fmla="*/ 632311 h 1411607"/>
                <a:gd name="connsiteX37" fmla="*/ 1874600 w 2283229"/>
                <a:gd name="connsiteY37" fmla="*/ 629820 h 1411607"/>
                <a:gd name="connsiteX38" fmla="*/ 1887057 w 2283229"/>
                <a:gd name="connsiteY38" fmla="*/ 570022 h 1411607"/>
                <a:gd name="connsiteX39" fmla="*/ 1894532 w 2283229"/>
                <a:gd name="connsiteY39" fmla="*/ 520191 h 1411607"/>
                <a:gd name="connsiteX40" fmla="*/ 1899515 w 2283229"/>
                <a:gd name="connsiteY40" fmla="*/ 452919 h 1411607"/>
                <a:gd name="connsiteX41" fmla="*/ 1899515 w 2283229"/>
                <a:gd name="connsiteY41" fmla="*/ 388139 h 1411607"/>
                <a:gd name="connsiteX42" fmla="*/ 1971770 w 2283229"/>
                <a:gd name="connsiteY42" fmla="*/ 388139 h 1411607"/>
                <a:gd name="connsiteX43" fmla="*/ 1984228 w 2283229"/>
                <a:gd name="connsiteY43" fmla="*/ 325850 h 1411607"/>
                <a:gd name="connsiteX44" fmla="*/ 2071432 w 2283229"/>
                <a:gd name="connsiteY44" fmla="*/ 313392 h 1411607"/>
                <a:gd name="connsiteX45" fmla="*/ 2078907 w 2283229"/>
                <a:gd name="connsiteY45" fmla="*/ 131509 h 1411607"/>
                <a:gd name="connsiteX46" fmla="*/ 2225909 w 2283229"/>
                <a:gd name="connsiteY46" fmla="*/ 126526 h 1411607"/>
                <a:gd name="connsiteX47" fmla="*/ 2238366 w 2283229"/>
                <a:gd name="connsiteY47" fmla="*/ 4440 h 1411607"/>
                <a:gd name="connsiteX48" fmla="*/ 2283229 w 2283229"/>
                <a:gd name="connsiteY48" fmla="*/ 0 h 1411607"/>
                <a:gd name="connsiteX49" fmla="*/ 2283229 w 2283229"/>
                <a:gd name="connsiteY49" fmla="*/ 0 h 1411607"/>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52936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52936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52936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52936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52936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52936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8029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7242 w 2283229"/>
                <a:gd name="connsiteY14" fmla="*/ 1162792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0132 w 2283229"/>
                <a:gd name="connsiteY13" fmla="*/ 1182944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7276 w 2283229"/>
                <a:gd name="connsiteY13" fmla="*/ 1180563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87276 w 2283229"/>
                <a:gd name="connsiteY13" fmla="*/ 1190088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5673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27598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57497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39448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87057 w 2283229"/>
                <a:gd name="connsiteY38" fmla="*/ 570022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94532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9515 w 2283229"/>
                <a:gd name="connsiteY40" fmla="*/ 452919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9515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97664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97664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97664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84228 w 2283229"/>
                <a:gd name="connsiteY43" fmla="*/ 325850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13392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78907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8366 w 2283229"/>
                <a:gd name="connsiteY47" fmla="*/ 4440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1222 w 2283229"/>
                <a:gd name="connsiteY47" fmla="*/ 2059 h 1411562"/>
                <a:gd name="connsiteX48" fmla="*/ 2283229 w 2283229"/>
                <a:gd name="connsiteY48" fmla="*/ 0 h 1411562"/>
                <a:gd name="connsiteX49" fmla="*/ 2283229 w 2283229"/>
                <a:gd name="connsiteY49" fmla="*/ 0 h 1411562"/>
                <a:gd name="connsiteX0" fmla="*/ 0 w 2283229"/>
                <a:gd name="connsiteY0" fmla="*/ 1411562 h 1411562"/>
                <a:gd name="connsiteX1" fmla="*/ 75217 w 2283229"/>
                <a:gd name="connsiteY1" fmla="*/ 1407045 h 1411562"/>
                <a:gd name="connsiteX2" fmla="*/ 73207 w 2283229"/>
                <a:gd name="connsiteY2" fmla="*/ 1384760 h 1411562"/>
                <a:gd name="connsiteX3" fmla="*/ 137987 w 2283229"/>
                <a:gd name="connsiteY3" fmla="*/ 1382269 h 1411562"/>
                <a:gd name="connsiteX4" fmla="*/ 145792 w 2283229"/>
                <a:gd name="connsiteY4" fmla="*/ 1349879 h 1411562"/>
                <a:gd name="connsiteX5" fmla="*/ 287480 w 2283229"/>
                <a:gd name="connsiteY5" fmla="*/ 1347387 h 1411562"/>
                <a:gd name="connsiteX6" fmla="*/ 292463 w 2283229"/>
                <a:gd name="connsiteY6" fmla="*/ 1312505 h 1411562"/>
                <a:gd name="connsiteX7" fmla="*/ 334820 w 2283229"/>
                <a:gd name="connsiteY7" fmla="*/ 1310014 h 1411562"/>
                <a:gd name="connsiteX8" fmla="*/ 342294 w 2283229"/>
                <a:gd name="connsiteY8" fmla="*/ 1247725 h 1411562"/>
                <a:gd name="connsiteX9" fmla="*/ 471855 w 2283229"/>
                <a:gd name="connsiteY9" fmla="*/ 1242742 h 1411562"/>
                <a:gd name="connsiteX10" fmla="*/ 474347 w 2283229"/>
                <a:gd name="connsiteY10" fmla="*/ 1220318 h 1411562"/>
                <a:gd name="connsiteX11" fmla="*/ 489296 w 2283229"/>
                <a:gd name="connsiteY11" fmla="*/ 1220318 h 1411562"/>
                <a:gd name="connsiteX12" fmla="*/ 494279 w 2283229"/>
                <a:gd name="connsiteY12" fmla="*/ 1185436 h 1411562"/>
                <a:gd name="connsiteX13" fmla="*/ 992039 w 2283229"/>
                <a:gd name="connsiteY13" fmla="*/ 1185325 h 1411562"/>
                <a:gd name="connsiteX14" fmla="*/ 990098 w 2283229"/>
                <a:gd name="connsiteY14" fmla="*/ 1153267 h 1411562"/>
                <a:gd name="connsiteX15" fmla="*/ 1042421 w 2283229"/>
                <a:gd name="connsiteY15" fmla="*/ 1150554 h 1411562"/>
                <a:gd name="connsiteX16" fmla="*/ 1047404 w 2283229"/>
                <a:gd name="connsiteY16" fmla="*/ 1115673 h 1411562"/>
                <a:gd name="connsiteX17" fmla="*/ 1206863 w 2283229"/>
                <a:gd name="connsiteY17" fmla="*/ 1113292 h 1411562"/>
                <a:gd name="connsiteX18" fmla="*/ 1206863 w 2283229"/>
                <a:gd name="connsiteY18" fmla="*/ 1088265 h 1411562"/>
                <a:gd name="connsiteX19" fmla="*/ 1224304 w 2283229"/>
                <a:gd name="connsiteY19" fmla="*/ 1080791 h 1411562"/>
                <a:gd name="connsiteX20" fmla="*/ 1224304 w 2283229"/>
                <a:gd name="connsiteY20" fmla="*/ 1050892 h 1411562"/>
                <a:gd name="connsiteX21" fmla="*/ 1269152 w 2283229"/>
                <a:gd name="connsiteY21" fmla="*/ 1048401 h 1411562"/>
                <a:gd name="connsiteX22" fmla="*/ 1274135 w 2283229"/>
                <a:gd name="connsiteY22" fmla="*/ 1013519 h 1411562"/>
                <a:gd name="connsiteX23" fmla="*/ 1346390 w 2283229"/>
                <a:gd name="connsiteY23" fmla="*/ 1003553 h 1411562"/>
                <a:gd name="connsiteX24" fmla="*/ 1351373 w 2283229"/>
                <a:gd name="connsiteY24" fmla="*/ 968671 h 1411562"/>
                <a:gd name="connsiteX25" fmla="*/ 1401205 w 2283229"/>
                <a:gd name="connsiteY25" fmla="*/ 961196 h 1411562"/>
                <a:gd name="connsiteX26" fmla="*/ 1401205 w 2283229"/>
                <a:gd name="connsiteY26" fmla="*/ 928806 h 1411562"/>
                <a:gd name="connsiteX27" fmla="*/ 1503358 w 2283229"/>
                <a:gd name="connsiteY27" fmla="*/ 926315 h 1411562"/>
                <a:gd name="connsiteX28" fmla="*/ 1510833 w 2283229"/>
                <a:gd name="connsiteY28" fmla="*/ 891433 h 1411562"/>
                <a:gd name="connsiteX29" fmla="*/ 1720123 w 2283229"/>
                <a:gd name="connsiteY29" fmla="*/ 891433 h 1411562"/>
                <a:gd name="connsiteX30" fmla="*/ 1718073 w 2283229"/>
                <a:gd name="connsiteY30" fmla="*/ 844093 h 1411562"/>
                <a:gd name="connsiteX31" fmla="*/ 1747530 w 2283229"/>
                <a:gd name="connsiteY31" fmla="*/ 841602 h 1411562"/>
                <a:gd name="connsiteX32" fmla="*/ 1747972 w 2283229"/>
                <a:gd name="connsiteY32" fmla="*/ 746592 h 1411562"/>
                <a:gd name="connsiteX33" fmla="*/ 1784904 w 2283229"/>
                <a:gd name="connsiteY33" fmla="*/ 736956 h 1411562"/>
                <a:gd name="connsiteX34" fmla="*/ 1787395 w 2283229"/>
                <a:gd name="connsiteY34" fmla="*/ 687125 h 1411562"/>
                <a:gd name="connsiteX35" fmla="*/ 1839718 w 2283229"/>
                <a:gd name="connsiteY35" fmla="*/ 682142 h 1411562"/>
                <a:gd name="connsiteX36" fmla="*/ 1844701 w 2283229"/>
                <a:gd name="connsiteY36" fmla="*/ 632311 h 1411562"/>
                <a:gd name="connsiteX37" fmla="*/ 1874600 w 2283229"/>
                <a:gd name="connsiteY37" fmla="*/ 629820 h 1411562"/>
                <a:gd name="connsiteX38" fmla="*/ 1877532 w 2283229"/>
                <a:gd name="connsiteY38" fmla="*/ 572403 h 1411562"/>
                <a:gd name="connsiteX39" fmla="*/ 1885007 w 2283229"/>
                <a:gd name="connsiteY39" fmla="*/ 520191 h 1411562"/>
                <a:gd name="connsiteX40" fmla="*/ 1892371 w 2283229"/>
                <a:gd name="connsiteY40" fmla="*/ 455300 h 1411562"/>
                <a:gd name="connsiteX41" fmla="*/ 1894753 w 2283229"/>
                <a:gd name="connsiteY41" fmla="*/ 388139 h 1411562"/>
                <a:gd name="connsiteX42" fmla="*/ 1971770 w 2283229"/>
                <a:gd name="connsiteY42" fmla="*/ 388139 h 1411562"/>
                <a:gd name="connsiteX43" fmla="*/ 1974703 w 2283229"/>
                <a:gd name="connsiteY43" fmla="*/ 323469 h 1411562"/>
                <a:gd name="connsiteX44" fmla="*/ 2071432 w 2283229"/>
                <a:gd name="connsiteY44" fmla="*/ 322917 h 1411562"/>
                <a:gd name="connsiteX45" fmla="*/ 2069382 w 2283229"/>
                <a:gd name="connsiteY45" fmla="*/ 131509 h 1411562"/>
                <a:gd name="connsiteX46" fmla="*/ 2225909 w 2283229"/>
                <a:gd name="connsiteY46" fmla="*/ 126526 h 1411562"/>
                <a:gd name="connsiteX47" fmla="*/ 2231222 w 2283229"/>
                <a:gd name="connsiteY47" fmla="*/ 2059 h 1411562"/>
                <a:gd name="connsiteX48" fmla="*/ 2283229 w 2283229"/>
                <a:gd name="connsiteY48" fmla="*/ 0 h 1411562"/>
                <a:gd name="connsiteX49" fmla="*/ 2283229 w 2283229"/>
                <a:gd name="connsiteY49" fmla="*/ 0 h 141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83229" h="1411562">
                  <a:moveTo>
                    <a:pt x="0" y="1411562"/>
                  </a:moveTo>
                  <a:cubicBezTo>
                    <a:pt x="34827" y="1408250"/>
                    <a:pt x="44159" y="1413753"/>
                    <a:pt x="75217" y="1407045"/>
                  </a:cubicBezTo>
                  <a:cubicBezTo>
                    <a:pt x="77700" y="1386050"/>
                    <a:pt x="75486" y="1396231"/>
                    <a:pt x="73207" y="1384760"/>
                  </a:cubicBezTo>
                  <a:cubicBezTo>
                    <a:pt x="104325" y="1384209"/>
                    <a:pt x="114013" y="1385202"/>
                    <a:pt x="137987" y="1382269"/>
                  </a:cubicBezTo>
                  <a:cubicBezTo>
                    <a:pt x="142581" y="1365160"/>
                    <a:pt x="141198" y="1364607"/>
                    <a:pt x="145792" y="1349879"/>
                  </a:cubicBezTo>
                  <a:cubicBezTo>
                    <a:pt x="198615" y="1344624"/>
                    <a:pt x="232276" y="1350261"/>
                    <a:pt x="287480" y="1347387"/>
                  </a:cubicBezTo>
                  <a:cubicBezTo>
                    <a:pt x="289692" y="1333489"/>
                    <a:pt x="290251" y="1321641"/>
                    <a:pt x="292463" y="1312505"/>
                  </a:cubicBezTo>
                  <a:cubicBezTo>
                    <a:pt x="315387" y="1317547"/>
                    <a:pt x="316658" y="1314497"/>
                    <a:pt x="334820" y="1310014"/>
                  </a:cubicBezTo>
                  <a:cubicBezTo>
                    <a:pt x="335482" y="1288972"/>
                    <a:pt x="336870" y="1271149"/>
                    <a:pt x="342294" y="1247725"/>
                  </a:cubicBezTo>
                  <a:cubicBezTo>
                    <a:pt x="377896" y="1242799"/>
                    <a:pt x="431490" y="1250048"/>
                    <a:pt x="471855" y="1242742"/>
                  </a:cubicBezTo>
                  <a:cubicBezTo>
                    <a:pt x="474567" y="1227514"/>
                    <a:pt x="474016" y="1228402"/>
                    <a:pt x="474347" y="1220318"/>
                  </a:cubicBezTo>
                  <a:cubicBezTo>
                    <a:pt x="484313" y="1212843"/>
                    <a:pt x="479330" y="1227793"/>
                    <a:pt x="489296" y="1220318"/>
                  </a:cubicBezTo>
                  <a:cubicBezTo>
                    <a:pt x="496771" y="1216996"/>
                    <a:pt x="486804" y="1188758"/>
                    <a:pt x="494279" y="1185436"/>
                  </a:cubicBezTo>
                  <a:lnTo>
                    <a:pt x="992039" y="1185325"/>
                  </a:lnTo>
                  <a:cubicBezTo>
                    <a:pt x="992370" y="1177851"/>
                    <a:pt x="985005" y="1165504"/>
                    <a:pt x="990098" y="1153267"/>
                  </a:cubicBezTo>
                  <a:cubicBezTo>
                    <a:pt x="1007539" y="1152363"/>
                    <a:pt x="1017836" y="1149077"/>
                    <a:pt x="1042421" y="1150554"/>
                  </a:cubicBezTo>
                  <a:cubicBezTo>
                    <a:pt x="1042032" y="1136655"/>
                    <a:pt x="1043030" y="1127190"/>
                    <a:pt x="1047404" y="1115673"/>
                  </a:cubicBezTo>
                  <a:cubicBezTo>
                    <a:pt x="1085608" y="1111747"/>
                    <a:pt x="1154371" y="1117218"/>
                    <a:pt x="1206863" y="1113292"/>
                  </a:cubicBezTo>
                  <a:cubicBezTo>
                    <a:pt x="1213507" y="1105817"/>
                    <a:pt x="1200219" y="1095740"/>
                    <a:pt x="1206863" y="1088265"/>
                  </a:cubicBezTo>
                  <a:cubicBezTo>
                    <a:pt x="1211846" y="1083282"/>
                    <a:pt x="1219321" y="1085774"/>
                    <a:pt x="1224304" y="1080791"/>
                  </a:cubicBezTo>
                  <a:cubicBezTo>
                    <a:pt x="1228457" y="1077469"/>
                    <a:pt x="1220151" y="1054214"/>
                    <a:pt x="1224304" y="1050892"/>
                  </a:cubicBezTo>
                  <a:cubicBezTo>
                    <a:pt x="1235101" y="1049620"/>
                    <a:pt x="1248830" y="1049673"/>
                    <a:pt x="1269152" y="1048401"/>
                  </a:cubicBezTo>
                  <a:cubicBezTo>
                    <a:pt x="1275796" y="1043418"/>
                    <a:pt x="1267491" y="1018502"/>
                    <a:pt x="1274135" y="1013519"/>
                  </a:cubicBezTo>
                  <a:cubicBezTo>
                    <a:pt x="1295618" y="1011917"/>
                    <a:pt x="1320144" y="1009918"/>
                    <a:pt x="1346390" y="1003553"/>
                  </a:cubicBezTo>
                  <a:cubicBezTo>
                    <a:pt x="1346001" y="992867"/>
                    <a:pt x="1342237" y="976976"/>
                    <a:pt x="1351373" y="968671"/>
                  </a:cubicBezTo>
                  <a:cubicBezTo>
                    <a:pt x="1363000" y="956213"/>
                    <a:pt x="1389578" y="973654"/>
                    <a:pt x="1401205" y="961196"/>
                  </a:cubicBezTo>
                  <a:cubicBezTo>
                    <a:pt x="1406188" y="952891"/>
                    <a:pt x="1396222" y="937111"/>
                    <a:pt x="1401205" y="928806"/>
                  </a:cubicBezTo>
                  <a:cubicBezTo>
                    <a:pt x="1429941" y="927814"/>
                    <a:pt x="1472240" y="932070"/>
                    <a:pt x="1503358" y="926315"/>
                  </a:cubicBezTo>
                  <a:cubicBezTo>
                    <a:pt x="1514985" y="913027"/>
                    <a:pt x="1508731" y="907103"/>
                    <a:pt x="1510833" y="891433"/>
                  </a:cubicBezTo>
                  <a:cubicBezTo>
                    <a:pt x="1549426" y="889169"/>
                    <a:pt x="1667242" y="893698"/>
                    <a:pt x="1720123" y="891433"/>
                  </a:cubicBezTo>
                  <a:cubicBezTo>
                    <a:pt x="1716522" y="874103"/>
                    <a:pt x="1719293" y="861424"/>
                    <a:pt x="1718073" y="844093"/>
                  </a:cubicBezTo>
                  <a:cubicBezTo>
                    <a:pt x="1723887" y="837449"/>
                    <a:pt x="1734572" y="838721"/>
                    <a:pt x="1747530" y="841602"/>
                  </a:cubicBezTo>
                  <a:cubicBezTo>
                    <a:pt x="1748912" y="810483"/>
                    <a:pt x="1751353" y="775330"/>
                    <a:pt x="1747972" y="746592"/>
                  </a:cubicBezTo>
                  <a:cubicBezTo>
                    <a:pt x="1761870" y="747701"/>
                    <a:pt x="1771005" y="740609"/>
                    <a:pt x="1784904" y="736956"/>
                  </a:cubicBezTo>
                  <a:cubicBezTo>
                    <a:pt x="1781303" y="719736"/>
                    <a:pt x="1779090" y="699583"/>
                    <a:pt x="1787395" y="687125"/>
                  </a:cubicBezTo>
                  <a:cubicBezTo>
                    <a:pt x="1803785" y="688014"/>
                    <a:pt x="1825709" y="686016"/>
                    <a:pt x="1839718" y="682142"/>
                  </a:cubicBezTo>
                  <a:cubicBezTo>
                    <a:pt x="1842539" y="663261"/>
                    <a:pt x="1834735" y="646430"/>
                    <a:pt x="1844701" y="632311"/>
                  </a:cubicBezTo>
                  <a:cubicBezTo>
                    <a:pt x="1853006" y="621514"/>
                    <a:pt x="1866295" y="640617"/>
                    <a:pt x="1874600" y="629820"/>
                  </a:cubicBezTo>
                  <a:cubicBezTo>
                    <a:pt x="1878195" y="605794"/>
                    <a:pt x="1869175" y="613098"/>
                    <a:pt x="1877532" y="572403"/>
                  </a:cubicBezTo>
                  <a:cubicBezTo>
                    <a:pt x="1885837" y="561606"/>
                    <a:pt x="1876702" y="530988"/>
                    <a:pt x="1885007" y="520191"/>
                  </a:cubicBezTo>
                  <a:cubicBezTo>
                    <a:pt x="1897465" y="501920"/>
                    <a:pt x="1884675" y="480715"/>
                    <a:pt x="1892371" y="455300"/>
                  </a:cubicBezTo>
                  <a:cubicBezTo>
                    <a:pt x="1903168" y="443673"/>
                    <a:pt x="1891100" y="404529"/>
                    <a:pt x="1894753" y="388139"/>
                  </a:cubicBezTo>
                  <a:lnTo>
                    <a:pt x="1971770" y="388139"/>
                  </a:lnTo>
                  <a:cubicBezTo>
                    <a:pt x="1977194" y="365105"/>
                    <a:pt x="1974041" y="351265"/>
                    <a:pt x="1974703" y="323469"/>
                  </a:cubicBezTo>
                  <a:cubicBezTo>
                    <a:pt x="1995355" y="322587"/>
                    <a:pt x="2036493" y="323799"/>
                    <a:pt x="2071432" y="322917"/>
                  </a:cubicBezTo>
                  <a:cubicBezTo>
                    <a:pt x="2075137" y="263061"/>
                    <a:pt x="2072820" y="193746"/>
                    <a:pt x="2069382" y="131509"/>
                  </a:cubicBezTo>
                  <a:cubicBezTo>
                    <a:pt x="2101772" y="125754"/>
                    <a:pt x="2176851" y="129900"/>
                    <a:pt x="2225909" y="126526"/>
                  </a:cubicBezTo>
                  <a:cubicBezTo>
                    <a:pt x="2234434" y="88043"/>
                    <a:pt x="2229840" y="40542"/>
                    <a:pt x="2231222" y="2059"/>
                  </a:cubicBezTo>
                  <a:lnTo>
                    <a:pt x="2283229" y="0"/>
                  </a:lnTo>
                  <a:lnTo>
                    <a:pt x="2283229" y="0"/>
                  </a:lnTo>
                </a:path>
              </a:pathLst>
            </a:custGeom>
            <a:no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156" name="Group 6155"/>
            <p:cNvGrpSpPr/>
            <p:nvPr/>
          </p:nvGrpSpPr>
          <p:grpSpPr>
            <a:xfrm>
              <a:off x="1857455" y="2433269"/>
              <a:ext cx="2496907" cy="830997"/>
              <a:chOff x="1857455" y="2455041"/>
              <a:chExt cx="2496907" cy="830997"/>
            </a:xfrm>
          </p:grpSpPr>
          <p:sp>
            <p:nvSpPr>
              <p:cNvPr id="285" name="TextBox 284"/>
              <p:cNvSpPr txBox="1"/>
              <p:nvPr/>
            </p:nvSpPr>
            <p:spPr>
              <a:xfrm>
                <a:off x="2101214" y="2455041"/>
                <a:ext cx="2253148" cy="830997"/>
              </a:xfrm>
              <a:prstGeom prst="rect">
                <a:avLst/>
              </a:prstGeom>
              <a:noFill/>
            </p:spPr>
            <p:txBody>
              <a:bodyPr wrap="square" rtlCol="0">
                <a:spAutoFit/>
              </a:bodyPr>
              <a:lstStyle/>
              <a:p>
                <a:r>
                  <a:rPr lang="en-US" sz="1200" dirty="0"/>
                  <a:t>Control (49 events)</a:t>
                </a:r>
              </a:p>
              <a:p>
                <a:r>
                  <a:rPr lang="en-US" sz="1200" dirty="0"/>
                  <a:t>Surgery (28 events)</a:t>
                </a:r>
              </a:p>
              <a:p>
                <a:r>
                  <a:rPr lang="en-US" sz="1200" dirty="0"/>
                  <a:t>HR, 0.56; 95% CI, 0.35-0.88; Log-rank </a:t>
                </a:r>
                <a:r>
                  <a:rPr lang="en-US" sz="1200" i="1" dirty="0"/>
                  <a:t>P</a:t>
                </a:r>
                <a:r>
                  <a:rPr lang="en-US" sz="1200" dirty="0"/>
                  <a:t> = 0.01</a:t>
                </a:r>
              </a:p>
            </p:txBody>
          </p:sp>
          <p:cxnSp>
            <p:nvCxnSpPr>
              <p:cNvPr id="286" name="Straight Connector 285"/>
              <p:cNvCxnSpPr/>
              <p:nvPr/>
            </p:nvCxnSpPr>
            <p:spPr>
              <a:xfrm flipH="1">
                <a:off x="1857455" y="2594821"/>
                <a:ext cx="277259"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H="1">
                <a:off x="1863969" y="2779684"/>
                <a:ext cx="277259"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02" name="TextBox 301"/>
          <p:cNvSpPr txBox="1"/>
          <p:nvPr/>
        </p:nvSpPr>
        <p:spPr>
          <a:xfrm>
            <a:off x="5334605" y="2025096"/>
            <a:ext cx="2856290" cy="369332"/>
          </a:xfrm>
          <a:prstGeom prst="rect">
            <a:avLst/>
          </a:prstGeom>
          <a:noFill/>
        </p:spPr>
        <p:txBody>
          <a:bodyPr wrap="square" rtlCol="0">
            <a:spAutoFit/>
          </a:bodyPr>
          <a:lstStyle/>
          <a:p>
            <a:pPr algn="ctr"/>
            <a:r>
              <a:rPr lang="en-US" b="1" dirty="0">
                <a:solidFill>
                  <a:schemeClr val="accent2"/>
                </a:solidFill>
                <a:latin typeface="+mn-lt"/>
              </a:rPr>
              <a:t>Total CV Events</a:t>
            </a:r>
          </a:p>
        </p:txBody>
      </p:sp>
      <p:grpSp>
        <p:nvGrpSpPr>
          <p:cNvPr id="6162" name="Group 6161"/>
          <p:cNvGrpSpPr/>
          <p:nvPr/>
        </p:nvGrpSpPr>
        <p:grpSpPr>
          <a:xfrm>
            <a:off x="5062915" y="2432592"/>
            <a:ext cx="3381924" cy="3214706"/>
            <a:chOff x="5062915" y="2432592"/>
            <a:chExt cx="3381924" cy="3214706"/>
          </a:xfrm>
        </p:grpSpPr>
        <p:grpSp>
          <p:nvGrpSpPr>
            <p:cNvPr id="247" name="Group 246"/>
            <p:cNvGrpSpPr/>
            <p:nvPr/>
          </p:nvGrpSpPr>
          <p:grpSpPr>
            <a:xfrm>
              <a:off x="5774219" y="2915984"/>
              <a:ext cx="2369193" cy="2254255"/>
              <a:chOff x="5828649" y="2451370"/>
              <a:chExt cx="2369193" cy="2357263"/>
            </a:xfrm>
          </p:grpSpPr>
          <p:cxnSp>
            <p:nvCxnSpPr>
              <p:cNvPr id="224" name="Straight Connector 223"/>
              <p:cNvCxnSpPr/>
              <p:nvPr/>
            </p:nvCxnSpPr>
            <p:spPr>
              <a:xfrm>
                <a:off x="5828649" y="4756402"/>
                <a:ext cx="2369193"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V="1">
                <a:off x="5880535" y="2451370"/>
                <a:ext cx="0" cy="2305032"/>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nvGrpSpPr>
              <p:cNvPr id="246" name="Group 245"/>
              <p:cNvGrpSpPr/>
              <p:nvPr/>
            </p:nvGrpSpPr>
            <p:grpSpPr>
              <a:xfrm>
                <a:off x="5828649" y="2459632"/>
                <a:ext cx="50515" cy="2013863"/>
                <a:chOff x="5846837" y="2459632"/>
                <a:chExt cx="32327" cy="2013863"/>
              </a:xfrm>
            </p:grpSpPr>
            <p:cxnSp>
              <p:nvCxnSpPr>
                <p:cNvPr id="226" name="Straight Connector 225"/>
                <p:cNvCxnSpPr/>
                <p:nvPr/>
              </p:nvCxnSpPr>
              <p:spPr>
                <a:xfrm>
                  <a:off x="5849116" y="2459632"/>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a:off x="5849116" y="2747016"/>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a:off x="5848155" y="3035600"/>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5848155" y="3318481"/>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5848155" y="3606126"/>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5847193" y="3891891"/>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5847798" y="4185010"/>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5846837" y="4473495"/>
                  <a:ext cx="30048"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cxnSp>
            <p:nvCxnSpPr>
              <p:cNvPr id="234" name="Straight Connector 233"/>
              <p:cNvCxnSpPr/>
              <p:nvPr/>
            </p:nvCxnSpPr>
            <p:spPr>
              <a:xfrm rot="5400000">
                <a:off x="5855769" y="4782518"/>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rot="5400000">
                <a:off x="6618003" y="4779900"/>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a:off x="7391944" y="4781647"/>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rot="5400000">
                <a:off x="8155030" y="4781853"/>
                <a:ext cx="52231" cy="0"/>
              </a:xfrm>
              <a:prstGeom prst="line">
                <a:avLst/>
              </a:prstGeom>
              <a:ln w="127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905042" y="5122935"/>
              <a:ext cx="443346" cy="294328"/>
            </a:xfrm>
            <a:prstGeom prst="rect">
              <a:avLst/>
            </a:prstGeom>
            <a:noFill/>
          </p:spPr>
          <p:txBody>
            <a:bodyPr wrap="square" rtlCol="0">
              <a:spAutoFit/>
            </a:bodyPr>
            <a:lstStyle/>
            <a:p>
              <a:pPr algn="ctr"/>
              <a:r>
                <a:rPr lang="en-US" sz="1400" dirty="0"/>
                <a:t>18</a:t>
              </a:r>
            </a:p>
          </p:txBody>
        </p:sp>
        <p:sp>
          <p:nvSpPr>
            <p:cNvPr id="10" name="TextBox 9"/>
            <p:cNvSpPr txBox="1"/>
            <p:nvPr/>
          </p:nvSpPr>
          <p:spPr>
            <a:xfrm>
              <a:off x="7141956" y="5122935"/>
              <a:ext cx="443346" cy="294328"/>
            </a:xfrm>
            <a:prstGeom prst="rect">
              <a:avLst/>
            </a:prstGeom>
            <a:noFill/>
          </p:spPr>
          <p:txBody>
            <a:bodyPr wrap="square" rtlCol="0">
              <a:spAutoFit/>
            </a:bodyPr>
            <a:lstStyle/>
            <a:p>
              <a:pPr algn="ctr"/>
              <a:r>
                <a:rPr lang="en-US" sz="1400" dirty="0"/>
                <a:t>12</a:t>
              </a:r>
            </a:p>
          </p:txBody>
        </p:sp>
        <p:sp>
          <p:nvSpPr>
            <p:cNvPr id="11" name="TextBox 10"/>
            <p:cNvSpPr txBox="1"/>
            <p:nvPr/>
          </p:nvSpPr>
          <p:spPr>
            <a:xfrm>
              <a:off x="6368016" y="5121487"/>
              <a:ext cx="443346" cy="294328"/>
            </a:xfrm>
            <a:prstGeom prst="rect">
              <a:avLst/>
            </a:prstGeom>
            <a:noFill/>
          </p:spPr>
          <p:txBody>
            <a:bodyPr wrap="square" rtlCol="0">
              <a:spAutoFit/>
            </a:bodyPr>
            <a:lstStyle/>
            <a:p>
              <a:pPr algn="ctr"/>
              <a:r>
                <a:rPr lang="en-US" sz="1400" dirty="0"/>
                <a:t>6</a:t>
              </a:r>
            </a:p>
          </p:txBody>
        </p:sp>
        <p:sp>
          <p:nvSpPr>
            <p:cNvPr id="12" name="TextBox 11"/>
            <p:cNvSpPr txBox="1"/>
            <p:nvPr/>
          </p:nvSpPr>
          <p:spPr>
            <a:xfrm>
              <a:off x="5605782" y="5117749"/>
              <a:ext cx="443346" cy="294328"/>
            </a:xfrm>
            <a:prstGeom prst="rect">
              <a:avLst/>
            </a:prstGeom>
            <a:noFill/>
          </p:spPr>
          <p:txBody>
            <a:bodyPr wrap="square" rtlCol="0">
              <a:spAutoFit/>
            </a:bodyPr>
            <a:lstStyle/>
            <a:p>
              <a:pPr algn="ctr"/>
              <a:r>
                <a:rPr lang="en-US" sz="1400" dirty="0"/>
                <a:t>0</a:t>
              </a:r>
            </a:p>
          </p:txBody>
        </p:sp>
        <p:sp>
          <p:nvSpPr>
            <p:cNvPr id="20" name="TextBox 19"/>
            <p:cNvSpPr txBox="1"/>
            <p:nvPr/>
          </p:nvSpPr>
          <p:spPr>
            <a:xfrm>
              <a:off x="5370692" y="4983664"/>
              <a:ext cx="443346" cy="294328"/>
            </a:xfrm>
            <a:prstGeom prst="rect">
              <a:avLst/>
            </a:prstGeom>
            <a:noFill/>
          </p:spPr>
          <p:txBody>
            <a:bodyPr wrap="square" rtlCol="0">
              <a:spAutoFit/>
            </a:bodyPr>
            <a:lstStyle/>
            <a:p>
              <a:pPr algn="r"/>
              <a:r>
                <a:rPr lang="en-US" sz="1400" dirty="0"/>
                <a:t>0</a:t>
              </a:r>
            </a:p>
          </p:txBody>
        </p:sp>
        <p:sp>
          <p:nvSpPr>
            <p:cNvPr id="21" name="TextBox 20"/>
            <p:cNvSpPr txBox="1"/>
            <p:nvPr/>
          </p:nvSpPr>
          <p:spPr>
            <a:xfrm>
              <a:off x="5271464" y="4700047"/>
              <a:ext cx="539882" cy="294328"/>
            </a:xfrm>
            <a:prstGeom prst="rect">
              <a:avLst/>
            </a:prstGeom>
            <a:noFill/>
          </p:spPr>
          <p:txBody>
            <a:bodyPr wrap="square" rtlCol="0">
              <a:spAutoFit/>
            </a:bodyPr>
            <a:lstStyle/>
            <a:p>
              <a:pPr algn="r"/>
              <a:r>
                <a:rPr lang="en-US" sz="1400" dirty="0"/>
                <a:t>0.02</a:t>
              </a:r>
            </a:p>
          </p:txBody>
        </p:sp>
        <p:sp>
          <p:nvSpPr>
            <p:cNvPr id="22" name="TextBox 21"/>
            <p:cNvSpPr txBox="1"/>
            <p:nvPr/>
          </p:nvSpPr>
          <p:spPr>
            <a:xfrm>
              <a:off x="5271464" y="4427929"/>
              <a:ext cx="547337" cy="294328"/>
            </a:xfrm>
            <a:prstGeom prst="rect">
              <a:avLst/>
            </a:prstGeom>
            <a:noFill/>
          </p:spPr>
          <p:txBody>
            <a:bodyPr wrap="square" rtlCol="0">
              <a:spAutoFit/>
            </a:bodyPr>
            <a:lstStyle/>
            <a:p>
              <a:pPr algn="r"/>
              <a:r>
                <a:rPr lang="en-US" sz="1400" dirty="0"/>
                <a:t>0.04</a:t>
              </a:r>
            </a:p>
          </p:txBody>
        </p:sp>
        <p:sp>
          <p:nvSpPr>
            <p:cNvPr id="23" name="TextBox 22"/>
            <p:cNvSpPr txBox="1"/>
            <p:nvPr/>
          </p:nvSpPr>
          <p:spPr>
            <a:xfrm>
              <a:off x="5266701" y="4145572"/>
              <a:ext cx="547337" cy="294328"/>
            </a:xfrm>
            <a:prstGeom prst="rect">
              <a:avLst/>
            </a:prstGeom>
            <a:noFill/>
          </p:spPr>
          <p:txBody>
            <a:bodyPr wrap="square" rtlCol="0">
              <a:spAutoFit/>
            </a:bodyPr>
            <a:lstStyle/>
            <a:p>
              <a:pPr algn="r"/>
              <a:r>
                <a:rPr lang="en-US" sz="1400" dirty="0"/>
                <a:t>0.06</a:t>
              </a:r>
            </a:p>
          </p:txBody>
        </p:sp>
        <p:sp>
          <p:nvSpPr>
            <p:cNvPr id="24" name="TextBox 23"/>
            <p:cNvSpPr txBox="1"/>
            <p:nvPr/>
          </p:nvSpPr>
          <p:spPr>
            <a:xfrm>
              <a:off x="5268664" y="3871589"/>
              <a:ext cx="547337" cy="294328"/>
            </a:xfrm>
            <a:prstGeom prst="rect">
              <a:avLst/>
            </a:prstGeom>
            <a:noFill/>
          </p:spPr>
          <p:txBody>
            <a:bodyPr wrap="square" rtlCol="0">
              <a:spAutoFit/>
            </a:bodyPr>
            <a:lstStyle/>
            <a:p>
              <a:pPr algn="r"/>
              <a:r>
                <a:rPr lang="en-US" sz="1400" dirty="0"/>
                <a:t>0.08</a:t>
              </a:r>
            </a:p>
          </p:txBody>
        </p:sp>
        <p:sp>
          <p:nvSpPr>
            <p:cNvPr id="25" name="TextBox 24"/>
            <p:cNvSpPr txBox="1"/>
            <p:nvPr/>
          </p:nvSpPr>
          <p:spPr>
            <a:xfrm>
              <a:off x="5279127" y="3596668"/>
              <a:ext cx="547337" cy="294328"/>
            </a:xfrm>
            <a:prstGeom prst="rect">
              <a:avLst/>
            </a:prstGeom>
            <a:noFill/>
          </p:spPr>
          <p:txBody>
            <a:bodyPr wrap="square" rtlCol="0">
              <a:spAutoFit/>
            </a:bodyPr>
            <a:lstStyle/>
            <a:p>
              <a:pPr algn="r"/>
              <a:r>
                <a:rPr lang="en-US" sz="1400" dirty="0"/>
                <a:t>0.10</a:t>
              </a:r>
            </a:p>
          </p:txBody>
        </p:sp>
        <p:sp>
          <p:nvSpPr>
            <p:cNvPr id="26" name="TextBox 25"/>
            <p:cNvSpPr txBox="1"/>
            <p:nvPr/>
          </p:nvSpPr>
          <p:spPr>
            <a:xfrm>
              <a:off x="5276328" y="3330145"/>
              <a:ext cx="547337" cy="294328"/>
            </a:xfrm>
            <a:prstGeom prst="rect">
              <a:avLst/>
            </a:prstGeom>
            <a:noFill/>
          </p:spPr>
          <p:txBody>
            <a:bodyPr wrap="square" rtlCol="0">
              <a:spAutoFit/>
            </a:bodyPr>
            <a:lstStyle/>
            <a:p>
              <a:pPr algn="r"/>
              <a:r>
                <a:rPr lang="en-US" sz="1400" dirty="0"/>
                <a:t>0.12</a:t>
              </a:r>
            </a:p>
          </p:txBody>
        </p:sp>
        <p:sp>
          <p:nvSpPr>
            <p:cNvPr id="27" name="TextBox 26"/>
            <p:cNvSpPr txBox="1"/>
            <p:nvPr/>
          </p:nvSpPr>
          <p:spPr>
            <a:xfrm>
              <a:off x="5274786" y="3047781"/>
              <a:ext cx="547337" cy="294328"/>
            </a:xfrm>
            <a:prstGeom prst="rect">
              <a:avLst/>
            </a:prstGeom>
            <a:noFill/>
          </p:spPr>
          <p:txBody>
            <a:bodyPr wrap="square" rtlCol="0">
              <a:spAutoFit/>
            </a:bodyPr>
            <a:lstStyle/>
            <a:p>
              <a:pPr algn="r"/>
              <a:r>
                <a:rPr lang="en-US" sz="1400" dirty="0"/>
                <a:t>0.14</a:t>
              </a:r>
            </a:p>
          </p:txBody>
        </p:sp>
        <p:sp>
          <p:nvSpPr>
            <p:cNvPr id="28" name="TextBox 27"/>
            <p:cNvSpPr txBox="1"/>
            <p:nvPr/>
          </p:nvSpPr>
          <p:spPr>
            <a:xfrm>
              <a:off x="5276328" y="2778477"/>
              <a:ext cx="547337" cy="294328"/>
            </a:xfrm>
            <a:prstGeom prst="rect">
              <a:avLst/>
            </a:prstGeom>
            <a:noFill/>
          </p:spPr>
          <p:txBody>
            <a:bodyPr wrap="square" rtlCol="0">
              <a:spAutoFit/>
            </a:bodyPr>
            <a:lstStyle/>
            <a:p>
              <a:pPr algn="r"/>
              <a:r>
                <a:rPr lang="en-US" sz="1400" dirty="0"/>
                <a:t>0.16</a:t>
              </a:r>
            </a:p>
          </p:txBody>
        </p:sp>
        <p:sp>
          <p:nvSpPr>
            <p:cNvPr id="33" name="TextBox 32"/>
            <p:cNvSpPr txBox="1"/>
            <p:nvPr/>
          </p:nvSpPr>
          <p:spPr>
            <a:xfrm>
              <a:off x="6131336" y="5379051"/>
              <a:ext cx="1654957" cy="268247"/>
            </a:xfrm>
            <a:prstGeom prst="rect">
              <a:avLst/>
            </a:prstGeom>
            <a:noFill/>
          </p:spPr>
          <p:txBody>
            <a:bodyPr wrap="square" rtlCol="0">
              <a:spAutoFit/>
            </a:bodyPr>
            <a:lstStyle/>
            <a:p>
              <a:pPr algn="ctr"/>
              <a:r>
                <a:rPr lang="en-US" sz="1400" b="1" dirty="0"/>
                <a:t>Years</a:t>
              </a:r>
            </a:p>
          </p:txBody>
        </p:sp>
        <p:sp>
          <p:nvSpPr>
            <p:cNvPr id="34" name="TextBox 33"/>
            <p:cNvSpPr txBox="1"/>
            <p:nvPr/>
          </p:nvSpPr>
          <p:spPr>
            <a:xfrm rot="16200000">
              <a:off x="4146559" y="3862379"/>
              <a:ext cx="2140490" cy="307777"/>
            </a:xfrm>
            <a:prstGeom prst="rect">
              <a:avLst/>
            </a:prstGeom>
            <a:noFill/>
          </p:spPr>
          <p:txBody>
            <a:bodyPr wrap="square" rtlCol="0">
              <a:spAutoFit/>
            </a:bodyPr>
            <a:lstStyle/>
            <a:p>
              <a:pPr algn="ctr"/>
              <a:r>
                <a:rPr lang="en-US" sz="1400" b="1" dirty="0">
                  <a:sym typeface="Symbol"/>
                </a:rPr>
                <a:t>Cumulative incidence</a:t>
              </a:r>
              <a:endParaRPr lang="en-US" sz="1400" b="1" dirty="0"/>
            </a:p>
          </p:txBody>
        </p:sp>
        <p:sp>
          <p:nvSpPr>
            <p:cNvPr id="6158" name="Freeform 6157"/>
            <p:cNvSpPr/>
            <p:nvPr/>
          </p:nvSpPr>
          <p:spPr>
            <a:xfrm>
              <a:off x="5832738" y="3364294"/>
              <a:ext cx="2269331" cy="1747420"/>
            </a:xfrm>
            <a:custGeom>
              <a:avLst/>
              <a:gdLst>
                <a:gd name="connsiteX0" fmla="*/ 0 w 1598212"/>
                <a:gd name="connsiteY0" fmla="*/ 1037646 h 1037646"/>
                <a:gd name="connsiteX1" fmla="*/ 59634 w 1598212"/>
                <a:gd name="connsiteY1" fmla="*/ 1017767 h 1037646"/>
                <a:gd name="connsiteX2" fmla="*/ 107342 w 1598212"/>
                <a:gd name="connsiteY2" fmla="*/ 997889 h 1037646"/>
                <a:gd name="connsiteX3" fmla="*/ 135172 w 1598212"/>
                <a:gd name="connsiteY3" fmla="*/ 1013792 h 1037646"/>
                <a:gd name="connsiteX4" fmla="*/ 147099 w 1598212"/>
                <a:gd name="connsiteY4" fmla="*/ 985962 h 1037646"/>
                <a:gd name="connsiteX5" fmla="*/ 202758 w 1598212"/>
                <a:gd name="connsiteY5" fmla="*/ 981986 h 1037646"/>
                <a:gd name="connsiteX6" fmla="*/ 234563 w 1598212"/>
                <a:gd name="connsiteY6" fmla="*/ 970059 h 1037646"/>
                <a:gd name="connsiteX7" fmla="*/ 262393 w 1598212"/>
                <a:gd name="connsiteY7" fmla="*/ 970059 h 1037646"/>
                <a:gd name="connsiteX8" fmla="*/ 310100 w 1598212"/>
                <a:gd name="connsiteY8" fmla="*/ 946206 h 1037646"/>
                <a:gd name="connsiteX9" fmla="*/ 337930 w 1598212"/>
                <a:gd name="connsiteY9" fmla="*/ 910425 h 1037646"/>
                <a:gd name="connsiteX10" fmla="*/ 433346 w 1598212"/>
                <a:gd name="connsiteY10" fmla="*/ 914400 h 1037646"/>
                <a:gd name="connsiteX11" fmla="*/ 504907 w 1598212"/>
                <a:gd name="connsiteY11" fmla="*/ 850790 h 1037646"/>
                <a:gd name="connsiteX12" fmla="*/ 540688 w 1598212"/>
                <a:gd name="connsiteY12" fmla="*/ 811033 h 1037646"/>
                <a:gd name="connsiteX13" fmla="*/ 564542 w 1598212"/>
                <a:gd name="connsiteY13" fmla="*/ 787179 h 1037646"/>
                <a:gd name="connsiteX14" fmla="*/ 620201 w 1598212"/>
                <a:gd name="connsiteY14" fmla="*/ 775253 h 1037646"/>
                <a:gd name="connsiteX15" fmla="*/ 632128 w 1598212"/>
                <a:gd name="connsiteY15" fmla="*/ 731520 h 1037646"/>
                <a:gd name="connsiteX16" fmla="*/ 663933 w 1598212"/>
                <a:gd name="connsiteY16" fmla="*/ 715618 h 1037646"/>
                <a:gd name="connsiteX17" fmla="*/ 691763 w 1598212"/>
                <a:gd name="connsiteY17" fmla="*/ 675861 h 1037646"/>
                <a:gd name="connsiteX18" fmla="*/ 727544 w 1598212"/>
                <a:gd name="connsiteY18" fmla="*/ 652007 h 1037646"/>
                <a:gd name="connsiteX19" fmla="*/ 759349 w 1598212"/>
                <a:gd name="connsiteY19" fmla="*/ 640080 h 1037646"/>
                <a:gd name="connsiteX20" fmla="*/ 799106 w 1598212"/>
                <a:gd name="connsiteY20" fmla="*/ 636105 h 1037646"/>
                <a:gd name="connsiteX21" fmla="*/ 822960 w 1598212"/>
                <a:gd name="connsiteY21" fmla="*/ 624178 h 1037646"/>
                <a:gd name="connsiteX22" fmla="*/ 846813 w 1598212"/>
                <a:gd name="connsiteY22" fmla="*/ 624178 h 1037646"/>
                <a:gd name="connsiteX23" fmla="*/ 870667 w 1598212"/>
                <a:gd name="connsiteY23" fmla="*/ 584421 h 1037646"/>
                <a:gd name="connsiteX24" fmla="*/ 922351 w 1598212"/>
                <a:gd name="connsiteY24" fmla="*/ 572494 h 1037646"/>
                <a:gd name="connsiteX25" fmla="*/ 962107 w 1598212"/>
                <a:gd name="connsiteY25" fmla="*/ 524786 h 1037646"/>
                <a:gd name="connsiteX26" fmla="*/ 993913 w 1598212"/>
                <a:gd name="connsiteY26" fmla="*/ 477079 h 1037646"/>
                <a:gd name="connsiteX27" fmla="*/ 1041620 w 1598212"/>
                <a:gd name="connsiteY27" fmla="*/ 429371 h 1037646"/>
                <a:gd name="connsiteX28" fmla="*/ 1081377 w 1598212"/>
                <a:gd name="connsiteY28" fmla="*/ 381663 h 1037646"/>
                <a:gd name="connsiteX29" fmla="*/ 1101255 w 1598212"/>
                <a:gd name="connsiteY29" fmla="*/ 361785 h 1037646"/>
                <a:gd name="connsiteX30" fmla="*/ 1125109 w 1598212"/>
                <a:gd name="connsiteY30" fmla="*/ 353833 h 1037646"/>
                <a:gd name="connsiteX31" fmla="*/ 1129085 w 1598212"/>
                <a:gd name="connsiteY31" fmla="*/ 326004 h 1037646"/>
                <a:gd name="connsiteX32" fmla="*/ 1172817 w 1598212"/>
                <a:gd name="connsiteY32" fmla="*/ 310101 h 1037646"/>
                <a:gd name="connsiteX33" fmla="*/ 1204622 w 1598212"/>
                <a:gd name="connsiteY33" fmla="*/ 310101 h 1037646"/>
                <a:gd name="connsiteX34" fmla="*/ 1220525 w 1598212"/>
                <a:gd name="connsiteY34" fmla="*/ 286247 h 1037646"/>
                <a:gd name="connsiteX35" fmla="*/ 1240403 w 1598212"/>
                <a:gd name="connsiteY35" fmla="*/ 278296 h 1037646"/>
                <a:gd name="connsiteX36" fmla="*/ 1256306 w 1598212"/>
                <a:gd name="connsiteY36" fmla="*/ 250466 h 1037646"/>
                <a:gd name="connsiteX37" fmla="*/ 1268233 w 1598212"/>
                <a:gd name="connsiteY37" fmla="*/ 222637 h 1037646"/>
                <a:gd name="connsiteX38" fmla="*/ 1359673 w 1598212"/>
                <a:gd name="connsiteY38" fmla="*/ 206734 h 1037646"/>
                <a:gd name="connsiteX39" fmla="*/ 1391478 w 1598212"/>
                <a:gd name="connsiteY39" fmla="*/ 182880 h 1037646"/>
                <a:gd name="connsiteX40" fmla="*/ 1407380 w 1598212"/>
                <a:gd name="connsiteY40" fmla="*/ 174929 h 1037646"/>
                <a:gd name="connsiteX41" fmla="*/ 1443161 w 1598212"/>
                <a:gd name="connsiteY41" fmla="*/ 170953 h 1037646"/>
                <a:gd name="connsiteX42" fmla="*/ 1467015 w 1598212"/>
                <a:gd name="connsiteY42" fmla="*/ 174929 h 1037646"/>
                <a:gd name="connsiteX43" fmla="*/ 1478942 w 1598212"/>
                <a:gd name="connsiteY43" fmla="*/ 147099 h 1037646"/>
                <a:gd name="connsiteX44" fmla="*/ 1498820 w 1598212"/>
                <a:gd name="connsiteY44" fmla="*/ 131197 h 1037646"/>
                <a:gd name="connsiteX45" fmla="*/ 1498820 w 1598212"/>
                <a:gd name="connsiteY45" fmla="*/ 115294 h 1037646"/>
                <a:gd name="connsiteX46" fmla="*/ 1526650 w 1598212"/>
                <a:gd name="connsiteY46" fmla="*/ 99392 h 1037646"/>
                <a:gd name="connsiteX47" fmla="*/ 1538577 w 1598212"/>
                <a:gd name="connsiteY47" fmla="*/ 71562 h 1037646"/>
                <a:gd name="connsiteX48" fmla="*/ 1554480 w 1598212"/>
                <a:gd name="connsiteY48" fmla="*/ 63611 h 1037646"/>
                <a:gd name="connsiteX49" fmla="*/ 1566406 w 1598212"/>
                <a:gd name="connsiteY49" fmla="*/ 11927 h 1037646"/>
                <a:gd name="connsiteX50" fmla="*/ 1582309 w 1598212"/>
                <a:gd name="connsiteY50" fmla="*/ 3976 h 1037646"/>
                <a:gd name="connsiteX51" fmla="*/ 1598212 w 1598212"/>
                <a:gd name="connsiteY51" fmla="*/ 0 h 1037646"/>
                <a:gd name="connsiteX0" fmla="*/ 0 w 1630017"/>
                <a:gd name="connsiteY0" fmla="*/ 1057524 h 1057524"/>
                <a:gd name="connsiteX1" fmla="*/ 59634 w 1630017"/>
                <a:gd name="connsiteY1" fmla="*/ 1037645 h 1057524"/>
                <a:gd name="connsiteX2" fmla="*/ 107342 w 1630017"/>
                <a:gd name="connsiteY2" fmla="*/ 1017767 h 1057524"/>
                <a:gd name="connsiteX3" fmla="*/ 135172 w 1630017"/>
                <a:gd name="connsiteY3" fmla="*/ 1033670 h 1057524"/>
                <a:gd name="connsiteX4" fmla="*/ 147099 w 1630017"/>
                <a:gd name="connsiteY4" fmla="*/ 1005840 h 1057524"/>
                <a:gd name="connsiteX5" fmla="*/ 202758 w 1630017"/>
                <a:gd name="connsiteY5" fmla="*/ 1001864 h 1057524"/>
                <a:gd name="connsiteX6" fmla="*/ 234563 w 1630017"/>
                <a:gd name="connsiteY6" fmla="*/ 989937 h 1057524"/>
                <a:gd name="connsiteX7" fmla="*/ 262393 w 1630017"/>
                <a:gd name="connsiteY7" fmla="*/ 989937 h 1057524"/>
                <a:gd name="connsiteX8" fmla="*/ 310100 w 1630017"/>
                <a:gd name="connsiteY8" fmla="*/ 966084 h 1057524"/>
                <a:gd name="connsiteX9" fmla="*/ 337930 w 1630017"/>
                <a:gd name="connsiteY9" fmla="*/ 930303 h 1057524"/>
                <a:gd name="connsiteX10" fmla="*/ 433346 w 1630017"/>
                <a:gd name="connsiteY10" fmla="*/ 934278 h 1057524"/>
                <a:gd name="connsiteX11" fmla="*/ 504907 w 1630017"/>
                <a:gd name="connsiteY11" fmla="*/ 870668 h 1057524"/>
                <a:gd name="connsiteX12" fmla="*/ 540688 w 1630017"/>
                <a:gd name="connsiteY12" fmla="*/ 830911 h 1057524"/>
                <a:gd name="connsiteX13" fmla="*/ 564542 w 1630017"/>
                <a:gd name="connsiteY13" fmla="*/ 807057 h 1057524"/>
                <a:gd name="connsiteX14" fmla="*/ 620201 w 1630017"/>
                <a:gd name="connsiteY14" fmla="*/ 795131 h 1057524"/>
                <a:gd name="connsiteX15" fmla="*/ 632128 w 1630017"/>
                <a:gd name="connsiteY15" fmla="*/ 751398 h 1057524"/>
                <a:gd name="connsiteX16" fmla="*/ 663933 w 1630017"/>
                <a:gd name="connsiteY16" fmla="*/ 735496 h 1057524"/>
                <a:gd name="connsiteX17" fmla="*/ 691763 w 1630017"/>
                <a:gd name="connsiteY17" fmla="*/ 695739 h 1057524"/>
                <a:gd name="connsiteX18" fmla="*/ 727544 w 1630017"/>
                <a:gd name="connsiteY18" fmla="*/ 671885 h 1057524"/>
                <a:gd name="connsiteX19" fmla="*/ 759349 w 1630017"/>
                <a:gd name="connsiteY19" fmla="*/ 659958 h 1057524"/>
                <a:gd name="connsiteX20" fmla="*/ 799106 w 1630017"/>
                <a:gd name="connsiteY20" fmla="*/ 655983 h 1057524"/>
                <a:gd name="connsiteX21" fmla="*/ 822960 w 1630017"/>
                <a:gd name="connsiteY21" fmla="*/ 644056 h 1057524"/>
                <a:gd name="connsiteX22" fmla="*/ 846813 w 1630017"/>
                <a:gd name="connsiteY22" fmla="*/ 644056 h 1057524"/>
                <a:gd name="connsiteX23" fmla="*/ 870667 w 1630017"/>
                <a:gd name="connsiteY23" fmla="*/ 604299 h 1057524"/>
                <a:gd name="connsiteX24" fmla="*/ 922351 w 1630017"/>
                <a:gd name="connsiteY24" fmla="*/ 592372 h 1057524"/>
                <a:gd name="connsiteX25" fmla="*/ 962107 w 1630017"/>
                <a:gd name="connsiteY25" fmla="*/ 544664 h 1057524"/>
                <a:gd name="connsiteX26" fmla="*/ 993913 w 1630017"/>
                <a:gd name="connsiteY26" fmla="*/ 496957 h 1057524"/>
                <a:gd name="connsiteX27" fmla="*/ 1041620 w 1630017"/>
                <a:gd name="connsiteY27" fmla="*/ 449249 h 1057524"/>
                <a:gd name="connsiteX28" fmla="*/ 1081377 w 1630017"/>
                <a:gd name="connsiteY28" fmla="*/ 401541 h 1057524"/>
                <a:gd name="connsiteX29" fmla="*/ 1101255 w 1630017"/>
                <a:gd name="connsiteY29" fmla="*/ 381663 h 1057524"/>
                <a:gd name="connsiteX30" fmla="*/ 1125109 w 1630017"/>
                <a:gd name="connsiteY30" fmla="*/ 373711 h 1057524"/>
                <a:gd name="connsiteX31" fmla="*/ 1129085 w 1630017"/>
                <a:gd name="connsiteY31" fmla="*/ 345882 h 1057524"/>
                <a:gd name="connsiteX32" fmla="*/ 1172817 w 1630017"/>
                <a:gd name="connsiteY32" fmla="*/ 329979 h 1057524"/>
                <a:gd name="connsiteX33" fmla="*/ 1204622 w 1630017"/>
                <a:gd name="connsiteY33" fmla="*/ 329979 h 1057524"/>
                <a:gd name="connsiteX34" fmla="*/ 1220525 w 1630017"/>
                <a:gd name="connsiteY34" fmla="*/ 306125 h 1057524"/>
                <a:gd name="connsiteX35" fmla="*/ 1240403 w 1630017"/>
                <a:gd name="connsiteY35" fmla="*/ 298174 h 1057524"/>
                <a:gd name="connsiteX36" fmla="*/ 1256306 w 1630017"/>
                <a:gd name="connsiteY36" fmla="*/ 270344 h 1057524"/>
                <a:gd name="connsiteX37" fmla="*/ 1268233 w 1630017"/>
                <a:gd name="connsiteY37" fmla="*/ 242515 h 1057524"/>
                <a:gd name="connsiteX38" fmla="*/ 1359673 w 1630017"/>
                <a:gd name="connsiteY38" fmla="*/ 226612 h 1057524"/>
                <a:gd name="connsiteX39" fmla="*/ 1391478 w 1630017"/>
                <a:gd name="connsiteY39" fmla="*/ 202758 h 1057524"/>
                <a:gd name="connsiteX40" fmla="*/ 1407380 w 1630017"/>
                <a:gd name="connsiteY40" fmla="*/ 194807 h 1057524"/>
                <a:gd name="connsiteX41" fmla="*/ 1443161 w 1630017"/>
                <a:gd name="connsiteY41" fmla="*/ 190831 h 1057524"/>
                <a:gd name="connsiteX42" fmla="*/ 1467015 w 1630017"/>
                <a:gd name="connsiteY42" fmla="*/ 194807 h 1057524"/>
                <a:gd name="connsiteX43" fmla="*/ 1478942 w 1630017"/>
                <a:gd name="connsiteY43" fmla="*/ 166977 h 1057524"/>
                <a:gd name="connsiteX44" fmla="*/ 1498820 w 1630017"/>
                <a:gd name="connsiteY44" fmla="*/ 151075 h 1057524"/>
                <a:gd name="connsiteX45" fmla="*/ 1498820 w 1630017"/>
                <a:gd name="connsiteY45" fmla="*/ 135172 h 1057524"/>
                <a:gd name="connsiteX46" fmla="*/ 1526650 w 1630017"/>
                <a:gd name="connsiteY46" fmla="*/ 119270 h 1057524"/>
                <a:gd name="connsiteX47" fmla="*/ 1538577 w 1630017"/>
                <a:gd name="connsiteY47" fmla="*/ 91440 h 1057524"/>
                <a:gd name="connsiteX48" fmla="*/ 1554480 w 1630017"/>
                <a:gd name="connsiteY48" fmla="*/ 83489 h 1057524"/>
                <a:gd name="connsiteX49" fmla="*/ 1566406 w 1630017"/>
                <a:gd name="connsiteY49" fmla="*/ 31805 h 1057524"/>
                <a:gd name="connsiteX50" fmla="*/ 1582309 w 1630017"/>
                <a:gd name="connsiteY50" fmla="*/ 23854 h 1057524"/>
                <a:gd name="connsiteX51" fmla="*/ 1630017 w 1630017"/>
                <a:gd name="connsiteY51" fmla="*/ 0 h 1057524"/>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582309 w 2286000"/>
                <a:gd name="connsiteY50" fmla="*/ 826936 h 1860606"/>
                <a:gd name="connsiteX51" fmla="*/ 2286000 w 2286000"/>
                <a:gd name="connsiteY5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2286000 w 2286000"/>
                <a:gd name="connsiteY5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2286000 w 2286000"/>
                <a:gd name="connsiteY52"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2286000 w 2286000"/>
                <a:gd name="connsiteY53"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2286000 w 2286000"/>
                <a:gd name="connsiteY54"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2286000 w 2286000"/>
                <a:gd name="connsiteY55"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286000 w 2286000"/>
                <a:gd name="connsiteY56"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286000 w 2286000"/>
                <a:gd name="connsiteY57"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051435 w 2286000"/>
                <a:gd name="connsiteY57" fmla="*/ 314077 h 1860606"/>
                <a:gd name="connsiteX58" fmla="*/ 2286000 w 2286000"/>
                <a:gd name="connsiteY5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051435 w 2286000"/>
                <a:gd name="connsiteY57" fmla="*/ 314077 h 1860606"/>
                <a:gd name="connsiteX58" fmla="*/ 2162754 w 2286000"/>
                <a:gd name="connsiteY58" fmla="*/ 238540 h 1860606"/>
                <a:gd name="connsiteX59" fmla="*/ 2286000 w 2286000"/>
                <a:gd name="connsiteY59"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70667 w 2286000"/>
                <a:gd name="connsiteY23" fmla="*/ 1407381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051435 w 2286000"/>
                <a:gd name="connsiteY57" fmla="*/ 314077 h 1860606"/>
                <a:gd name="connsiteX58" fmla="*/ 2162754 w 2286000"/>
                <a:gd name="connsiteY58" fmla="*/ 238540 h 1860606"/>
                <a:gd name="connsiteX59" fmla="*/ 2190583 w 2286000"/>
                <a:gd name="connsiteY59" fmla="*/ 127222 h 1860606"/>
                <a:gd name="connsiteX60" fmla="*/ 2286000 w 2286000"/>
                <a:gd name="connsiteY60"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96861 w 2286000"/>
                <a:gd name="connsiteY23" fmla="*/ 1421668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051435 w 2286000"/>
                <a:gd name="connsiteY57" fmla="*/ 314077 h 1860606"/>
                <a:gd name="connsiteX58" fmla="*/ 2162754 w 2286000"/>
                <a:gd name="connsiteY58" fmla="*/ 238540 h 1860606"/>
                <a:gd name="connsiteX59" fmla="*/ 2190583 w 2286000"/>
                <a:gd name="connsiteY59" fmla="*/ 127222 h 1860606"/>
                <a:gd name="connsiteX60" fmla="*/ 2286000 w 2286000"/>
                <a:gd name="connsiteY60"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904005 w 2286000"/>
                <a:gd name="connsiteY23" fmla="*/ 1421668 h 1860606"/>
                <a:gd name="connsiteX24" fmla="*/ 92235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051435 w 2286000"/>
                <a:gd name="connsiteY57" fmla="*/ 314077 h 1860606"/>
                <a:gd name="connsiteX58" fmla="*/ 2162754 w 2286000"/>
                <a:gd name="connsiteY58" fmla="*/ 238540 h 1860606"/>
                <a:gd name="connsiteX59" fmla="*/ 2190583 w 2286000"/>
                <a:gd name="connsiteY59" fmla="*/ 127222 h 1860606"/>
                <a:gd name="connsiteX60" fmla="*/ 2286000 w 2286000"/>
                <a:gd name="connsiteY60"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904005 w 2286000"/>
                <a:gd name="connsiteY23" fmla="*/ 1421668 h 1860606"/>
                <a:gd name="connsiteX24" fmla="*/ 941401 w 2286000"/>
                <a:gd name="connsiteY24" fmla="*/ 1395454 h 1860606"/>
                <a:gd name="connsiteX25" fmla="*/ 962107 w 2286000"/>
                <a:gd name="connsiteY25" fmla="*/ 1347746 h 1860606"/>
                <a:gd name="connsiteX26" fmla="*/ 993913 w 2286000"/>
                <a:gd name="connsiteY26" fmla="*/ 1300039 h 1860606"/>
                <a:gd name="connsiteX27" fmla="*/ 1041620 w 2286000"/>
                <a:gd name="connsiteY27" fmla="*/ 1252331 h 1860606"/>
                <a:gd name="connsiteX28" fmla="*/ 1081377 w 2286000"/>
                <a:gd name="connsiteY28" fmla="*/ 1204623 h 1860606"/>
                <a:gd name="connsiteX29" fmla="*/ 1101255 w 2286000"/>
                <a:gd name="connsiteY29" fmla="*/ 1184745 h 1860606"/>
                <a:gd name="connsiteX30" fmla="*/ 1125109 w 2286000"/>
                <a:gd name="connsiteY30" fmla="*/ 1176793 h 1860606"/>
                <a:gd name="connsiteX31" fmla="*/ 1129085 w 2286000"/>
                <a:gd name="connsiteY31" fmla="*/ 1148964 h 1860606"/>
                <a:gd name="connsiteX32" fmla="*/ 1172817 w 2286000"/>
                <a:gd name="connsiteY32" fmla="*/ 1133061 h 1860606"/>
                <a:gd name="connsiteX33" fmla="*/ 1204622 w 2286000"/>
                <a:gd name="connsiteY33" fmla="*/ 1133061 h 1860606"/>
                <a:gd name="connsiteX34" fmla="*/ 1220525 w 2286000"/>
                <a:gd name="connsiteY34" fmla="*/ 1109207 h 1860606"/>
                <a:gd name="connsiteX35" fmla="*/ 1240403 w 2286000"/>
                <a:gd name="connsiteY35" fmla="*/ 1101256 h 1860606"/>
                <a:gd name="connsiteX36" fmla="*/ 1256306 w 2286000"/>
                <a:gd name="connsiteY36" fmla="*/ 1073426 h 1860606"/>
                <a:gd name="connsiteX37" fmla="*/ 1268233 w 2286000"/>
                <a:gd name="connsiteY37" fmla="*/ 1045597 h 1860606"/>
                <a:gd name="connsiteX38" fmla="*/ 1359673 w 2286000"/>
                <a:gd name="connsiteY38" fmla="*/ 1029694 h 1860606"/>
                <a:gd name="connsiteX39" fmla="*/ 1391478 w 2286000"/>
                <a:gd name="connsiteY39" fmla="*/ 1005840 h 1860606"/>
                <a:gd name="connsiteX40" fmla="*/ 1407380 w 2286000"/>
                <a:gd name="connsiteY40" fmla="*/ 997889 h 1860606"/>
                <a:gd name="connsiteX41" fmla="*/ 1443161 w 2286000"/>
                <a:gd name="connsiteY41" fmla="*/ 993913 h 1860606"/>
                <a:gd name="connsiteX42" fmla="*/ 1467015 w 2286000"/>
                <a:gd name="connsiteY42" fmla="*/ 997889 h 1860606"/>
                <a:gd name="connsiteX43" fmla="*/ 1478942 w 2286000"/>
                <a:gd name="connsiteY43" fmla="*/ 970059 h 1860606"/>
                <a:gd name="connsiteX44" fmla="*/ 1498820 w 2286000"/>
                <a:gd name="connsiteY44" fmla="*/ 954157 h 1860606"/>
                <a:gd name="connsiteX45" fmla="*/ 1498820 w 2286000"/>
                <a:gd name="connsiteY45" fmla="*/ 938254 h 1860606"/>
                <a:gd name="connsiteX46" fmla="*/ 1526650 w 2286000"/>
                <a:gd name="connsiteY46" fmla="*/ 922352 h 1860606"/>
                <a:gd name="connsiteX47" fmla="*/ 1538577 w 2286000"/>
                <a:gd name="connsiteY47" fmla="*/ 894522 h 1860606"/>
                <a:gd name="connsiteX48" fmla="*/ 1554480 w 2286000"/>
                <a:gd name="connsiteY48" fmla="*/ 886571 h 1860606"/>
                <a:gd name="connsiteX49" fmla="*/ 1566406 w 2286000"/>
                <a:gd name="connsiteY49" fmla="*/ 834887 h 1860606"/>
                <a:gd name="connsiteX50" fmla="*/ 1606163 w 2286000"/>
                <a:gd name="connsiteY50" fmla="*/ 826936 h 1860606"/>
                <a:gd name="connsiteX51" fmla="*/ 1781091 w 2286000"/>
                <a:gd name="connsiteY51" fmla="*/ 584421 h 1860606"/>
                <a:gd name="connsiteX52" fmla="*/ 1828799 w 2286000"/>
                <a:gd name="connsiteY52" fmla="*/ 580446 h 1860606"/>
                <a:gd name="connsiteX53" fmla="*/ 1848677 w 2286000"/>
                <a:gd name="connsiteY53" fmla="*/ 548640 h 1860606"/>
                <a:gd name="connsiteX54" fmla="*/ 1892409 w 2286000"/>
                <a:gd name="connsiteY54" fmla="*/ 516835 h 1860606"/>
                <a:gd name="connsiteX55" fmla="*/ 1975898 w 2286000"/>
                <a:gd name="connsiteY55" fmla="*/ 377688 h 1860606"/>
                <a:gd name="connsiteX56" fmla="*/ 2023606 w 2286000"/>
                <a:gd name="connsiteY56" fmla="*/ 365761 h 1860606"/>
                <a:gd name="connsiteX57" fmla="*/ 2051435 w 2286000"/>
                <a:gd name="connsiteY57" fmla="*/ 314077 h 1860606"/>
                <a:gd name="connsiteX58" fmla="*/ 2162754 w 2286000"/>
                <a:gd name="connsiteY58" fmla="*/ 238540 h 1860606"/>
                <a:gd name="connsiteX59" fmla="*/ 2190583 w 2286000"/>
                <a:gd name="connsiteY59" fmla="*/ 127222 h 1860606"/>
                <a:gd name="connsiteX60" fmla="*/ 2286000 w 2286000"/>
                <a:gd name="connsiteY60"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29085 w 2286000"/>
                <a:gd name="connsiteY32" fmla="*/ 1148964 h 1860606"/>
                <a:gd name="connsiteX33" fmla="*/ 1172817 w 2286000"/>
                <a:gd name="connsiteY33" fmla="*/ 1133061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9673 w 2286000"/>
                <a:gd name="connsiteY39" fmla="*/ 1029694 h 1860606"/>
                <a:gd name="connsiteX40" fmla="*/ 1391478 w 2286000"/>
                <a:gd name="connsiteY40" fmla="*/ 1005840 h 1860606"/>
                <a:gd name="connsiteX41" fmla="*/ 1407380 w 2286000"/>
                <a:gd name="connsiteY41" fmla="*/ 997889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29085 w 2286000"/>
                <a:gd name="connsiteY32" fmla="*/ 1148964 h 1860606"/>
                <a:gd name="connsiteX33" fmla="*/ 1184723 w 2286000"/>
                <a:gd name="connsiteY33" fmla="*/ 1161636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9673 w 2286000"/>
                <a:gd name="connsiteY39" fmla="*/ 1029694 h 1860606"/>
                <a:gd name="connsiteX40" fmla="*/ 1391478 w 2286000"/>
                <a:gd name="connsiteY40" fmla="*/ 1005840 h 1860606"/>
                <a:gd name="connsiteX41" fmla="*/ 1407380 w 2286000"/>
                <a:gd name="connsiteY41" fmla="*/ 997889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84723 w 2286000"/>
                <a:gd name="connsiteY33" fmla="*/ 1161636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9673 w 2286000"/>
                <a:gd name="connsiteY39" fmla="*/ 1029694 h 1860606"/>
                <a:gd name="connsiteX40" fmla="*/ 1391478 w 2286000"/>
                <a:gd name="connsiteY40" fmla="*/ 1005840 h 1860606"/>
                <a:gd name="connsiteX41" fmla="*/ 1407380 w 2286000"/>
                <a:gd name="connsiteY41" fmla="*/ 997889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9673 w 2286000"/>
                <a:gd name="connsiteY39" fmla="*/ 1029694 h 1860606"/>
                <a:gd name="connsiteX40" fmla="*/ 1391478 w 2286000"/>
                <a:gd name="connsiteY40" fmla="*/ 1005840 h 1860606"/>
                <a:gd name="connsiteX41" fmla="*/ 1407380 w 2286000"/>
                <a:gd name="connsiteY41" fmla="*/ 997889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91478 w 2286000"/>
                <a:gd name="connsiteY40" fmla="*/ 1005840 h 1860606"/>
                <a:gd name="connsiteX41" fmla="*/ 1407380 w 2286000"/>
                <a:gd name="connsiteY41" fmla="*/ 997889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407380 w 2286000"/>
                <a:gd name="connsiteY41" fmla="*/ 997889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3161 w 2286000"/>
                <a:gd name="connsiteY42" fmla="*/ 993913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66406 w 2286000"/>
                <a:gd name="connsiteY50" fmla="*/ 834887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606163 w 2286000"/>
                <a:gd name="connsiteY51" fmla="*/ 826936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781091 w 2286000"/>
                <a:gd name="connsiteY52" fmla="*/ 584421 h 1860606"/>
                <a:gd name="connsiteX53" fmla="*/ 1828799 w 2286000"/>
                <a:gd name="connsiteY53" fmla="*/ 580446 h 1860606"/>
                <a:gd name="connsiteX54" fmla="*/ 1848677 w 2286000"/>
                <a:gd name="connsiteY54" fmla="*/ 548640 h 1860606"/>
                <a:gd name="connsiteX55" fmla="*/ 1892409 w 2286000"/>
                <a:gd name="connsiteY55" fmla="*/ 516835 h 1860606"/>
                <a:gd name="connsiteX56" fmla="*/ 1975898 w 2286000"/>
                <a:gd name="connsiteY56" fmla="*/ 377688 h 1860606"/>
                <a:gd name="connsiteX57" fmla="*/ 2023606 w 2286000"/>
                <a:gd name="connsiteY57" fmla="*/ 365761 h 1860606"/>
                <a:gd name="connsiteX58" fmla="*/ 2051435 w 2286000"/>
                <a:gd name="connsiteY58" fmla="*/ 314077 h 1860606"/>
                <a:gd name="connsiteX59" fmla="*/ 2162754 w 2286000"/>
                <a:gd name="connsiteY59" fmla="*/ 238540 h 1860606"/>
                <a:gd name="connsiteX60" fmla="*/ 2190583 w 2286000"/>
                <a:gd name="connsiteY60" fmla="*/ 127222 h 1860606"/>
                <a:gd name="connsiteX61" fmla="*/ 2286000 w 2286000"/>
                <a:gd name="connsiteY6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781091 w 2286000"/>
                <a:gd name="connsiteY53" fmla="*/ 584421 h 1860606"/>
                <a:gd name="connsiteX54" fmla="*/ 1828799 w 2286000"/>
                <a:gd name="connsiteY54" fmla="*/ 580446 h 1860606"/>
                <a:gd name="connsiteX55" fmla="*/ 1848677 w 2286000"/>
                <a:gd name="connsiteY55" fmla="*/ 548640 h 1860606"/>
                <a:gd name="connsiteX56" fmla="*/ 1892409 w 2286000"/>
                <a:gd name="connsiteY56" fmla="*/ 516835 h 1860606"/>
                <a:gd name="connsiteX57" fmla="*/ 1975898 w 2286000"/>
                <a:gd name="connsiteY57" fmla="*/ 377688 h 1860606"/>
                <a:gd name="connsiteX58" fmla="*/ 2023606 w 2286000"/>
                <a:gd name="connsiteY58" fmla="*/ 365761 h 1860606"/>
                <a:gd name="connsiteX59" fmla="*/ 2051435 w 2286000"/>
                <a:gd name="connsiteY59" fmla="*/ 314077 h 1860606"/>
                <a:gd name="connsiteX60" fmla="*/ 2162754 w 2286000"/>
                <a:gd name="connsiteY60" fmla="*/ 238540 h 1860606"/>
                <a:gd name="connsiteX61" fmla="*/ 2190583 w 2286000"/>
                <a:gd name="connsiteY61" fmla="*/ 127222 h 1860606"/>
                <a:gd name="connsiteX62" fmla="*/ 2286000 w 2286000"/>
                <a:gd name="connsiteY62"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781091 w 2286000"/>
                <a:gd name="connsiteY54" fmla="*/ 584421 h 1860606"/>
                <a:gd name="connsiteX55" fmla="*/ 1828799 w 2286000"/>
                <a:gd name="connsiteY55" fmla="*/ 580446 h 1860606"/>
                <a:gd name="connsiteX56" fmla="*/ 1848677 w 2286000"/>
                <a:gd name="connsiteY56" fmla="*/ 548640 h 1860606"/>
                <a:gd name="connsiteX57" fmla="*/ 1892409 w 2286000"/>
                <a:gd name="connsiteY57" fmla="*/ 516835 h 1860606"/>
                <a:gd name="connsiteX58" fmla="*/ 1975898 w 2286000"/>
                <a:gd name="connsiteY58" fmla="*/ 377688 h 1860606"/>
                <a:gd name="connsiteX59" fmla="*/ 2023606 w 2286000"/>
                <a:gd name="connsiteY59" fmla="*/ 365761 h 1860606"/>
                <a:gd name="connsiteX60" fmla="*/ 2051435 w 2286000"/>
                <a:gd name="connsiteY60" fmla="*/ 314077 h 1860606"/>
                <a:gd name="connsiteX61" fmla="*/ 2162754 w 2286000"/>
                <a:gd name="connsiteY61" fmla="*/ 238540 h 1860606"/>
                <a:gd name="connsiteX62" fmla="*/ 2190583 w 2286000"/>
                <a:gd name="connsiteY62" fmla="*/ 127222 h 1860606"/>
                <a:gd name="connsiteX63" fmla="*/ 2286000 w 2286000"/>
                <a:gd name="connsiteY63"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81091 w 2286000"/>
                <a:gd name="connsiteY55" fmla="*/ 584421 h 1860606"/>
                <a:gd name="connsiteX56" fmla="*/ 1828799 w 2286000"/>
                <a:gd name="connsiteY56" fmla="*/ 580446 h 1860606"/>
                <a:gd name="connsiteX57" fmla="*/ 1848677 w 2286000"/>
                <a:gd name="connsiteY57" fmla="*/ 548640 h 1860606"/>
                <a:gd name="connsiteX58" fmla="*/ 1892409 w 2286000"/>
                <a:gd name="connsiteY58" fmla="*/ 516835 h 1860606"/>
                <a:gd name="connsiteX59" fmla="*/ 1975898 w 2286000"/>
                <a:gd name="connsiteY59" fmla="*/ 377688 h 1860606"/>
                <a:gd name="connsiteX60" fmla="*/ 2023606 w 2286000"/>
                <a:gd name="connsiteY60" fmla="*/ 365761 h 1860606"/>
                <a:gd name="connsiteX61" fmla="*/ 2051435 w 2286000"/>
                <a:gd name="connsiteY61" fmla="*/ 314077 h 1860606"/>
                <a:gd name="connsiteX62" fmla="*/ 2162754 w 2286000"/>
                <a:gd name="connsiteY62" fmla="*/ 238540 h 1860606"/>
                <a:gd name="connsiteX63" fmla="*/ 2190583 w 2286000"/>
                <a:gd name="connsiteY63" fmla="*/ 127222 h 1860606"/>
                <a:gd name="connsiteX64" fmla="*/ 2286000 w 2286000"/>
                <a:gd name="connsiteY64"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81091 w 2286000"/>
                <a:gd name="connsiteY55" fmla="*/ 584421 h 1860606"/>
                <a:gd name="connsiteX56" fmla="*/ 1828799 w 2286000"/>
                <a:gd name="connsiteY56" fmla="*/ 580446 h 1860606"/>
                <a:gd name="connsiteX57" fmla="*/ 1848677 w 2286000"/>
                <a:gd name="connsiteY57" fmla="*/ 548640 h 1860606"/>
                <a:gd name="connsiteX58" fmla="*/ 1892409 w 2286000"/>
                <a:gd name="connsiteY58" fmla="*/ 516835 h 1860606"/>
                <a:gd name="connsiteX59" fmla="*/ 1975898 w 2286000"/>
                <a:gd name="connsiteY59" fmla="*/ 377688 h 1860606"/>
                <a:gd name="connsiteX60" fmla="*/ 2023606 w 2286000"/>
                <a:gd name="connsiteY60" fmla="*/ 365761 h 1860606"/>
                <a:gd name="connsiteX61" fmla="*/ 2051435 w 2286000"/>
                <a:gd name="connsiteY61" fmla="*/ 314077 h 1860606"/>
                <a:gd name="connsiteX62" fmla="*/ 2162754 w 2286000"/>
                <a:gd name="connsiteY62" fmla="*/ 238540 h 1860606"/>
                <a:gd name="connsiteX63" fmla="*/ 2190583 w 2286000"/>
                <a:gd name="connsiteY63" fmla="*/ 127222 h 1860606"/>
                <a:gd name="connsiteX64" fmla="*/ 2286000 w 2286000"/>
                <a:gd name="connsiteY64"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81091 w 2286000"/>
                <a:gd name="connsiteY55" fmla="*/ 584421 h 1860606"/>
                <a:gd name="connsiteX56" fmla="*/ 1828799 w 2286000"/>
                <a:gd name="connsiteY56" fmla="*/ 580446 h 1860606"/>
                <a:gd name="connsiteX57" fmla="*/ 1848677 w 2286000"/>
                <a:gd name="connsiteY57" fmla="*/ 548640 h 1860606"/>
                <a:gd name="connsiteX58" fmla="*/ 1892409 w 2286000"/>
                <a:gd name="connsiteY58" fmla="*/ 516835 h 1860606"/>
                <a:gd name="connsiteX59" fmla="*/ 1975898 w 2286000"/>
                <a:gd name="connsiteY59" fmla="*/ 377688 h 1860606"/>
                <a:gd name="connsiteX60" fmla="*/ 2023606 w 2286000"/>
                <a:gd name="connsiteY60" fmla="*/ 365761 h 1860606"/>
                <a:gd name="connsiteX61" fmla="*/ 2051435 w 2286000"/>
                <a:gd name="connsiteY61" fmla="*/ 314077 h 1860606"/>
                <a:gd name="connsiteX62" fmla="*/ 2162754 w 2286000"/>
                <a:gd name="connsiteY62" fmla="*/ 238540 h 1860606"/>
                <a:gd name="connsiteX63" fmla="*/ 2190583 w 2286000"/>
                <a:gd name="connsiteY63" fmla="*/ 127222 h 1860606"/>
                <a:gd name="connsiteX64" fmla="*/ 2286000 w 2286000"/>
                <a:gd name="connsiteY64"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36800 w 2286000"/>
                <a:gd name="connsiteY55" fmla="*/ 672342 h 1860606"/>
                <a:gd name="connsiteX56" fmla="*/ 1781091 w 2286000"/>
                <a:gd name="connsiteY56" fmla="*/ 584421 h 1860606"/>
                <a:gd name="connsiteX57" fmla="*/ 1828799 w 2286000"/>
                <a:gd name="connsiteY57" fmla="*/ 580446 h 1860606"/>
                <a:gd name="connsiteX58" fmla="*/ 1848677 w 2286000"/>
                <a:gd name="connsiteY58" fmla="*/ 548640 h 1860606"/>
                <a:gd name="connsiteX59" fmla="*/ 1892409 w 2286000"/>
                <a:gd name="connsiteY59" fmla="*/ 516835 h 1860606"/>
                <a:gd name="connsiteX60" fmla="*/ 1975898 w 2286000"/>
                <a:gd name="connsiteY60" fmla="*/ 377688 h 1860606"/>
                <a:gd name="connsiteX61" fmla="*/ 2023606 w 2286000"/>
                <a:gd name="connsiteY61" fmla="*/ 365761 h 1860606"/>
                <a:gd name="connsiteX62" fmla="*/ 2051435 w 2286000"/>
                <a:gd name="connsiteY62" fmla="*/ 314077 h 1860606"/>
                <a:gd name="connsiteX63" fmla="*/ 2162754 w 2286000"/>
                <a:gd name="connsiteY63" fmla="*/ 238540 h 1860606"/>
                <a:gd name="connsiteX64" fmla="*/ 2190583 w 2286000"/>
                <a:gd name="connsiteY64" fmla="*/ 127222 h 1860606"/>
                <a:gd name="connsiteX65" fmla="*/ 2286000 w 2286000"/>
                <a:gd name="connsiteY65"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36800 w 2286000"/>
                <a:gd name="connsiteY55" fmla="*/ 672342 h 1860606"/>
                <a:gd name="connsiteX56" fmla="*/ 1781091 w 2286000"/>
                <a:gd name="connsiteY56" fmla="*/ 584421 h 1860606"/>
                <a:gd name="connsiteX57" fmla="*/ 1828799 w 2286000"/>
                <a:gd name="connsiteY57" fmla="*/ 580446 h 1860606"/>
                <a:gd name="connsiteX58" fmla="*/ 1848677 w 2286000"/>
                <a:gd name="connsiteY58" fmla="*/ 548640 h 1860606"/>
                <a:gd name="connsiteX59" fmla="*/ 1892409 w 2286000"/>
                <a:gd name="connsiteY59" fmla="*/ 516835 h 1860606"/>
                <a:gd name="connsiteX60" fmla="*/ 1975898 w 2286000"/>
                <a:gd name="connsiteY60" fmla="*/ 377688 h 1860606"/>
                <a:gd name="connsiteX61" fmla="*/ 2023606 w 2286000"/>
                <a:gd name="connsiteY61" fmla="*/ 365761 h 1860606"/>
                <a:gd name="connsiteX62" fmla="*/ 2051435 w 2286000"/>
                <a:gd name="connsiteY62" fmla="*/ 314077 h 1860606"/>
                <a:gd name="connsiteX63" fmla="*/ 2162754 w 2286000"/>
                <a:gd name="connsiteY63" fmla="*/ 238540 h 1860606"/>
                <a:gd name="connsiteX64" fmla="*/ 2190583 w 2286000"/>
                <a:gd name="connsiteY64" fmla="*/ 127222 h 1860606"/>
                <a:gd name="connsiteX65" fmla="*/ 2286000 w 2286000"/>
                <a:gd name="connsiteY65"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81091 w 2286000"/>
                <a:gd name="connsiteY57" fmla="*/ 584421 h 1860606"/>
                <a:gd name="connsiteX58" fmla="*/ 1828799 w 2286000"/>
                <a:gd name="connsiteY58" fmla="*/ 580446 h 1860606"/>
                <a:gd name="connsiteX59" fmla="*/ 1848677 w 2286000"/>
                <a:gd name="connsiteY59" fmla="*/ 548640 h 1860606"/>
                <a:gd name="connsiteX60" fmla="*/ 1892409 w 2286000"/>
                <a:gd name="connsiteY60" fmla="*/ 516835 h 1860606"/>
                <a:gd name="connsiteX61" fmla="*/ 1975898 w 2286000"/>
                <a:gd name="connsiteY61" fmla="*/ 377688 h 1860606"/>
                <a:gd name="connsiteX62" fmla="*/ 2023606 w 2286000"/>
                <a:gd name="connsiteY62" fmla="*/ 365761 h 1860606"/>
                <a:gd name="connsiteX63" fmla="*/ 2051435 w 2286000"/>
                <a:gd name="connsiteY63" fmla="*/ 314077 h 1860606"/>
                <a:gd name="connsiteX64" fmla="*/ 2162754 w 2286000"/>
                <a:gd name="connsiteY64" fmla="*/ 238540 h 1860606"/>
                <a:gd name="connsiteX65" fmla="*/ 2190583 w 2286000"/>
                <a:gd name="connsiteY65" fmla="*/ 127222 h 1860606"/>
                <a:gd name="connsiteX66" fmla="*/ 2286000 w 2286000"/>
                <a:gd name="connsiteY66"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81091 w 2286000"/>
                <a:gd name="connsiteY58" fmla="*/ 584421 h 1860606"/>
                <a:gd name="connsiteX59" fmla="*/ 1828799 w 2286000"/>
                <a:gd name="connsiteY59" fmla="*/ 580446 h 1860606"/>
                <a:gd name="connsiteX60" fmla="*/ 1848677 w 2286000"/>
                <a:gd name="connsiteY60" fmla="*/ 548640 h 1860606"/>
                <a:gd name="connsiteX61" fmla="*/ 1892409 w 2286000"/>
                <a:gd name="connsiteY61" fmla="*/ 516835 h 1860606"/>
                <a:gd name="connsiteX62" fmla="*/ 1975898 w 2286000"/>
                <a:gd name="connsiteY62" fmla="*/ 377688 h 1860606"/>
                <a:gd name="connsiteX63" fmla="*/ 2023606 w 2286000"/>
                <a:gd name="connsiteY63" fmla="*/ 365761 h 1860606"/>
                <a:gd name="connsiteX64" fmla="*/ 2051435 w 2286000"/>
                <a:gd name="connsiteY64" fmla="*/ 314077 h 1860606"/>
                <a:gd name="connsiteX65" fmla="*/ 2162754 w 2286000"/>
                <a:gd name="connsiteY65" fmla="*/ 238540 h 1860606"/>
                <a:gd name="connsiteX66" fmla="*/ 2190583 w 2286000"/>
                <a:gd name="connsiteY66" fmla="*/ 127222 h 1860606"/>
                <a:gd name="connsiteX67" fmla="*/ 2286000 w 2286000"/>
                <a:gd name="connsiteY67"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81091 w 2286000"/>
                <a:gd name="connsiteY58" fmla="*/ 584421 h 1860606"/>
                <a:gd name="connsiteX59" fmla="*/ 1828799 w 2286000"/>
                <a:gd name="connsiteY59" fmla="*/ 580446 h 1860606"/>
                <a:gd name="connsiteX60" fmla="*/ 1848677 w 2286000"/>
                <a:gd name="connsiteY60" fmla="*/ 548640 h 1860606"/>
                <a:gd name="connsiteX61" fmla="*/ 1892409 w 2286000"/>
                <a:gd name="connsiteY61" fmla="*/ 516835 h 1860606"/>
                <a:gd name="connsiteX62" fmla="*/ 1975898 w 2286000"/>
                <a:gd name="connsiteY62" fmla="*/ 377688 h 1860606"/>
                <a:gd name="connsiteX63" fmla="*/ 2023606 w 2286000"/>
                <a:gd name="connsiteY63" fmla="*/ 365761 h 1860606"/>
                <a:gd name="connsiteX64" fmla="*/ 2051435 w 2286000"/>
                <a:gd name="connsiteY64" fmla="*/ 314077 h 1860606"/>
                <a:gd name="connsiteX65" fmla="*/ 2162754 w 2286000"/>
                <a:gd name="connsiteY65" fmla="*/ 238540 h 1860606"/>
                <a:gd name="connsiteX66" fmla="*/ 2190583 w 2286000"/>
                <a:gd name="connsiteY66" fmla="*/ 127222 h 1860606"/>
                <a:gd name="connsiteX67" fmla="*/ 2286000 w 2286000"/>
                <a:gd name="connsiteY67"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81091 w 2286000"/>
                <a:gd name="connsiteY59" fmla="*/ 584421 h 1860606"/>
                <a:gd name="connsiteX60" fmla="*/ 1828799 w 2286000"/>
                <a:gd name="connsiteY60" fmla="*/ 580446 h 1860606"/>
                <a:gd name="connsiteX61" fmla="*/ 1848677 w 2286000"/>
                <a:gd name="connsiteY61" fmla="*/ 548640 h 1860606"/>
                <a:gd name="connsiteX62" fmla="*/ 1892409 w 2286000"/>
                <a:gd name="connsiteY62" fmla="*/ 516835 h 1860606"/>
                <a:gd name="connsiteX63" fmla="*/ 1975898 w 2286000"/>
                <a:gd name="connsiteY63" fmla="*/ 377688 h 1860606"/>
                <a:gd name="connsiteX64" fmla="*/ 2023606 w 2286000"/>
                <a:gd name="connsiteY64" fmla="*/ 365761 h 1860606"/>
                <a:gd name="connsiteX65" fmla="*/ 2051435 w 2286000"/>
                <a:gd name="connsiteY65" fmla="*/ 314077 h 1860606"/>
                <a:gd name="connsiteX66" fmla="*/ 2162754 w 2286000"/>
                <a:gd name="connsiteY66" fmla="*/ 238540 h 1860606"/>
                <a:gd name="connsiteX67" fmla="*/ 2190583 w 2286000"/>
                <a:gd name="connsiteY67" fmla="*/ 127222 h 1860606"/>
                <a:gd name="connsiteX68" fmla="*/ 2286000 w 2286000"/>
                <a:gd name="connsiteY6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80446 h 1860606"/>
                <a:gd name="connsiteX61" fmla="*/ 1848677 w 2286000"/>
                <a:gd name="connsiteY61" fmla="*/ 548640 h 1860606"/>
                <a:gd name="connsiteX62" fmla="*/ 1892409 w 2286000"/>
                <a:gd name="connsiteY62" fmla="*/ 516835 h 1860606"/>
                <a:gd name="connsiteX63" fmla="*/ 1975898 w 2286000"/>
                <a:gd name="connsiteY63" fmla="*/ 377688 h 1860606"/>
                <a:gd name="connsiteX64" fmla="*/ 2023606 w 2286000"/>
                <a:gd name="connsiteY64" fmla="*/ 365761 h 1860606"/>
                <a:gd name="connsiteX65" fmla="*/ 2051435 w 2286000"/>
                <a:gd name="connsiteY65" fmla="*/ 314077 h 1860606"/>
                <a:gd name="connsiteX66" fmla="*/ 2162754 w 2286000"/>
                <a:gd name="connsiteY66" fmla="*/ 238540 h 1860606"/>
                <a:gd name="connsiteX67" fmla="*/ 2190583 w 2286000"/>
                <a:gd name="connsiteY67" fmla="*/ 127222 h 1860606"/>
                <a:gd name="connsiteX68" fmla="*/ 2286000 w 2286000"/>
                <a:gd name="connsiteY6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48677 w 2286000"/>
                <a:gd name="connsiteY61" fmla="*/ 548640 h 1860606"/>
                <a:gd name="connsiteX62" fmla="*/ 1892409 w 2286000"/>
                <a:gd name="connsiteY62" fmla="*/ 516835 h 1860606"/>
                <a:gd name="connsiteX63" fmla="*/ 1975898 w 2286000"/>
                <a:gd name="connsiteY63" fmla="*/ 377688 h 1860606"/>
                <a:gd name="connsiteX64" fmla="*/ 2023606 w 2286000"/>
                <a:gd name="connsiteY64" fmla="*/ 365761 h 1860606"/>
                <a:gd name="connsiteX65" fmla="*/ 2051435 w 2286000"/>
                <a:gd name="connsiteY65" fmla="*/ 314077 h 1860606"/>
                <a:gd name="connsiteX66" fmla="*/ 2162754 w 2286000"/>
                <a:gd name="connsiteY66" fmla="*/ 238540 h 1860606"/>
                <a:gd name="connsiteX67" fmla="*/ 2190583 w 2286000"/>
                <a:gd name="connsiteY67" fmla="*/ 127222 h 1860606"/>
                <a:gd name="connsiteX68" fmla="*/ 2286000 w 2286000"/>
                <a:gd name="connsiteY6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48677 w 2286000"/>
                <a:gd name="connsiteY61" fmla="*/ 548640 h 1860606"/>
                <a:gd name="connsiteX62" fmla="*/ 1892409 w 2286000"/>
                <a:gd name="connsiteY62" fmla="*/ 516835 h 1860606"/>
                <a:gd name="connsiteX63" fmla="*/ 1975898 w 2286000"/>
                <a:gd name="connsiteY63" fmla="*/ 377688 h 1860606"/>
                <a:gd name="connsiteX64" fmla="*/ 2023606 w 2286000"/>
                <a:gd name="connsiteY64" fmla="*/ 365761 h 1860606"/>
                <a:gd name="connsiteX65" fmla="*/ 2051435 w 2286000"/>
                <a:gd name="connsiteY65" fmla="*/ 314077 h 1860606"/>
                <a:gd name="connsiteX66" fmla="*/ 2162754 w 2286000"/>
                <a:gd name="connsiteY66" fmla="*/ 238540 h 1860606"/>
                <a:gd name="connsiteX67" fmla="*/ 2190583 w 2286000"/>
                <a:gd name="connsiteY67" fmla="*/ 127222 h 1860606"/>
                <a:gd name="connsiteX68" fmla="*/ 2286000 w 2286000"/>
                <a:gd name="connsiteY6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92409 w 2286000"/>
                <a:gd name="connsiteY62" fmla="*/ 516835 h 1860606"/>
                <a:gd name="connsiteX63" fmla="*/ 1975898 w 2286000"/>
                <a:gd name="connsiteY63" fmla="*/ 377688 h 1860606"/>
                <a:gd name="connsiteX64" fmla="*/ 2023606 w 2286000"/>
                <a:gd name="connsiteY64" fmla="*/ 365761 h 1860606"/>
                <a:gd name="connsiteX65" fmla="*/ 2051435 w 2286000"/>
                <a:gd name="connsiteY65" fmla="*/ 314077 h 1860606"/>
                <a:gd name="connsiteX66" fmla="*/ 2162754 w 2286000"/>
                <a:gd name="connsiteY66" fmla="*/ 238540 h 1860606"/>
                <a:gd name="connsiteX67" fmla="*/ 2190583 w 2286000"/>
                <a:gd name="connsiteY67" fmla="*/ 127222 h 1860606"/>
                <a:gd name="connsiteX68" fmla="*/ 2286000 w 2286000"/>
                <a:gd name="connsiteY6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92409 w 2286000"/>
                <a:gd name="connsiteY62" fmla="*/ 516835 h 1860606"/>
                <a:gd name="connsiteX63" fmla="*/ 1975898 w 2286000"/>
                <a:gd name="connsiteY63" fmla="*/ 377688 h 1860606"/>
                <a:gd name="connsiteX64" fmla="*/ 2023606 w 2286000"/>
                <a:gd name="connsiteY64" fmla="*/ 365761 h 1860606"/>
                <a:gd name="connsiteX65" fmla="*/ 2051435 w 2286000"/>
                <a:gd name="connsiteY65" fmla="*/ 314077 h 1860606"/>
                <a:gd name="connsiteX66" fmla="*/ 2162754 w 2286000"/>
                <a:gd name="connsiteY66" fmla="*/ 238540 h 1860606"/>
                <a:gd name="connsiteX67" fmla="*/ 2190583 w 2286000"/>
                <a:gd name="connsiteY67" fmla="*/ 127222 h 1860606"/>
                <a:gd name="connsiteX68" fmla="*/ 2286000 w 2286000"/>
                <a:gd name="connsiteY6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92409 w 2286000"/>
                <a:gd name="connsiteY63" fmla="*/ 516835 h 1860606"/>
                <a:gd name="connsiteX64" fmla="*/ 1975898 w 2286000"/>
                <a:gd name="connsiteY64" fmla="*/ 377688 h 1860606"/>
                <a:gd name="connsiteX65" fmla="*/ 2023606 w 2286000"/>
                <a:gd name="connsiteY65" fmla="*/ 365761 h 1860606"/>
                <a:gd name="connsiteX66" fmla="*/ 2051435 w 2286000"/>
                <a:gd name="connsiteY66" fmla="*/ 314077 h 1860606"/>
                <a:gd name="connsiteX67" fmla="*/ 2162754 w 2286000"/>
                <a:gd name="connsiteY67" fmla="*/ 238540 h 1860606"/>
                <a:gd name="connsiteX68" fmla="*/ 2190583 w 2286000"/>
                <a:gd name="connsiteY68" fmla="*/ 127222 h 1860606"/>
                <a:gd name="connsiteX69" fmla="*/ 2286000 w 2286000"/>
                <a:gd name="connsiteY69"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901934 w 2286000"/>
                <a:gd name="connsiteY63" fmla="*/ 526360 h 1860606"/>
                <a:gd name="connsiteX64" fmla="*/ 1975898 w 2286000"/>
                <a:gd name="connsiteY64" fmla="*/ 377688 h 1860606"/>
                <a:gd name="connsiteX65" fmla="*/ 2023606 w 2286000"/>
                <a:gd name="connsiteY65" fmla="*/ 365761 h 1860606"/>
                <a:gd name="connsiteX66" fmla="*/ 2051435 w 2286000"/>
                <a:gd name="connsiteY66" fmla="*/ 314077 h 1860606"/>
                <a:gd name="connsiteX67" fmla="*/ 2162754 w 2286000"/>
                <a:gd name="connsiteY67" fmla="*/ 238540 h 1860606"/>
                <a:gd name="connsiteX68" fmla="*/ 2190583 w 2286000"/>
                <a:gd name="connsiteY68" fmla="*/ 127222 h 1860606"/>
                <a:gd name="connsiteX69" fmla="*/ 2286000 w 2286000"/>
                <a:gd name="connsiteY69"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75898 w 2286000"/>
                <a:gd name="connsiteY65" fmla="*/ 377688 h 1860606"/>
                <a:gd name="connsiteX66" fmla="*/ 2023606 w 2286000"/>
                <a:gd name="connsiteY66" fmla="*/ 365761 h 1860606"/>
                <a:gd name="connsiteX67" fmla="*/ 2051435 w 2286000"/>
                <a:gd name="connsiteY67" fmla="*/ 314077 h 1860606"/>
                <a:gd name="connsiteX68" fmla="*/ 2162754 w 2286000"/>
                <a:gd name="connsiteY68" fmla="*/ 238540 h 1860606"/>
                <a:gd name="connsiteX69" fmla="*/ 2190583 w 2286000"/>
                <a:gd name="connsiteY69" fmla="*/ 127222 h 1860606"/>
                <a:gd name="connsiteX70" fmla="*/ 2286000 w 2286000"/>
                <a:gd name="connsiteY70"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46350 w 2286000"/>
                <a:gd name="connsiteY65" fmla="*/ 460410 h 1860606"/>
                <a:gd name="connsiteX66" fmla="*/ 1975898 w 2286000"/>
                <a:gd name="connsiteY66" fmla="*/ 377688 h 1860606"/>
                <a:gd name="connsiteX67" fmla="*/ 2023606 w 2286000"/>
                <a:gd name="connsiteY67" fmla="*/ 365761 h 1860606"/>
                <a:gd name="connsiteX68" fmla="*/ 2051435 w 2286000"/>
                <a:gd name="connsiteY68" fmla="*/ 314077 h 1860606"/>
                <a:gd name="connsiteX69" fmla="*/ 2162754 w 2286000"/>
                <a:gd name="connsiteY69" fmla="*/ 238540 h 1860606"/>
                <a:gd name="connsiteX70" fmla="*/ 2190583 w 2286000"/>
                <a:gd name="connsiteY70" fmla="*/ 127222 h 1860606"/>
                <a:gd name="connsiteX71" fmla="*/ 2286000 w 2286000"/>
                <a:gd name="connsiteY7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75898 w 2286000"/>
                <a:gd name="connsiteY67" fmla="*/ 377688 h 1860606"/>
                <a:gd name="connsiteX68" fmla="*/ 2023606 w 2286000"/>
                <a:gd name="connsiteY68" fmla="*/ 365761 h 1860606"/>
                <a:gd name="connsiteX69" fmla="*/ 2051435 w 2286000"/>
                <a:gd name="connsiteY69" fmla="*/ 314077 h 1860606"/>
                <a:gd name="connsiteX70" fmla="*/ 2162754 w 2286000"/>
                <a:gd name="connsiteY70" fmla="*/ 238540 h 1860606"/>
                <a:gd name="connsiteX71" fmla="*/ 2190583 w 2286000"/>
                <a:gd name="connsiteY71" fmla="*/ 127222 h 1860606"/>
                <a:gd name="connsiteX72" fmla="*/ 2286000 w 2286000"/>
                <a:gd name="connsiteY72"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75898 w 2286000"/>
                <a:gd name="connsiteY68" fmla="*/ 377688 h 1860606"/>
                <a:gd name="connsiteX69" fmla="*/ 2023606 w 2286000"/>
                <a:gd name="connsiteY69" fmla="*/ 365761 h 1860606"/>
                <a:gd name="connsiteX70" fmla="*/ 2051435 w 2286000"/>
                <a:gd name="connsiteY70" fmla="*/ 314077 h 1860606"/>
                <a:gd name="connsiteX71" fmla="*/ 2162754 w 2286000"/>
                <a:gd name="connsiteY71" fmla="*/ 238540 h 1860606"/>
                <a:gd name="connsiteX72" fmla="*/ 2190583 w 2286000"/>
                <a:gd name="connsiteY72" fmla="*/ 127222 h 1860606"/>
                <a:gd name="connsiteX73" fmla="*/ 2286000 w 2286000"/>
                <a:gd name="connsiteY73"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75898 w 2286000"/>
                <a:gd name="connsiteY68" fmla="*/ 377688 h 1860606"/>
                <a:gd name="connsiteX69" fmla="*/ 2023606 w 2286000"/>
                <a:gd name="connsiteY69" fmla="*/ 365761 h 1860606"/>
                <a:gd name="connsiteX70" fmla="*/ 2051435 w 2286000"/>
                <a:gd name="connsiteY70" fmla="*/ 314077 h 1860606"/>
                <a:gd name="connsiteX71" fmla="*/ 2162754 w 2286000"/>
                <a:gd name="connsiteY71" fmla="*/ 238540 h 1860606"/>
                <a:gd name="connsiteX72" fmla="*/ 2190583 w 2286000"/>
                <a:gd name="connsiteY72" fmla="*/ 127222 h 1860606"/>
                <a:gd name="connsiteX73" fmla="*/ 2286000 w 2286000"/>
                <a:gd name="connsiteY73"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51435 w 2286000"/>
                <a:gd name="connsiteY70" fmla="*/ 314077 h 1860606"/>
                <a:gd name="connsiteX71" fmla="*/ 2162754 w 2286000"/>
                <a:gd name="connsiteY71" fmla="*/ 238540 h 1860606"/>
                <a:gd name="connsiteX72" fmla="*/ 2190583 w 2286000"/>
                <a:gd name="connsiteY72" fmla="*/ 127222 h 1860606"/>
                <a:gd name="connsiteX73" fmla="*/ 2286000 w 2286000"/>
                <a:gd name="connsiteY73"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162754 w 2286000"/>
                <a:gd name="connsiteY71" fmla="*/ 238540 h 1860606"/>
                <a:gd name="connsiteX72" fmla="*/ 2190583 w 2286000"/>
                <a:gd name="connsiteY72" fmla="*/ 127222 h 1860606"/>
                <a:gd name="connsiteX73" fmla="*/ 2286000 w 2286000"/>
                <a:gd name="connsiteY73"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162754 w 2286000"/>
                <a:gd name="connsiteY72" fmla="*/ 238540 h 1860606"/>
                <a:gd name="connsiteX73" fmla="*/ 2190583 w 2286000"/>
                <a:gd name="connsiteY73" fmla="*/ 127222 h 1860606"/>
                <a:gd name="connsiteX74" fmla="*/ 2286000 w 2286000"/>
                <a:gd name="connsiteY74"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62754 w 2286000"/>
                <a:gd name="connsiteY73" fmla="*/ 238540 h 1860606"/>
                <a:gd name="connsiteX74" fmla="*/ 2190583 w 2286000"/>
                <a:gd name="connsiteY74" fmla="*/ 127222 h 1860606"/>
                <a:gd name="connsiteX75" fmla="*/ 2286000 w 2286000"/>
                <a:gd name="connsiteY75"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62754 w 2286000"/>
                <a:gd name="connsiteY74" fmla="*/ 238540 h 1860606"/>
                <a:gd name="connsiteX75" fmla="*/ 2190583 w 2286000"/>
                <a:gd name="connsiteY75" fmla="*/ 127222 h 1860606"/>
                <a:gd name="connsiteX76" fmla="*/ 2286000 w 2286000"/>
                <a:gd name="connsiteY76"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90583 w 2286000"/>
                <a:gd name="connsiteY76" fmla="*/ 127222 h 1860606"/>
                <a:gd name="connsiteX77" fmla="*/ 2286000 w 2286000"/>
                <a:gd name="connsiteY77"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286000 w 2286000"/>
                <a:gd name="connsiteY77"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286000 w 2286000"/>
                <a:gd name="connsiteY77"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201144 w 2286000"/>
                <a:gd name="connsiteY77" fmla="*/ 124654 h 1860606"/>
                <a:gd name="connsiteX78" fmla="*/ 2286000 w 2286000"/>
                <a:gd name="connsiteY7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286000 w 2286000"/>
                <a:gd name="connsiteY7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286000 w 2286000"/>
                <a:gd name="connsiteY7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286000 w 2286000"/>
                <a:gd name="connsiteY78"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198762 w 2286000"/>
                <a:gd name="connsiteY78" fmla="*/ 91317 h 1860606"/>
                <a:gd name="connsiteX79" fmla="*/ 2286000 w 2286000"/>
                <a:gd name="connsiteY79"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198762 w 2286000"/>
                <a:gd name="connsiteY78" fmla="*/ 91317 h 1860606"/>
                <a:gd name="connsiteX79" fmla="*/ 2222575 w 2286000"/>
                <a:gd name="connsiteY79" fmla="*/ 84173 h 1860606"/>
                <a:gd name="connsiteX80" fmla="*/ 2286000 w 2286000"/>
                <a:gd name="connsiteY80"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198762 w 2286000"/>
                <a:gd name="connsiteY78" fmla="*/ 91317 h 1860606"/>
                <a:gd name="connsiteX79" fmla="*/ 2222575 w 2286000"/>
                <a:gd name="connsiteY79" fmla="*/ 84173 h 1860606"/>
                <a:gd name="connsiteX80" fmla="*/ 2227337 w 2286000"/>
                <a:gd name="connsiteY80" fmla="*/ 65123 h 1860606"/>
                <a:gd name="connsiteX81" fmla="*/ 2286000 w 2286000"/>
                <a:gd name="connsiteY81"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198762 w 2286000"/>
                <a:gd name="connsiteY78" fmla="*/ 91317 h 1860606"/>
                <a:gd name="connsiteX79" fmla="*/ 2222575 w 2286000"/>
                <a:gd name="connsiteY79" fmla="*/ 84173 h 1860606"/>
                <a:gd name="connsiteX80" fmla="*/ 2227337 w 2286000"/>
                <a:gd name="connsiteY80" fmla="*/ 65123 h 1860606"/>
                <a:gd name="connsiteX81" fmla="*/ 2251150 w 2286000"/>
                <a:gd name="connsiteY81" fmla="*/ 57979 h 1860606"/>
                <a:gd name="connsiteX82" fmla="*/ 2286000 w 2286000"/>
                <a:gd name="connsiteY82" fmla="*/ 0 h 1860606"/>
                <a:gd name="connsiteX0" fmla="*/ 0 w 2286000"/>
                <a:gd name="connsiteY0" fmla="*/ 1860606 h 1860606"/>
                <a:gd name="connsiteX1" fmla="*/ 59634 w 2286000"/>
                <a:gd name="connsiteY1" fmla="*/ 1840727 h 1860606"/>
                <a:gd name="connsiteX2" fmla="*/ 107342 w 2286000"/>
                <a:gd name="connsiteY2" fmla="*/ 1820849 h 1860606"/>
                <a:gd name="connsiteX3" fmla="*/ 135172 w 2286000"/>
                <a:gd name="connsiteY3" fmla="*/ 1836752 h 1860606"/>
                <a:gd name="connsiteX4" fmla="*/ 147099 w 2286000"/>
                <a:gd name="connsiteY4" fmla="*/ 1808922 h 1860606"/>
                <a:gd name="connsiteX5" fmla="*/ 202758 w 2286000"/>
                <a:gd name="connsiteY5" fmla="*/ 1804946 h 1860606"/>
                <a:gd name="connsiteX6" fmla="*/ 234563 w 2286000"/>
                <a:gd name="connsiteY6" fmla="*/ 1793019 h 1860606"/>
                <a:gd name="connsiteX7" fmla="*/ 262393 w 2286000"/>
                <a:gd name="connsiteY7" fmla="*/ 1793019 h 1860606"/>
                <a:gd name="connsiteX8" fmla="*/ 310100 w 2286000"/>
                <a:gd name="connsiteY8" fmla="*/ 1769166 h 1860606"/>
                <a:gd name="connsiteX9" fmla="*/ 337930 w 2286000"/>
                <a:gd name="connsiteY9" fmla="*/ 1733385 h 1860606"/>
                <a:gd name="connsiteX10" fmla="*/ 433346 w 2286000"/>
                <a:gd name="connsiteY10" fmla="*/ 1737360 h 1860606"/>
                <a:gd name="connsiteX11" fmla="*/ 504907 w 2286000"/>
                <a:gd name="connsiteY11" fmla="*/ 1673750 h 1860606"/>
                <a:gd name="connsiteX12" fmla="*/ 540688 w 2286000"/>
                <a:gd name="connsiteY12" fmla="*/ 1633993 h 1860606"/>
                <a:gd name="connsiteX13" fmla="*/ 564542 w 2286000"/>
                <a:gd name="connsiteY13" fmla="*/ 1610139 h 1860606"/>
                <a:gd name="connsiteX14" fmla="*/ 620201 w 2286000"/>
                <a:gd name="connsiteY14" fmla="*/ 1598213 h 1860606"/>
                <a:gd name="connsiteX15" fmla="*/ 632128 w 2286000"/>
                <a:gd name="connsiteY15" fmla="*/ 1554480 h 1860606"/>
                <a:gd name="connsiteX16" fmla="*/ 663933 w 2286000"/>
                <a:gd name="connsiteY16" fmla="*/ 1538578 h 1860606"/>
                <a:gd name="connsiteX17" fmla="*/ 691763 w 2286000"/>
                <a:gd name="connsiteY17" fmla="*/ 1498821 h 1860606"/>
                <a:gd name="connsiteX18" fmla="*/ 727544 w 2286000"/>
                <a:gd name="connsiteY18" fmla="*/ 1474967 h 1860606"/>
                <a:gd name="connsiteX19" fmla="*/ 759349 w 2286000"/>
                <a:gd name="connsiteY19" fmla="*/ 1463040 h 1860606"/>
                <a:gd name="connsiteX20" fmla="*/ 799106 w 2286000"/>
                <a:gd name="connsiteY20" fmla="*/ 1459065 h 1860606"/>
                <a:gd name="connsiteX21" fmla="*/ 822960 w 2286000"/>
                <a:gd name="connsiteY21" fmla="*/ 1447138 h 1860606"/>
                <a:gd name="connsiteX22" fmla="*/ 846813 w 2286000"/>
                <a:gd name="connsiteY22" fmla="*/ 1447138 h 1860606"/>
                <a:gd name="connsiteX23" fmla="*/ 862881 w 2286000"/>
                <a:gd name="connsiteY23" fmla="*/ 1424817 h 1860606"/>
                <a:gd name="connsiteX24" fmla="*/ 904005 w 2286000"/>
                <a:gd name="connsiteY24" fmla="*/ 1421668 h 1860606"/>
                <a:gd name="connsiteX25" fmla="*/ 941401 w 2286000"/>
                <a:gd name="connsiteY25" fmla="*/ 1395454 h 1860606"/>
                <a:gd name="connsiteX26" fmla="*/ 962107 w 2286000"/>
                <a:gd name="connsiteY26" fmla="*/ 1347746 h 1860606"/>
                <a:gd name="connsiteX27" fmla="*/ 993913 w 2286000"/>
                <a:gd name="connsiteY27" fmla="*/ 1300039 h 1860606"/>
                <a:gd name="connsiteX28" fmla="*/ 1041620 w 2286000"/>
                <a:gd name="connsiteY28" fmla="*/ 1252331 h 1860606"/>
                <a:gd name="connsiteX29" fmla="*/ 1081377 w 2286000"/>
                <a:gd name="connsiteY29" fmla="*/ 1204623 h 1860606"/>
                <a:gd name="connsiteX30" fmla="*/ 1101255 w 2286000"/>
                <a:gd name="connsiteY30" fmla="*/ 1184745 h 1860606"/>
                <a:gd name="connsiteX31" fmla="*/ 1125109 w 2286000"/>
                <a:gd name="connsiteY31" fmla="*/ 1176793 h 1860606"/>
                <a:gd name="connsiteX32" fmla="*/ 1138610 w 2286000"/>
                <a:gd name="connsiteY32" fmla="*/ 1158489 h 1860606"/>
                <a:gd name="connsiteX33" fmla="*/ 1179960 w 2286000"/>
                <a:gd name="connsiteY33" fmla="*/ 1154492 h 1860606"/>
                <a:gd name="connsiteX34" fmla="*/ 1204622 w 2286000"/>
                <a:gd name="connsiteY34" fmla="*/ 1133061 h 1860606"/>
                <a:gd name="connsiteX35" fmla="*/ 1220525 w 2286000"/>
                <a:gd name="connsiteY35" fmla="*/ 1109207 h 1860606"/>
                <a:gd name="connsiteX36" fmla="*/ 1240403 w 2286000"/>
                <a:gd name="connsiteY36" fmla="*/ 1101256 h 1860606"/>
                <a:gd name="connsiteX37" fmla="*/ 1256306 w 2286000"/>
                <a:gd name="connsiteY37" fmla="*/ 1073426 h 1860606"/>
                <a:gd name="connsiteX38" fmla="*/ 1268233 w 2286000"/>
                <a:gd name="connsiteY38" fmla="*/ 1045597 h 1860606"/>
                <a:gd name="connsiteX39" fmla="*/ 1352529 w 2286000"/>
                <a:gd name="connsiteY39" fmla="*/ 1041601 h 1860606"/>
                <a:gd name="connsiteX40" fmla="*/ 1386715 w 2286000"/>
                <a:gd name="connsiteY40" fmla="*/ 1029652 h 1860606"/>
                <a:gd name="connsiteX41" fmla="*/ 1397855 w 2286000"/>
                <a:gd name="connsiteY41" fmla="*/ 1019321 h 1860606"/>
                <a:gd name="connsiteX42" fmla="*/ 1447923 w 2286000"/>
                <a:gd name="connsiteY42" fmla="*/ 1010582 h 1860606"/>
                <a:gd name="connsiteX43" fmla="*/ 1467015 w 2286000"/>
                <a:gd name="connsiteY43" fmla="*/ 997889 h 1860606"/>
                <a:gd name="connsiteX44" fmla="*/ 1478942 w 2286000"/>
                <a:gd name="connsiteY44" fmla="*/ 970059 h 1860606"/>
                <a:gd name="connsiteX45" fmla="*/ 1498820 w 2286000"/>
                <a:gd name="connsiteY45" fmla="*/ 954157 h 1860606"/>
                <a:gd name="connsiteX46" fmla="*/ 1498820 w 2286000"/>
                <a:gd name="connsiteY46" fmla="*/ 938254 h 1860606"/>
                <a:gd name="connsiteX47" fmla="*/ 1526650 w 2286000"/>
                <a:gd name="connsiteY47" fmla="*/ 922352 h 1860606"/>
                <a:gd name="connsiteX48" fmla="*/ 1538577 w 2286000"/>
                <a:gd name="connsiteY48" fmla="*/ 894522 h 1860606"/>
                <a:gd name="connsiteX49" fmla="*/ 1554480 w 2286000"/>
                <a:gd name="connsiteY49" fmla="*/ 886571 h 1860606"/>
                <a:gd name="connsiteX50" fmla="*/ 1554500 w 2286000"/>
                <a:gd name="connsiteY50" fmla="*/ 846794 h 1860606"/>
                <a:gd name="connsiteX51" fmla="*/ 1599020 w 2286000"/>
                <a:gd name="connsiteY51" fmla="*/ 838842 h 1860606"/>
                <a:gd name="connsiteX52" fmla="*/ 1615356 w 2286000"/>
                <a:gd name="connsiteY52" fmla="*/ 810454 h 1860606"/>
                <a:gd name="connsiteX53" fmla="*/ 1632025 w 2286000"/>
                <a:gd name="connsiteY53" fmla="*/ 781879 h 1860606"/>
                <a:gd name="connsiteX54" fmla="*/ 1696319 w 2286000"/>
                <a:gd name="connsiteY54" fmla="*/ 741398 h 1860606"/>
                <a:gd name="connsiteX55" fmla="*/ 1710606 w 2286000"/>
                <a:gd name="connsiteY55" fmla="*/ 686629 h 1860606"/>
                <a:gd name="connsiteX56" fmla="*/ 1736800 w 2286000"/>
                <a:gd name="connsiteY56" fmla="*/ 672342 h 1860606"/>
                <a:gd name="connsiteX57" fmla="*/ 1748706 w 2286000"/>
                <a:gd name="connsiteY57" fmla="*/ 636623 h 1860606"/>
                <a:gd name="connsiteX58" fmla="*/ 1760612 w 2286000"/>
                <a:gd name="connsiteY58" fmla="*/ 608048 h 1860606"/>
                <a:gd name="connsiteX59" fmla="*/ 1778710 w 2286000"/>
                <a:gd name="connsiteY59" fmla="*/ 591565 h 1860606"/>
                <a:gd name="connsiteX60" fmla="*/ 1828799 w 2286000"/>
                <a:gd name="connsiteY60" fmla="*/ 594733 h 1860606"/>
                <a:gd name="connsiteX61" fmla="*/ 1832008 w 2286000"/>
                <a:gd name="connsiteY61" fmla="*/ 565308 h 1860606"/>
                <a:gd name="connsiteX62" fmla="*/ 1865387 w 2286000"/>
                <a:gd name="connsiteY62" fmla="*/ 560423 h 1860606"/>
                <a:gd name="connsiteX63" fmla="*/ 1874912 w 2286000"/>
                <a:gd name="connsiteY63" fmla="*/ 531848 h 1860606"/>
                <a:gd name="connsiteX64" fmla="*/ 1901934 w 2286000"/>
                <a:gd name="connsiteY64" fmla="*/ 526360 h 1860606"/>
                <a:gd name="connsiteX65" fmla="*/ 1927300 w 2286000"/>
                <a:gd name="connsiteY65" fmla="*/ 479460 h 1860606"/>
                <a:gd name="connsiteX66" fmla="*/ 1946350 w 2286000"/>
                <a:gd name="connsiteY66" fmla="*/ 460410 h 1860606"/>
                <a:gd name="connsiteX67" fmla="*/ 1948731 w 2286000"/>
                <a:gd name="connsiteY67" fmla="*/ 427073 h 1860606"/>
                <a:gd name="connsiteX68" fmla="*/ 1968754 w 2286000"/>
                <a:gd name="connsiteY68" fmla="*/ 375306 h 1860606"/>
                <a:gd name="connsiteX69" fmla="*/ 2023606 w 2286000"/>
                <a:gd name="connsiteY69" fmla="*/ 365761 h 1860606"/>
                <a:gd name="connsiteX70" fmla="*/ 2041910 w 2286000"/>
                <a:gd name="connsiteY70" fmla="*/ 314077 h 1860606"/>
                <a:gd name="connsiteX71" fmla="*/ 2072556 w 2286000"/>
                <a:gd name="connsiteY71" fmla="*/ 303248 h 1860606"/>
                <a:gd name="connsiteX72" fmla="*/ 2077319 w 2286000"/>
                <a:gd name="connsiteY72" fmla="*/ 269910 h 1860606"/>
                <a:gd name="connsiteX73" fmla="*/ 2105894 w 2286000"/>
                <a:gd name="connsiteY73" fmla="*/ 267529 h 1860606"/>
                <a:gd name="connsiteX74" fmla="*/ 2113037 w 2286000"/>
                <a:gd name="connsiteY74" fmla="*/ 248479 h 1860606"/>
                <a:gd name="connsiteX75" fmla="*/ 2162754 w 2286000"/>
                <a:gd name="connsiteY75" fmla="*/ 238540 h 1860606"/>
                <a:gd name="connsiteX76" fmla="*/ 2171533 w 2286000"/>
                <a:gd name="connsiteY76" fmla="*/ 191515 h 1860606"/>
                <a:gd name="connsiteX77" fmla="*/ 2182094 w 2286000"/>
                <a:gd name="connsiteY77" fmla="*/ 124654 h 1860606"/>
                <a:gd name="connsiteX78" fmla="*/ 2198762 w 2286000"/>
                <a:gd name="connsiteY78" fmla="*/ 91317 h 1860606"/>
                <a:gd name="connsiteX79" fmla="*/ 2222575 w 2286000"/>
                <a:gd name="connsiteY79" fmla="*/ 84173 h 1860606"/>
                <a:gd name="connsiteX80" fmla="*/ 2227337 w 2286000"/>
                <a:gd name="connsiteY80" fmla="*/ 65123 h 1860606"/>
                <a:gd name="connsiteX81" fmla="*/ 2251150 w 2286000"/>
                <a:gd name="connsiteY81" fmla="*/ 57979 h 1860606"/>
                <a:gd name="connsiteX82" fmla="*/ 2246387 w 2286000"/>
                <a:gd name="connsiteY82" fmla="*/ 38929 h 1860606"/>
                <a:gd name="connsiteX83" fmla="*/ 2286000 w 2286000"/>
                <a:gd name="connsiteY83" fmla="*/ 0 h 1860606"/>
                <a:gd name="connsiteX0" fmla="*/ 0 w 2269331"/>
                <a:gd name="connsiteY0" fmla="*/ 1827268 h 1827268"/>
                <a:gd name="connsiteX1" fmla="*/ 59634 w 2269331"/>
                <a:gd name="connsiteY1" fmla="*/ 1807389 h 1827268"/>
                <a:gd name="connsiteX2" fmla="*/ 107342 w 2269331"/>
                <a:gd name="connsiteY2" fmla="*/ 1787511 h 1827268"/>
                <a:gd name="connsiteX3" fmla="*/ 135172 w 2269331"/>
                <a:gd name="connsiteY3" fmla="*/ 1803414 h 1827268"/>
                <a:gd name="connsiteX4" fmla="*/ 147099 w 2269331"/>
                <a:gd name="connsiteY4" fmla="*/ 1775584 h 1827268"/>
                <a:gd name="connsiteX5" fmla="*/ 202758 w 2269331"/>
                <a:gd name="connsiteY5" fmla="*/ 1771608 h 1827268"/>
                <a:gd name="connsiteX6" fmla="*/ 234563 w 2269331"/>
                <a:gd name="connsiteY6" fmla="*/ 1759681 h 1827268"/>
                <a:gd name="connsiteX7" fmla="*/ 262393 w 2269331"/>
                <a:gd name="connsiteY7" fmla="*/ 1759681 h 1827268"/>
                <a:gd name="connsiteX8" fmla="*/ 310100 w 2269331"/>
                <a:gd name="connsiteY8" fmla="*/ 1735828 h 1827268"/>
                <a:gd name="connsiteX9" fmla="*/ 337930 w 2269331"/>
                <a:gd name="connsiteY9" fmla="*/ 1700047 h 1827268"/>
                <a:gd name="connsiteX10" fmla="*/ 433346 w 2269331"/>
                <a:gd name="connsiteY10" fmla="*/ 1704022 h 1827268"/>
                <a:gd name="connsiteX11" fmla="*/ 504907 w 2269331"/>
                <a:gd name="connsiteY11" fmla="*/ 1640412 h 1827268"/>
                <a:gd name="connsiteX12" fmla="*/ 540688 w 2269331"/>
                <a:gd name="connsiteY12" fmla="*/ 1600655 h 1827268"/>
                <a:gd name="connsiteX13" fmla="*/ 564542 w 2269331"/>
                <a:gd name="connsiteY13" fmla="*/ 1576801 h 1827268"/>
                <a:gd name="connsiteX14" fmla="*/ 620201 w 2269331"/>
                <a:gd name="connsiteY14" fmla="*/ 1564875 h 1827268"/>
                <a:gd name="connsiteX15" fmla="*/ 632128 w 2269331"/>
                <a:gd name="connsiteY15" fmla="*/ 1521142 h 1827268"/>
                <a:gd name="connsiteX16" fmla="*/ 663933 w 2269331"/>
                <a:gd name="connsiteY16" fmla="*/ 1505240 h 1827268"/>
                <a:gd name="connsiteX17" fmla="*/ 691763 w 2269331"/>
                <a:gd name="connsiteY17" fmla="*/ 1465483 h 1827268"/>
                <a:gd name="connsiteX18" fmla="*/ 727544 w 2269331"/>
                <a:gd name="connsiteY18" fmla="*/ 1441629 h 1827268"/>
                <a:gd name="connsiteX19" fmla="*/ 759349 w 2269331"/>
                <a:gd name="connsiteY19" fmla="*/ 1429702 h 1827268"/>
                <a:gd name="connsiteX20" fmla="*/ 799106 w 2269331"/>
                <a:gd name="connsiteY20" fmla="*/ 1425727 h 1827268"/>
                <a:gd name="connsiteX21" fmla="*/ 822960 w 2269331"/>
                <a:gd name="connsiteY21" fmla="*/ 1413800 h 1827268"/>
                <a:gd name="connsiteX22" fmla="*/ 846813 w 2269331"/>
                <a:gd name="connsiteY22" fmla="*/ 1413800 h 1827268"/>
                <a:gd name="connsiteX23" fmla="*/ 862881 w 2269331"/>
                <a:gd name="connsiteY23" fmla="*/ 1391479 h 1827268"/>
                <a:gd name="connsiteX24" fmla="*/ 904005 w 2269331"/>
                <a:gd name="connsiteY24" fmla="*/ 1388330 h 1827268"/>
                <a:gd name="connsiteX25" fmla="*/ 941401 w 2269331"/>
                <a:gd name="connsiteY25" fmla="*/ 1362116 h 1827268"/>
                <a:gd name="connsiteX26" fmla="*/ 962107 w 2269331"/>
                <a:gd name="connsiteY26" fmla="*/ 1314408 h 1827268"/>
                <a:gd name="connsiteX27" fmla="*/ 993913 w 2269331"/>
                <a:gd name="connsiteY27" fmla="*/ 1266701 h 1827268"/>
                <a:gd name="connsiteX28" fmla="*/ 1041620 w 2269331"/>
                <a:gd name="connsiteY28" fmla="*/ 1218993 h 1827268"/>
                <a:gd name="connsiteX29" fmla="*/ 1081377 w 2269331"/>
                <a:gd name="connsiteY29" fmla="*/ 1171285 h 1827268"/>
                <a:gd name="connsiteX30" fmla="*/ 1101255 w 2269331"/>
                <a:gd name="connsiteY30" fmla="*/ 1151407 h 1827268"/>
                <a:gd name="connsiteX31" fmla="*/ 1125109 w 2269331"/>
                <a:gd name="connsiteY31" fmla="*/ 1143455 h 1827268"/>
                <a:gd name="connsiteX32" fmla="*/ 1138610 w 2269331"/>
                <a:gd name="connsiteY32" fmla="*/ 1125151 h 1827268"/>
                <a:gd name="connsiteX33" fmla="*/ 1179960 w 2269331"/>
                <a:gd name="connsiteY33" fmla="*/ 1121154 h 1827268"/>
                <a:gd name="connsiteX34" fmla="*/ 1204622 w 2269331"/>
                <a:gd name="connsiteY34" fmla="*/ 1099723 h 1827268"/>
                <a:gd name="connsiteX35" fmla="*/ 1220525 w 2269331"/>
                <a:gd name="connsiteY35" fmla="*/ 1075869 h 1827268"/>
                <a:gd name="connsiteX36" fmla="*/ 1240403 w 2269331"/>
                <a:gd name="connsiteY36" fmla="*/ 1067918 h 1827268"/>
                <a:gd name="connsiteX37" fmla="*/ 1256306 w 2269331"/>
                <a:gd name="connsiteY37" fmla="*/ 1040088 h 1827268"/>
                <a:gd name="connsiteX38" fmla="*/ 1268233 w 2269331"/>
                <a:gd name="connsiteY38" fmla="*/ 1012259 h 1827268"/>
                <a:gd name="connsiteX39" fmla="*/ 1352529 w 2269331"/>
                <a:gd name="connsiteY39" fmla="*/ 1008263 h 1827268"/>
                <a:gd name="connsiteX40" fmla="*/ 1386715 w 2269331"/>
                <a:gd name="connsiteY40" fmla="*/ 996314 h 1827268"/>
                <a:gd name="connsiteX41" fmla="*/ 1397855 w 2269331"/>
                <a:gd name="connsiteY41" fmla="*/ 985983 h 1827268"/>
                <a:gd name="connsiteX42" fmla="*/ 1447923 w 2269331"/>
                <a:gd name="connsiteY42" fmla="*/ 977244 h 1827268"/>
                <a:gd name="connsiteX43" fmla="*/ 1467015 w 2269331"/>
                <a:gd name="connsiteY43" fmla="*/ 964551 h 1827268"/>
                <a:gd name="connsiteX44" fmla="*/ 1478942 w 2269331"/>
                <a:gd name="connsiteY44" fmla="*/ 936721 h 1827268"/>
                <a:gd name="connsiteX45" fmla="*/ 1498820 w 2269331"/>
                <a:gd name="connsiteY45" fmla="*/ 920819 h 1827268"/>
                <a:gd name="connsiteX46" fmla="*/ 1498820 w 2269331"/>
                <a:gd name="connsiteY46" fmla="*/ 904916 h 1827268"/>
                <a:gd name="connsiteX47" fmla="*/ 1526650 w 2269331"/>
                <a:gd name="connsiteY47" fmla="*/ 889014 h 1827268"/>
                <a:gd name="connsiteX48" fmla="*/ 1538577 w 2269331"/>
                <a:gd name="connsiteY48" fmla="*/ 861184 h 1827268"/>
                <a:gd name="connsiteX49" fmla="*/ 1554480 w 2269331"/>
                <a:gd name="connsiteY49" fmla="*/ 853233 h 1827268"/>
                <a:gd name="connsiteX50" fmla="*/ 1554500 w 2269331"/>
                <a:gd name="connsiteY50" fmla="*/ 813456 h 1827268"/>
                <a:gd name="connsiteX51" fmla="*/ 1599020 w 2269331"/>
                <a:gd name="connsiteY51" fmla="*/ 805504 h 1827268"/>
                <a:gd name="connsiteX52" fmla="*/ 1615356 w 2269331"/>
                <a:gd name="connsiteY52" fmla="*/ 777116 h 1827268"/>
                <a:gd name="connsiteX53" fmla="*/ 1632025 w 2269331"/>
                <a:gd name="connsiteY53" fmla="*/ 748541 h 1827268"/>
                <a:gd name="connsiteX54" fmla="*/ 1696319 w 2269331"/>
                <a:gd name="connsiteY54" fmla="*/ 708060 h 1827268"/>
                <a:gd name="connsiteX55" fmla="*/ 1710606 w 2269331"/>
                <a:gd name="connsiteY55" fmla="*/ 653291 h 1827268"/>
                <a:gd name="connsiteX56" fmla="*/ 1736800 w 2269331"/>
                <a:gd name="connsiteY56" fmla="*/ 639004 h 1827268"/>
                <a:gd name="connsiteX57" fmla="*/ 1748706 w 2269331"/>
                <a:gd name="connsiteY57" fmla="*/ 603285 h 1827268"/>
                <a:gd name="connsiteX58" fmla="*/ 1760612 w 2269331"/>
                <a:gd name="connsiteY58" fmla="*/ 574710 h 1827268"/>
                <a:gd name="connsiteX59" fmla="*/ 1778710 w 2269331"/>
                <a:gd name="connsiteY59" fmla="*/ 558227 h 1827268"/>
                <a:gd name="connsiteX60" fmla="*/ 1828799 w 2269331"/>
                <a:gd name="connsiteY60" fmla="*/ 561395 h 1827268"/>
                <a:gd name="connsiteX61" fmla="*/ 1832008 w 2269331"/>
                <a:gd name="connsiteY61" fmla="*/ 531970 h 1827268"/>
                <a:gd name="connsiteX62" fmla="*/ 1865387 w 2269331"/>
                <a:gd name="connsiteY62" fmla="*/ 527085 h 1827268"/>
                <a:gd name="connsiteX63" fmla="*/ 1874912 w 2269331"/>
                <a:gd name="connsiteY63" fmla="*/ 498510 h 1827268"/>
                <a:gd name="connsiteX64" fmla="*/ 1901934 w 2269331"/>
                <a:gd name="connsiteY64" fmla="*/ 493022 h 1827268"/>
                <a:gd name="connsiteX65" fmla="*/ 1927300 w 2269331"/>
                <a:gd name="connsiteY65" fmla="*/ 446122 h 1827268"/>
                <a:gd name="connsiteX66" fmla="*/ 1946350 w 2269331"/>
                <a:gd name="connsiteY66" fmla="*/ 427072 h 1827268"/>
                <a:gd name="connsiteX67" fmla="*/ 1948731 w 2269331"/>
                <a:gd name="connsiteY67" fmla="*/ 393735 h 1827268"/>
                <a:gd name="connsiteX68" fmla="*/ 1968754 w 2269331"/>
                <a:gd name="connsiteY68" fmla="*/ 341968 h 1827268"/>
                <a:gd name="connsiteX69" fmla="*/ 2023606 w 2269331"/>
                <a:gd name="connsiteY69" fmla="*/ 332423 h 1827268"/>
                <a:gd name="connsiteX70" fmla="*/ 2041910 w 2269331"/>
                <a:gd name="connsiteY70" fmla="*/ 280739 h 1827268"/>
                <a:gd name="connsiteX71" fmla="*/ 2072556 w 2269331"/>
                <a:gd name="connsiteY71" fmla="*/ 269910 h 1827268"/>
                <a:gd name="connsiteX72" fmla="*/ 2077319 w 2269331"/>
                <a:gd name="connsiteY72" fmla="*/ 236572 h 1827268"/>
                <a:gd name="connsiteX73" fmla="*/ 2105894 w 2269331"/>
                <a:gd name="connsiteY73" fmla="*/ 234191 h 1827268"/>
                <a:gd name="connsiteX74" fmla="*/ 2113037 w 2269331"/>
                <a:gd name="connsiteY74" fmla="*/ 215141 h 1827268"/>
                <a:gd name="connsiteX75" fmla="*/ 2162754 w 2269331"/>
                <a:gd name="connsiteY75" fmla="*/ 205202 h 1827268"/>
                <a:gd name="connsiteX76" fmla="*/ 2171533 w 2269331"/>
                <a:gd name="connsiteY76" fmla="*/ 158177 h 1827268"/>
                <a:gd name="connsiteX77" fmla="*/ 2182094 w 2269331"/>
                <a:gd name="connsiteY77" fmla="*/ 91316 h 1827268"/>
                <a:gd name="connsiteX78" fmla="*/ 2198762 w 2269331"/>
                <a:gd name="connsiteY78" fmla="*/ 57979 h 1827268"/>
                <a:gd name="connsiteX79" fmla="*/ 2222575 w 2269331"/>
                <a:gd name="connsiteY79" fmla="*/ 50835 h 1827268"/>
                <a:gd name="connsiteX80" fmla="*/ 2227337 w 2269331"/>
                <a:gd name="connsiteY80" fmla="*/ 31785 h 1827268"/>
                <a:gd name="connsiteX81" fmla="*/ 2251150 w 2269331"/>
                <a:gd name="connsiteY81" fmla="*/ 24641 h 1827268"/>
                <a:gd name="connsiteX82" fmla="*/ 2246387 w 2269331"/>
                <a:gd name="connsiteY82" fmla="*/ 5591 h 1827268"/>
                <a:gd name="connsiteX83" fmla="*/ 2269331 w 2269331"/>
                <a:gd name="connsiteY83" fmla="*/ 0 h 182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269331" h="1827268">
                  <a:moveTo>
                    <a:pt x="0" y="1827268"/>
                  </a:moveTo>
                  <a:cubicBezTo>
                    <a:pt x="20872" y="1820641"/>
                    <a:pt x="41744" y="1814015"/>
                    <a:pt x="59634" y="1807389"/>
                  </a:cubicBezTo>
                  <a:cubicBezTo>
                    <a:pt x="77524" y="1800763"/>
                    <a:pt x="94752" y="1788173"/>
                    <a:pt x="107342" y="1787511"/>
                  </a:cubicBezTo>
                  <a:cubicBezTo>
                    <a:pt x="119932" y="1786848"/>
                    <a:pt x="128546" y="1805402"/>
                    <a:pt x="135172" y="1803414"/>
                  </a:cubicBezTo>
                  <a:cubicBezTo>
                    <a:pt x="141798" y="1801426"/>
                    <a:pt x="135835" y="1780885"/>
                    <a:pt x="147099" y="1775584"/>
                  </a:cubicBezTo>
                  <a:cubicBezTo>
                    <a:pt x="158363" y="1770283"/>
                    <a:pt x="188181" y="1774259"/>
                    <a:pt x="202758" y="1771608"/>
                  </a:cubicBezTo>
                  <a:cubicBezTo>
                    <a:pt x="217335" y="1768957"/>
                    <a:pt x="224624" y="1761669"/>
                    <a:pt x="234563" y="1759681"/>
                  </a:cubicBezTo>
                  <a:cubicBezTo>
                    <a:pt x="244502" y="1757693"/>
                    <a:pt x="249804" y="1763656"/>
                    <a:pt x="262393" y="1759681"/>
                  </a:cubicBezTo>
                  <a:cubicBezTo>
                    <a:pt x="274982" y="1755706"/>
                    <a:pt x="297511" y="1745767"/>
                    <a:pt x="310100" y="1735828"/>
                  </a:cubicBezTo>
                  <a:cubicBezTo>
                    <a:pt x="322689" y="1725889"/>
                    <a:pt x="317389" y="1705348"/>
                    <a:pt x="337930" y="1700047"/>
                  </a:cubicBezTo>
                  <a:cubicBezTo>
                    <a:pt x="358471" y="1694746"/>
                    <a:pt x="405517" y="1713961"/>
                    <a:pt x="433346" y="1704022"/>
                  </a:cubicBezTo>
                  <a:cubicBezTo>
                    <a:pt x="461175" y="1694083"/>
                    <a:pt x="487017" y="1657640"/>
                    <a:pt x="504907" y="1640412"/>
                  </a:cubicBezTo>
                  <a:cubicBezTo>
                    <a:pt x="522797" y="1623184"/>
                    <a:pt x="530749" y="1611257"/>
                    <a:pt x="540688" y="1600655"/>
                  </a:cubicBezTo>
                  <a:cubicBezTo>
                    <a:pt x="550627" y="1590053"/>
                    <a:pt x="551290" y="1582764"/>
                    <a:pt x="564542" y="1576801"/>
                  </a:cubicBezTo>
                  <a:cubicBezTo>
                    <a:pt x="577794" y="1570838"/>
                    <a:pt x="608937" y="1574151"/>
                    <a:pt x="620201" y="1564875"/>
                  </a:cubicBezTo>
                  <a:cubicBezTo>
                    <a:pt x="631465" y="1555598"/>
                    <a:pt x="624839" y="1531081"/>
                    <a:pt x="632128" y="1521142"/>
                  </a:cubicBezTo>
                  <a:cubicBezTo>
                    <a:pt x="639417" y="1511203"/>
                    <a:pt x="653994" y="1514516"/>
                    <a:pt x="663933" y="1505240"/>
                  </a:cubicBezTo>
                  <a:cubicBezTo>
                    <a:pt x="673872" y="1495964"/>
                    <a:pt x="681161" y="1476085"/>
                    <a:pt x="691763" y="1465483"/>
                  </a:cubicBezTo>
                  <a:cubicBezTo>
                    <a:pt x="702365" y="1454881"/>
                    <a:pt x="716280" y="1447592"/>
                    <a:pt x="727544" y="1441629"/>
                  </a:cubicBezTo>
                  <a:cubicBezTo>
                    <a:pt x="738808" y="1435666"/>
                    <a:pt x="747422" y="1432352"/>
                    <a:pt x="759349" y="1429702"/>
                  </a:cubicBezTo>
                  <a:cubicBezTo>
                    <a:pt x="771276" y="1427052"/>
                    <a:pt x="788504" y="1428377"/>
                    <a:pt x="799106" y="1425727"/>
                  </a:cubicBezTo>
                  <a:cubicBezTo>
                    <a:pt x="809708" y="1423077"/>
                    <a:pt x="815009" y="1415788"/>
                    <a:pt x="822960" y="1413800"/>
                  </a:cubicBezTo>
                  <a:cubicBezTo>
                    <a:pt x="830911" y="1411812"/>
                    <a:pt x="840160" y="1417520"/>
                    <a:pt x="846813" y="1413800"/>
                  </a:cubicBezTo>
                  <a:cubicBezTo>
                    <a:pt x="853466" y="1410080"/>
                    <a:pt x="853349" y="1395724"/>
                    <a:pt x="862881" y="1391479"/>
                  </a:cubicBezTo>
                  <a:cubicBezTo>
                    <a:pt x="872413" y="1387234"/>
                    <a:pt x="890918" y="1393224"/>
                    <a:pt x="904005" y="1388330"/>
                  </a:cubicBezTo>
                  <a:cubicBezTo>
                    <a:pt x="917092" y="1383436"/>
                    <a:pt x="931717" y="1374436"/>
                    <a:pt x="941401" y="1362116"/>
                  </a:cubicBezTo>
                  <a:cubicBezTo>
                    <a:pt x="951085" y="1349796"/>
                    <a:pt x="953355" y="1330310"/>
                    <a:pt x="962107" y="1314408"/>
                  </a:cubicBezTo>
                  <a:cubicBezTo>
                    <a:pt x="970859" y="1298506"/>
                    <a:pt x="980661" y="1282604"/>
                    <a:pt x="993913" y="1266701"/>
                  </a:cubicBezTo>
                  <a:cubicBezTo>
                    <a:pt x="1007165" y="1250798"/>
                    <a:pt x="1027043" y="1234896"/>
                    <a:pt x="1041620" y="1218993"/>
                  </a:cubicBezTo>
                  <a:cubicBezTo>
                    <a:pt x="1056197" y="1203090"/>
                    <a:pt x="1071438" y="1182549"/>
                    <a:pt x="1081377" y="1171285"/>
                  </a:cubicBezTo>
                  <a:cubicBezTo>
                    <a:pt x="1091316" y="1160021"/>
                    <a:pt x="1093966" y="1156045"/>
                    <a:pt x="1101255" y="1151407"/>
                  </a:cubicBezTo>
                  <a:cubicBezTo>
                    <a:pt x="1108544" y="1146769"/>
                    <a:pt x="1118883" y="1147831"/>
                    <a:pt x="1125109" y="1143455"/>
                  </a:cubicBezTo>
                  <a:cubicBezTo>
                    <a:pt x="1131335" y="1139079"/>
                    <a:pt x="1129468" y="1128868"/>
                    <a:pt x="1138610" y="1125151"/>
                  </a:cubicBezTo>
                  <a:cubicBezTo>
                    <a:pt x="1147752" y="1121434"/>
                    <a:pt x="1168958" y="1125392"/>
                    <a:pt x="1179960" y="1121154"/>
                  </a:cubicBezTo>
                  <a:cubicBezTo>
                    <a:pt x="1190962" y="1116916"/>
                    <a:pt x="1197861" y="1107270"/>
                    <a:pt x="1204622" y="1099723"/>
                  </a:cubicBezTo>
                  <a:cubicBezTo>
                    <a:pt x="1211383" y="1092176"/>
                    <a:pt x="1214562" y="1081170"/>
                    <a:pt x="1220525" y="1075869"/>
                  </a:cubicBezTo>
                  <a:cubicBezTo>
                    <a:pt x="1226488" y="1070568"/>
                    <a:pt x="1234440" y="1073881"/>
                    <a:pt x="1240403" y="1067918"/>
                  </a:cubicBezTo>
                  <a:cubicBezTo>
                    <a:pt x="1246366" y="1061955"/>
                    <a:pt x="1251668" y="1049364"/>
                    <a:pt x="1256306" y="1040088"/>
                  </a:cubicBezTo>
                  <a:cubicBezTo>
                    <a:pt x="1260944" y="1030812"/>
                    <a:pt x="1252196" y="1017563"/>
                    <a:pt x="1268233" y="1012259"/>
                  </a:cubicBezTo>
                  <a:cubicBezTo>
                    <a:pt x="1284270" y="1006955"/>
                    <a:pt x="1332782" y="1010920"/>
                    <a:pt x="1352529" y="1008263"/>
                  </a:cubicBezTo>
                  <a:cubicBezTo>
                    <a:pt x="1372276" y="1005606"/>
                    <a:pt x="1379161" y="1000027"/>
                    <a:pt x="1386715" y="996314"/>
                  </a:cubicBezTo>
                  <a:cubicBezTo>
                    <a:pt x="1394269" y="992601"/>
                    <a:pt x="1387654" y="989161"/>
                    <a:pt x="1397855" y="985983"/>
                  </a:cubicBezTo>
                  <a:cubicBezTo>
                    <a:pt x="1408056" y="982805"/>
                    <a:pt x="1436396" y="980816"/>
                    <a:pt x="1447923" y="977244"/>
                  </a:cubicBezTo>
                  <a:cubicBezTo>
                    <a:pt x="1459450" y="973672"/>
                    <a:pt x="1461845" y="971305"/>
                    <a:pt x="1467015" y="964551"/>
                  </a:cubicBezTo>
                  <a:cubicBezTo>
                    <a:pt x="1472185" y="957797"/>
                    <a:pt x="1473641" y="944010"/>
                    <a:pt x="1478942" y="936721"/>
                  </a:cubicBezTo>
                  <a:cubicBezTo>
                    <a:pt x="1484243" y="929432"/>
                    <a:pt x="1495507" y="926120"/>
                    <a:pt x="1498820" y="920819"/>
                  </a:cubicBezTo>
                  <a:cubicBezTo>
                    <a:pt x="1502133" y="915518"/>
                    <a:pt x="1494182" y="910217"/>
                    <a:pt x="1498820" y="904916"/>
                  </a:cubicBezTo>
                  <a:cubicBezTo>
                    <a:pt x="1503458" y="899615"/>
                    <a:pt x="1520024" y="896303"/>
                    <a:pt x="1526650" y="889014"/>
                  </a:cubicBezTo>
                  <a:cubicBezTo>
                    <a:pt x="1533276" y="881725"/>
                    <a:pt x="1533939" y="867147"/>
                    <a:pt x="1538577" y="861184"/>
                  </a:cubicBezTo>
                  <a:cubicBezTo>
                    <a:pt x="1543215" y="855221"/>
                    <a:pt x="1551826" y="861188"/>
                    <a:pt x="1554480" y="853233"/>
                  </a:cubicBezTo>
                  <a:cubicBezTo>
                    <a:pt x="1557134" y="845278"/>
                    <a:pt x="1547077" y="821411"/>
                    <a:pt x="1554500" y="813456"/>
                  </a:cubicBezTo>
                  <a:cubicBezTo>
                    <a:pt x="1561923" y="805501"/>
                    <a:pt x="1588877" y="811561"/>
                    <a:pt x="1599020" y="805504"/>
                  </a:cubicBezTo>
                  <a:cubicBezTo>
                    <a:pt x="1609163" y="799447"/>
                    <a:pt x="1609855" y="785419"/>
                    <a:pt x="1615356" y="777116"/>
                  </a:cubicBezTo>
                  <a:cubicBezTo>
                    <a:pt x="1620857" y="768813"/>
                    <a:pt x="1619722" y="766797"/>
                    <a:pt x="1632025" y="748541"/>
                  </a:cubicBezTo>
                  <a:cubicBezTo>
                    <a:pt x="1644328" y="730285"/>
                    <a:pt x="1681635" y="722744"/>
                    <a:pt x="1696319" y="708060"/>
                  </a:cubicBezTo>
                  <a:cubicBezTo>
                    <a:pt x="1711003" y="693376"/>
                    <a:pt x="1703859" y="664800"/>
                    <a:pt x="1710606" y="653291"/>
                  </a:cubicBezTo>
                  <a:cubicBezTo>
                    <a:pt x="1717353" y="641782"/>
                    <a:pt x="1729259" y="647338"/>
                    <a:pt x="1736800" y="639004"/>
                  </a:cubicBezTo>
                  <a:cubicBezTo>
                    <a:pt x="1744341" y="630670"/>
                    <a:pt x="1743547" y="613604"/>
                    <a:pt x="1748706" y="603285"/>
                  </a:cubicBezTo>
                  <a:cubicBezTo>
                    <a:pt x="1753865" y="592966"/>
                    <a:pt x="1755215" y="583410"/>
                    <a:pt x="1760612" y="574710"/>
                  </a:cubicBezTo>
                  <a:cubicBezTo>
                    <a:pt x="1766010" y="566010"/>
                    <a:pt x="1768536" y="563224"/>
                    <a:pt x="1778710" y="558227"/>
                  </a:cubicBezTo>
                  <a:cubicBezTo>
                    <a:pt x="1788884" y="553230"/>
                    <a:pt x="1817535" y="565371"/>
                    <a:pt x="1828799" y="561395"/>
                  </a:cubicBezTo>
                  <a:cubicBezTo>
                    <a:pt x="1830538" y="550275"/>
                    <a:pt x="1823394" y="545222"/>
                    <a:pt x="1832008" y="531970"/>
                  </a:cubicBezTo>
                  <a:cubicBezTo>
                    <a:pt x="1837312" y="523870"/>
                    <a:pt x="1855320" y="535164"/>
                    <a:pt x="1865387" y="527085"/>
                  </a:cubicBezTo>
                  <a:cubicBezTo>
                    <a:pt x="1875316" y="523493"/>
                    <a:pt x="1868821" y="504187"/>
                    <a:pt x="1874912" y="498510"/>
                  </a:cubicBezTo>
                  <a:cubicBezTo>
                    <a:pt x="1881003" y="492833"/>
                    <a:pt x="1892806" y="499372"/>
                    <a:pt x="1901934" y="493022"/>
                  </a:cubicBezTo>
                  <a:cubicBezTo>
                    <a:pt x="1911062" y="486672"/>
                    <a:pt x="1919897" y="457114"/>
                    <a:pt x="1927300" y="446122"/>
                  </a:cubicBezTo>
                  <a:cubicBezTo>
                    <a:pt x="1934703" y="435130"/>
                    <a:pt x="1941984" y="434613"/>
                    <a:pt x="1946350" y="427072"/>
                  </a:cubicBezTo>
                  <a:cubicBezTo>
                    <a:pt x="1950716" y="419532"/>
                    <a:pt x="1943806" y="407522"/>
                    <a:pt x="1948731" y="393735"/>
                  </a:cubicBezTo>
                  <a:cubicBezTo>
                    <a:pt x="1956038" y="391854"/>
                    <a:pt x="1957069" y="353377"/>
                    <a:pt x="1968754" y="341968"/>
                  </a:cubicBezTo>
                  <a:cubicBezTo>
                    <a:pt x="1980439" y="330559"/>
                    <a:pt x="2011017" y="339712"/>
                    <a:pt x="2023606" y="332423"/>
                  </a:cubicBezTo>
                  <a:cubicBezTo>
                    <a:pt x="2036195" y="325134"/>
                    <a:pt x="2034149" y="293936"/>
                    <a:pt x="2041910" y="280739"/>
                  </a:cubicBezTo>
                  <a:cubicBezTo>
                    <a:pt x="2049671" y="267542"/>
                    <a:pt x="2061495" y="274890"/>
                    <a:pt x="2072556" y="269910"/>
                  </a:cubicBezTo>
                  <a:cubicBezTo>
                    <a:pt x="2083617" y="264930"/>
                    <a:pt x="2069778" y="243716"/>
                    <a:pt x="2077319" y="236572"/>
                  </a:cubicBezTo>
                  <a:cubicBezTo>
                    <a:pt x="2084860" y="229428"/>
                    <a:pt x="2095972" y="235779"/>
                    <a:pt x="2105894" y="234191"/>
                  </a:cubicBezTo>
                  <a:cubicBezTo>
                    <a:pt x="2115816" y="232603"/>
                    <a:pt x="2103560" y="219973"/>
                    <a:pt x="2113037" y="215141"/>
                  </a:cubicBezTo>
                  <a:cubicBezTo>
                    <a:pt x="2122514" y="210310"/>
                    <a:pt x="2153799" y="227396"/>
                    <a:pt x="2162754" y="205202"/>
                  </a:cubicBezTo>
                  <a:cubicBezTo>
                    <a:pt x="2171709" y="183008"/>
                    <a:pt x="2166325" y="177952"/>
                    <a:pt x="2171533" y="158177"/>
                  </a:cubicBezTo>
                  <a:cubicBezTo>
                    <a:pt x="2176741" y="138402"/>
                    <a:pt x="2175571" y="106825"/>
                    <a:pt x="2182094" y="91316"/>
                  </a:cubicBezTo>
                  <a:cubicBezTo>
                    <a:pt x="2188617" y="75807"/>
                    <a:pt x="2189237" y="69488"/>
                    <a:pt x="2198762" y="57979"/>
                  </a:cubicBezTo>
                  <a:cubicBezTo>
                    <a:pt x="2208287" y="46470"/>
                    <a:pt x="2215431" y="55994"/>
                    <a:pt x="2222575" y="50835"/>
                  </a:cubicBezTo>
                  <a:cubicBezTo>
                    <a:pt x="2229719" y="45676"/>
                    <a:pt x="2222178" y="40119"/>
                    <a:pt x="2227337" y="31785"/>
                  </a:cubicBezTo>
                  <a:cubicBezTo>
                    <a:pt x="2232496" y="23451"/>
                    <a:pt x="2244006" y="29800"/>
                    <a:pt x="2251150" y="24641"/>
                  </a:cubicBezTo>
                  <a:cubicBezTo>
                    <a:pt x="2258294" y="19482"/>
                    <a:pt x="2240579" y="15254"/>
                    <a:pt x="2246387" y="5591"/>
                  </a:cubicBezTo>
                  <a:cubicBezTo>
                    <a:pt x="2252195" y="-4072"/>
                    <a:pt x="2266698" y="5694"/>
                    <a:pt x="2269331" y="0"/>
                  </a:cubicBezTo>
                </a:path>
              </a:pathLst>
            </a:cu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59" name="Freeform 6158"/>
            <p:cNvSpPr/>
            <p:nvPr/>
          </p:nvSpPr>
          <p:spPr>
            <a:xfrm>
              <a:off x="5838370" y="3017643"/>
              <a:ext cx="2286000" cy="2098055"/>
            </a:xfrm>
            <a:custGeom>
              <a:avLst/>
              <a:gdLst>
                <a:gd name="connsiteX0" fmla="*/ 0 w 2162738"/>
                <a:gd name="connsiteY0" fmla="*/ 1968991 h 1968991"/>
                <a:gd name="connsiteX1" fmla="*/ 69850 w 2162738"/>
                <a:gd name="connsiteY1" fmla="*/ 1940416 h 1968991"/>
                <a:gd name="connsiteX2" fmla="*/ 117475 w 2162738"/>
                <a:gd name="connsiteY2" fmla="*/ 1940416 h 1968991"/>
                <a:gd name="connsiteX3" fmla="*/ 133350 w 2162738"/>
                <a:gd name="connsiteY3" fmla="*/ 1908666 h 1968991"/>
                <a:gd name="connsiteX4" fmla="*/ 171450 w 2162738"/>
                <a:gd name="connsiteY4" fmla="*/ 1908666 h 1968991"/>
                <a:gd name="connsiteX5" fmla="*/ 200025 w 2162738"/>
                <a:gd name="connsiteY5" fmla="*/ 1899141 h 1968991"/>
                <a:gd name="connsiteX6" fmla="*/ 238125 w 2162738"/>
                <a:gd name="connsiteY6" fmla="*/ 1886441 h 1968991"/>
                <a:gd name="connsiteX7" fmla="*/ 263525 w 2162738"/>
                <a:gd name="connsiteY7" fmla="*/ 1886441 h 1968991"/>
                <a:gd name="connsiteX8" fmla="*/ 282575 w 2162738"/>
                <a:gd name="connsiteY8" fmla="*/ 1861041 h 1968991"/>
                <a:gd name="connsiteX9" fmla="*/ 311150 w 2162738"/>
                <a:gd name="connsiteY9" fmla="*/ 1848341 h 1968991"/>
                <a:gd name="connsiteX10" fmla="*/ 365125 w 2162738"/>
                <a:gd name="connsiteY10" fmla="*/ 1829291 h 1968991"/>
                <a:gd name="connsiteX11" fmla="*/ 412750 w 2162738"/>
                <a:gd name="connsiteY11" fmla="*/ 1822941 h 1968991"/>
                <a:gd name="connsiteX12" fmla="*/ 495300 w 2162738"/>
                <a:gd name="connsiteY12" fmla="*/ 1743566 h 1968991"/>
                <a:gd name="connsiteX13" fmla="*/ 523875 w 2162738"/>
                <a:gd name="connsiteY13" fmla="*/ 1753091 h 1968991"/>
                <a:gd name="connsiteX14" fmla="*/ 612775 w 2162738"/>
                <a:gd name="connsiteY14" fmla="*/ 1689591 h 1968991"/>
                <a:gd name="connsiteX15" fmla="*/ 622300 w 2162738"/>
                <a:gd name="connsiteY15" fmla="*/ 1635616 h 1968991"/>
                <a:gd name="connsiteX16" fmla="*/ 742950 w 2162738"/>
                <a:gd name="connsiteY16" fmla="*/ 1565766 h 1968991"/>
                <a:gd name="connsiteX17" fmla="*/ 746125 w 2162738"/>
                <a:gd name="connsiteY17" fmla="*/ 1534016 h 1968991"/>
                <a:gd name="connsiteX18" fmla="*/ 787400 w 2162738"/>
                <a:gd name="connsiteY18" fmla="*/ 1489566 h 1968991"/>
                <a:gd name="connsiteX19" fmla="*/ 822325 w 2162738"/>
                <a:gd name="connsiteY19" fmla="*/ 1451466 h 1968991"/>
                <a:gd name="connsiteX20" fmla="*/ 857250 w 2162738"/>
                <a:gd name="connsiteY20" fmla="*/ 1438766 h 1968991"/>
                <a:gd name="connsiteX21" fmla="*/ 866775 w 2162738"/>
                <a:gd name="connsiteY21" fmla="*/ 1426066 h 1968991"/>
                <a:gd name="connsiteX22" fmla="*/ 895350 w 2162738"/>
                <a:gd name="connsiteY22" fmla="*/ 1426066 h 1968991"/>
                <a:gd name="connsiteX23" fmla="*/ 927100 w 2162738"/>
                <a:gd name="connsiteY23" fmla="*/ 1394316 h 1968991"/>
                <a:gd name="connsiteX24" fmla="*/ 936625 w 2162738"/>
                <a:gd name="connsiteY24" fmla="*/ 1362566 h 1968991"/>
                <a:gd name="connsiteX25" fmla="*/ 955675 w 2162738"/>
                <a:gd name="connsiteY25" fmla="*/ 1359391 h 1968991"/>
                <a:gd name="connsiteX26" fmla="*/ 974725 w 2162738"/>
                <a:gd name="connsiteY26" fmla="*/ 1327641 h 1968991"/>
                <a:gd name="connsiteX27" fmla="*/ 1012825 w 2162738"/>
                <a:gd name="connsiteY27" fmla="*/ 1267316 h 1968991"/>
                <a:gd name="connsiteX28" fmla="*/ 1028700 w 2162738"/>
                <a:gd name="connsiteY28" fmla="*/ 1270491 h 1968991"/>
                <a:gd name="connsiteX29" fmla="*/ 1044575 w 2162738"/>
                <a:gd name="connsiteY29" fmla="*/ 1229216 h 1968991"/>
                <a:gd name="connsiteX30" fmla="*/ 1066800 w 2162738"/>
                <a:gd name="connsiteY30" fmla="*/ 1222866 h 1968991"/>
                <a:gd name="connsiteX31" fmla="*/ 1085850 w 2162738"/>
                <a:gd name="connsiteY31" fmla="*/ 1175241 h 1968991"/>
                <a:gd name="connsiteX32" fmla="*/ 1104900 w 2162738"/>
                <a:gd name="connsiteY32" fmla="*/ 1178416 h 1968991"/>
                <a:gd name="connsiteX33" fmla="*/ 1152525 w 2162738"/>
                <a:gd name="connsiteY33" fmla="*/ 1118091 h 1968991"/>
                <a:gd name="connsiteX34" fmla="*/ 1184275 w 2162738"/>
                <a:gd name="connsiteY34" fmla="*/ 1111741 h 1968991"/>
                <a:gd name="connsiteX35" fmla="*/ 1216025 w 2162738"/>
                <a:gd name="connsiteY35" fmla="*/ 1102216 h 1968991"/>
                <a:gd name="connsiteX36" fmla="*/ 1238250 w 2162738"/>
                <a:gd name="connsiteY36" fmla="*/ 1095866 h 1968991"/>
                <a:gd name="connsiteX37" fmla="*/ 1247775 w 2162738"/>
                <a:gd name="connsiteY37" fmla="*/ 1073641 h 1968991"/>
                <a:gd name="connsiteX38" fmla="*/ 1266825 w 2162738"/>
                <a:gd name="connsiteY38" fmla="*/ 1070466 h 1968991"/>
                <a:gd name="connsiteX39" fmla="*/ 1273175 w 2162738"/>
                <a:gd name="connsiteY39" fmla="*/ 1048241 h 1968991"/>
                <a:gd name="connsiteX40" fmla="*/ 1295400 w 2162738"/>
                <a:gd name="connsiteY40" fmla="*/ 1016491 h 1968991"/>
                <a:gd name="connsiteX41" fmla="*/ 1308100 w 2162738"/>
                <a:gd name="connsiteY41" fmla="*/ 994266 h 1968991"/>
                <a:gd name="connsiteX42" fmla="*/ 1349375 w 2162738"/>
                <a:gd name="connsiteY42" fmla="*/ 946641 h 1968991"/>
                <a:gd name="connsiteX43" fmla="*/ 1368425 w 2162738"/>
                <a:gd name="connsiteY43" fmla="*/ 946641 h 1968991"/>
                <a:gd name="connsiteX44" fmla="*/ 1384300 w 2162738"/>
                <a:gd name="connsiteY44" fmla="*/ 902191 h 1968991"/>
                <a:gd name="connsiteX45" fmla="*/ 1485900 w 2162738"/>
                <a:gd name="connsiteY45" fmla="*/ 832341 h 1968991"/>
                <a:gd name="connsiteX46" fmla="*/ 1508125 w 2162738"/>
                <a:gd name="connsiteY46" fmla="*/ 791066 h 1968991"/>
                <a:gd name="connsiteX47" fmla="*/ 1527175 w 2162738"/>
                <a:gd name="connsiteY47" fmla="*/ 778366 h 1968991"/>
                <a:gd name="connsiteX48" fmla="*/ 1543050 w 2162738"/>
                <a:gd name="connsiteY48" fmla="*/ 775191 h 1968991"/>
                <a:gd name="connsiteX49" fmla="*/ 1568450 w 2162738"/>
                <a:gd name="connsiteY49" fmla="*/ 702166 h 1968991"/>
                <a:gd name="connsiteX50" fmla="*/ 1631950 w 2162738"/>
                <a:gd name="connsiteY50" fmla="*/ 698991 h 1968991"/>
                <a:gd name="connsiteX51" fmla="*/ 1663700 w 2162738"/>
                <a:gd name="connsiteY51" fmla="*/ 676766 h 1968991"/>
                <a:gd name="connsiteX52" fmla="*/ 1676400 w 2162738"/>
                <a:gd name="connsiteY52" fmla="*/ 651366 h 1968991"/>
                <a:gd name="connsiteX53" fmla="*/ 1708150 w 2162738"/>
                <a:gd name="connsiteY53" fmla="*/ 591041 h 1968991"/>
                <a:gd name="connsiteX54" fmla="*/ 1730375 w 2162738"/>
                <a:gd name="connsiteY54" fmla="*/ 587866 h 1968991"/>
                <a:gd name="connsiteX55" fmla="*/ 1746250 w 2162738"/>
                <a:gd name="connsiteY55" fmla="*/ 546591 h 1968991"/>
                <a:gd name="connsiteX56" fmla="*/ 1765300 w 2162738"/>
                <a:gd name="connsiteY56" fmla="*/ 486266 h 1968991"/>
                <a:gd name="connsiteX57" fmla="*/ 1774825 w 2162738"/>
                <a:gd name="connsiteY57" fmla="*/ 460866 h 1968991"/>
                <a:gd name="connsiteX58" fmla="*/ 1790700 w 2162738"/>
                <a:gd name="connsiteY58" fmla="*/ 451341 h 1968991"/>
                <a:gd name="connsiteX59" fmla="*/ 1793875 w 2162738"/>
                <a:gd name="connsiteY59" fmla="*/ 416416 h 1968991"/>
                <a:gd name="connsiteX60" fmla="*/ 1828800 w 2162738"/>
                <a:gd name="connsiteY60" fmla="*/ 403716 h 1968991"/>
                <a:gd name="connsiteX61" fmla="*/ 1866900 w 2162738"/>
                <a:gd name="connsiteY61" fmla="*/ 384666 h 1968991"/>
                <a:gd name="connsiteX62" fmla="*/ 1870075 w 2162738"/>
                <a:gd name="connsiteY62" fmla="*/ 330691 h 1968991"/>
                <a:gd name="connsiteX63" fmla="*/ 1908175 w 2162738"/>
                <a:gd name="connsiteY63" fmla="*/ 324341 h 1968991"/>
                <a:gd name="connsiteX64" fmla="*/ 1927225 w 2162738"/>
                <a:gd name="connsiteY64" fmla="*/ 279891 h 1968991"/>
                <a:gd name="connsiteX65" fmla="*/ 1962150 w 2162738"/>
                <a:gd name="connsiteY65" fmla="*/ 270366 h 1968991"/>
                <a:gd name="connsiteX66" fmla="*/ 1968500 w 2162738"/>
                <a:gd name="connsiteY66" fmla="*/ 222741 h 1968991"/>
                <a:gd name="connsiteX67" fmla="*/ 2016125 w 2162738"/>
                <a:gd name="connsiteY67" fmla="*/ 222741 h 1968991"/>
                <a:gd name="connsiteX68" fmla="*/ 2063750 w 2162738"/>
                <a:gd name="connsiteY68" fmla="*/ 156066 h 1968991"/>
                <a:gd name="connsiteX69" fmla="*/ 2089150 w 2162738"/>
                <a:gd name="connsiteY69" fmla="*/ 140191 h 1968991"/>
                <a:gd name="connsiteX70" fmla="*/ 2095500 w 2162738"/>
                <a:gd name="connsiteY70" fmla="*/ 92566 h 1968991"/>
                <a:gd name="connsiteX71" fmla="*/ 2105025 w 2162738"/>
                <a:gd name="connsiteY71" fmla="*/ 83041 h 1968991"/>
                <a:gd name="connsiteX72" fmla="*/ 2124075 w 2162738"/>
                <a:gd name="connsiteY72" fmla="*/ 76691 h 1968991"/>
                <a:gd name="connsiteX73" fmla="*/ 2139950 w 2162738"/>
                <a:gd name="connsiteY73" fmla="*/ 67166 h 1968991"/>
                <a:gd name="connsiteX74" fmla="*/ 2143125 w 2162738"/>
                <a:gd name="connsiteY74" fmla="*/ 41766 h 1968991"/>
                <a:gd name="connsiteX75" fmla="*/ 2162175 w 2162738"/>
                <a:gd name="connsiteY75" fmla="*/ 3666 h 1968991"/>
                <a:gd name="connsiteX76" fmla="*/ 2155825 w 2162738"/>
                <a:gd name="connsiteY76" fmla="*/ 3666 h 1968991"/>
                <a:gd name="connsiteX0" fmla="*/ 0 w 2286125"/>
                <a:gd name="connsiteY0" fmla="*/ 2193964 h 2193964"/>
                <a:gd name="connsiteX1" fmla="*/ 69850 w 2286125"/>
                <a:gd name="connsiteY1" fmla="*/ 2165389 h 2193964"/>
                <a:gd name="connsiteX2" fmla="*/ 117475 w 2286125"/>
                <a:gd name="connsiteY2" fmla="*/ 2165389 h 2193964"/>
                <a:gd name="connsiteX3" fmla="*/ 133350 w 2286125"/>
                <a:gd name="connsiteY3" fmla="*/ 2133639 h 2193964"/>
                <a:gd name="connsiteX4" fmla="*/ 171450 w 2286125"/>
                <a:gd name="connsiteY4" fmla="*/ 2133639 h 2193964"/>
                <a:gd name="connsiteX5" fmla="*/ 200025 w 2286125"/>
                <a:gd name="connsiteY5" fmla="*/ 2124114 h 2193964"/>
                <a:gd name="connsiteX6" fmla="*/ 238125 w 2286125"/>
                <a:gd name="connsiteY6" fmla="*/ 2111414 h 2193964"/>
                <a:gd name="connsiteX7" fmla="*/ 263525 w 2286125"/>
                <a:gd name="connsiteY7" fmla="*/ 2111414 h 2193964"/>
                <a:gd name="connsiteX8" fmla="*/ 282575 w 2286125"/>
                <a:gd name="connsiteY8" fmla="*/ 2086014 h 2193964"/>
                <a:gd name="connsiteX9" fmla="*/ 311150 w 2286125"/>
                <a:gd name="connsiteY9" fmla="*/ 2073314 h 2193964"/>
                <a:gd name="connsiteX10" fmla="*/ 365125 w 2286125"/>
                <a:gd name="connsiteY10" fmla="*/ 2054264 h 2193964"/>
                <a:gd name="connsiteX11" fmla="*/ 412750 w 2286125"/>
                <a:gd name="connsiteY11" fmla="*/ 2047914 h 2193964"/>
                <a:gd name="connsiteX12" fmla="*/ 495300 w 2286125"/>
                <a:gd name="connsiteY12" fmla="*/ 1968539 h 2193964"/>
                <a:gd name="connsiteX13" fmla="*/ 523875 w 2286125"/>
                <a:gd name="connsiteY13" fmla="*/ 1978064 h 2193964"/>
                <a:gd name="connsiteX14" fmla="*/ 612775 w 2286125"/>
                <a:gd name="connsiteY14" fmla="*/ 1914564 h 2193964"/>
                <a:gd name="connsiteX15" fmla="*/ 622300 w 2286125"/>
                <a:gd name="connsiteY15" fmla="*/ 1860589 h 2193964"/>
                <a:gd name="connsiteX16" fmla="*/ 742950 w 2286125"/>
                <a:gd name="connsiteY16" fmla="*/ 1790739 h 2193964"/>
                <a:gd name="connsiteX17" fmla="*/ 746125 w 2286125"/>
                <a:gd name="connsiteY17" fmla="*/ 1758989 h 2193964"/>
                <a:gd name="connsiteX18" fmla="*/ 787400 w 2286125"/>
                <a:gd name="connsiteY18" fmla="*/ 1714539 h 2193964"/>
                <a:gd name="connsiteX19" fmla="*/ 822325 w 2286125"/>
                <a:gd name="connsiteY19" fmla="*/ 1676439 h 2193964"/>
                <a:gd name="connsiteX20" fmla="*/ 857250 w 2286125"/>
                <a:gd name="connsiteY20" fmla="*/ 1663739 h 2193964"/>
                <a:gd name="connsiteX21" fmla="*/ 866775 w 2286125"/>
                <a:gd name="connsiteY21" fmla="*/ 1651039 h 2193964"/>
                <a:gd name="connsiteX22" fmla="*/ 895350 w 2286125"/>
                <a:gd name="connsiteY22" fmla="*/ 1651039 h 2193964"/>
                <a:gd name="connsiteX23" fmla="*/ 927100 w 2286125"/>
                <a:gd name="connsiteY23" fmla="*/ 1619289 h 2193964"/>
                <a:gd name="connsiteX24" fmla="*/ 936625 w 2286125"/>
                <a:gd name="connsiteY24" fmla="*/ 1587539 h 2193964"/>
                <a:gd name="connsiteX25" fmla="*/ 955675 w 2286125"/>
                <a:gd name="connsiteY25" fmla="*/ 1584364 h 2193964"/>
                <a:gd name="connsiteX26" fmla="*/ 974725 w 2286125"/>
                <a:gd name="connsiteY26" fmla="*/ 1552614 h 2193964"/>
                <a:gd name="connsiteX27" fmla="*/ 1012825 w 2286125"/>
                <a:gd name="connsiteY27" fmla="*/ 1492289 h 2193964"/>
                <a:gd name="connsiteX28" fmla="*/ 1028700 w 2286125"/>
                <a:gd name="connsiteY28" fmla="*/ 1495464 h 2193964"/>
                <a:gd name="connsiteX29" fmla="*/ 1044575 w 2286125"/>
                <a:gd name="connsiteY29" fmla="*/ 1454189 h 2193964"/>
                <a:gd name="connsiteX30" fmla="*/ 1066800 w 2286125"/>
                <a:gd name="connsiteY30" fmla="*/ 1447839 h 2193964"/>
                <a:gd name="connsiteX31" fmla="*/ 1085850 w 2286125"/>
                <a:gd name="connsiteY31" fmla="*/ 1400214 h 2193964"/>
                <a:gd name="connsiteX32" fmla="*/ 1104900 w 2286125"/>
                <a:gd name="connsiteY32" fmla="*/ 1403389 h 2193964"/>
                <a:gd name="connsiteX33" fmla="*/ 1152525 w 2286125"/>
                <a:gd name="connsiteY33" fmla="*/ 1343064 h 2193964"/>
                <a:gd name="connsiteX34" fmla="*/ 1184275 w 2286125"/>
                <a:gd name="connsiteY34" fmla="*/ 1336714 h 2193964"/>
                <a:gd name="connsiteX35" fmla="*/ 1216025 w 2286125"/>
                <a:gd name="connsiteY35" fmla="*/ 1327189 h 2193964"/>
                <a:gd name="connsiteX36" fmla="*/ 1238250 w 2286125"/>
                <a:gd name="connsiteY36" fmla="*/ 1320839 h 2193964"/>
                <a:gd name="connsiteX37" fmla="*/ 1247775 w 2286125"/>
                <a:gd name="connsiteY37" fmla="*/ 1298614 h 2193964"/>
                <a:gd name="connsiteX38" fmla="*/ 1266825 w 2286125"/>
                <a:gd name="connsiteY38" fmla="*/ 1295439 h 2193964"/>
                <a:gd name="connsiteX39" fmla="*/ 1273175 w 2286125"/>
                <a:gd name="connsiteY39" fmla="*/ 1273214 h 2193964"/>
                <a:gd name="connsiteX40" fmla="*/ 1295400 w 2286125"/>
                <a:gd name="connsiteY40" fmla="*/ 1241464 h 2193964"/>
                <a:gd name="connsiteX41" fmla="*/ 1308100 w 2286125"/>
                <a:gd name="connsiteY41" fmla="*/ 1219239 h 2193964"/>
                <a:gd name="connsiteX42" fmla="*/ 1349375 w 2286125"/>
                <a:gd name="connsiteY42" fmla="*/ 1171614 h 2193964"/>
                <a:gd name="connsiteX43" fmla="*/ 1368425 w 2286125"/>
                <a:gd name="connsiteY43" fmla="*/ 1171614 h 2193964"/>
                <a:gd name="connsiteX44" fmla="*/ 1384300 w 2286125"/>
                <a:gd name="connsiteY44" fmla="*/ 1127164 h 2193964"/>
                <a:gd name="connsiteX45" fmla="*/ 1485900 w 2286125"/>
                <a:gd name="connsiteY45" fmla="*/ 1057314 h 2193964"/>
                <a:gd name="connsiteX46" fmla="*/ 1508125 w 2286125"/>
                <a:gd name="connsiteY46" fmla="*/ 1016039 h 2193964"/>
                <a:gd name="connsiteX47" fmla="*/ 1527175 w 2286125"/>
                <a:gd name="connsiteY47" fmla="*/ 1003339 h 2193964"/>
                <a:gd name="connsiteX48" fmla="*/ 1543050 w 2286125"/>
                <a:gd name="connsiteY48" fmla="*/ 1000164 h 2193964"/>
                <a:gd name="connsiteX49" fmla="*/ 1568450 w 2286125"/>
                <a:gd name="connsiteY49" fmla="*/ 927139 h 2193964"/>
                <a:gd name="connsiteX50" fmla="*/ 1631950 w 2286125"/>
                <a:gd name="connsiteY50" fmla="*/ 923964 h 2193964"/>
                <a:gd name="connsiteX51" fmla="*/ 1663700 w 2286125"/>
                <a:gd name="connsiteY51" fmla="*/ 901739 h 2193964"/>
                <a:gd name="connsiteX52" fmla="*/ 1676400 w 2286125"/>
                <a:gd name="connsiteY52" fmla="*/ 876339 h 2193964"/>
                <a:gd name="connsiteX53" fmla="*/ 1708150 w 2286125"/>
                <a:gd name="connsiteY53" fmla="*/ 816014 h 2193964"/>
                <a:gd name="connsiteX54" fmla="*/ 1730375 w 2286125"/>
                <a:gd name="connsiteY54" fmla="*/ 812839 h 2193964"/>
                <a:gd name="connsiteX55" fmla="*/ 1746250 w 2286125"/>
                <a:gd name="connsiteY55" fmla="*/ 771564 h 2193964"/>
                <a:gd name="connsiteX56" fmla="*/ 1765300 w 2286125"/>
                <a:gd name="connsiteY56" fmla="*/ 711239 h 2193964"/>
                <a:gd name="connsiteX57" fmla="*/ 1774825 w 2286125"/>
                <a:gd name="connsiteY57" fmla="*/ 685839 h 2193964"/>
                <a:gd name="connsiteX58" fmla="*/ 1790700 w 2286125"/>
                <a:gd name="connsiteY58" fmla="*/ 676314 h 2193964"/>
                <a:gd name="connsiteX59" fmla="*/ 1793875 w 2286125"/>
                <a:gd name="connsiteY59" fmla="*/ 641389 h 2193964"/>
                <a:gd name="connsiteX60" fmla="*/ 1828800 w 2286125"/>
                <a:gd name="connsiteY60" fmla="*/ 628689 h 2193964"/>
                <a:gd name="connsiteX61" fmla="*/ 1866900 w 2286125"/>
                <a:gd name="connsiteY61" fmla="*/ 609639 h 2193964"/>
                <a:gd name="connsiteX62" fmla="*/ 1870075 w 2286125"/>
                <a:gd name="connsiteY62" fmla="*/ 555664 h 2193964"/>
                <a:gd name="connsiteX63" fmla="*/ 1908175 w 2286125"/>
                <a:gd name="connsiteY63" fmla="*/ 549314 h 2193964"/>
                <a:gd name="connsiteX64" fmla="*/ 1927225 w 2286125"/>
                <a:gd name="connsiteY64" fmla="*/ 504864 h 2193964"/>
                <a:gd name="connsiteX65" fmla="*/ 1962150 w 2286125"/>
                <a:gd name="connsiteY65" fmla="*/ 495339 h 2193964"/>
                <a:gd name="connsiteX66" fmla="*/ 1968500 w 2286125"/>
                <a:gd name="connsiteY66" fmla="*/ 447714 h 2193964"/>
                <a:gd name="connsiteX67" fmla="*/ 2016125 w 2286125"/>
                <a:gd name="connsiteY67" fmla="*/ 447714 h 2193964"/>
                <a:gd name="connsiteX68" fmla="*/ 2063750 w 2286125"/>
                <a:gd name="connsiteY68" fmla="*/ 381039 h 2193964"/>
                <a:gd name="connsiteX69" fmla="*/ 2089150 w 2286125"/>
                <a:gd name="connsiteY69" fmla="*/ 365164 h 2193964"/>
                <a:gd name="connsiteX70" fmla="*/ 2095500 w 2286125"/>
                <a:gd name="connsiteY70" fmla="*/ 317539 h 2193964"/>
                <a:gd name="connsiteX71" fmla="*/ 2105025 w 2286125"/>
                <a:gd name="connsiteY71" fmla="*/ 308014 h 2193964"/>
                <a:gd name="connsiteX72" fmla="*/ 2124075 w 2286125"/>
                <a:gd name="connsiteY72" fmla="*/ 301664 h 2193964"/>
                <a:gd name="connsiteX73" fmla="*/ 2139950 w 2286125"/>
                <a:gd name="connsiteY73" fmla="*/ 292139 h 2193964"/>
                <a:gd name="connsiteX74" fmla="*/ 2143125 w 2286125"/>
                <a:gd name="connsiteY74" fmla="*/ 266739 h 2193964"/>
                <a:gd name="connsiteX75" fmla="*/ 2162175 w 2286125"/>
                <a:gd name="connsiteY75" fmla="*/ 228639 h 2193964"/>
                <a:gd name="connsiteX76" fmla="*/ 2286000 w 2286125"/>
                <a:gd name="connsiteY76" fmla="*/ 39 h 2193964"/>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286000 w 2286000"/>
                <a:gd name="connsiteY77"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286000 w 2286000"/>
                <a:gd name="connsiteY78"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86000 w 2286000"/>
                <a:gd name="connsiteY79"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15356 w 2286000"/>
                <a:gd name="connsiteY79" fmla="*/ 149225 h 2193925"/>
                <a:gd name="connsiteX80" fmla="*/ 2286000 w 2286000"/>
                <a:gd name="connsiteY80"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15356 w 2286000"/>
                <a:gd name="connsiteY79" fmla="*/ 149225 h 2193925"/>
                <a:gd name="connsiteX80" fmla="*/ 2232025 w 2286000"/>
                <a:gd name="connsiteY80" fmla="*/ 94456 h 2193925"/>
                <a:gd name="connsiteX81" fmla="*/ 2286000 w 2286000"/>
                <a:gd name="connsiteY81"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15356 w 2286000"/>
                <a:gd name="connsiteY79" fmla="*/ 149225 h 2193925"/>
                <a:gd name="connsiteX80" fmla="*/ 2232025 w 2286000"/>
                <a:gd name="connsiteY80" fmla="*/ 94456 h 2193925"/>
                <a:gd name="connsiteX81" fmla="*/ 2243931 w 2286000"/>
                <a:gd name="connsiteY81" fmla="*/ 65881 h 2193925"/>
                <a:gd name="connsiteX82" fmla="*/ 2286000 w 2286000"/>
                <a:gd name="connsiteY82"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15356 w 2286000"/>
                <a:gd name="connsiteY79" fmla="*/ 149225 h 2193925"/>
                <a:gd name="connsiteX80" fmla="*/ 2232025 w 2286000"/>
                <a:gd name="connsiteY80" fmla="*/ 94456 h 2193925"/>
                <a:gd name="connsiteX81" fmla="*/ 2243931 w 2286000"/>
                <a:gd name="connsiteY81" fmla="*/ 65881 h 2193925"/>
                <a:gd name="connsiteX82" fmla="*/ 2265363 w 2286000"/>
                <a:gd name="connsiteY82" fmla="*/ 65881 h 2193925"/>
                <a:gd name="connsiteX83" fmla="*/ 2286000 w 2286000"/>
                <a:gd name="connsiteY83"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6250 w 2286000"/>
                <a:gd name="connsiteY55" fmla="*/ 77152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15356 w 2286000"/>
                <a:gd name="connsiteY79" fmla="*/ 149225 h 2193925"/>
                <a:gd name="connsiteX80" fmla="*/ 2232025 w 2286000"/>
                <a:gd name="connsiteY80" fmla="*/ 94456 h 2193925"/>
                <a:gd name="connsiteX81" fmla="*/ 2243931 w 2286000"/>
                <a:gd name="connsiteY81" fmla="*/ 65881 h 2193925"/>
                <a:gd name="connsiteX82" fmla="*/ 2265363 w 2286000"/>
                <a:gd name="connsiteY82" fmla="*/ 65881 h 2193925"/>
                <a:gd name="connsiteX83" fmla="*/ 2267744 w 2286000"/>
                <a:gd name="connsiteY83" fmla="*/ 15875 h 2193925"/>
                <a:gd name="connsiteX84" fmla="*/ 2286000 w 2286000"/>
                <a:gd name="connsiteY84"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60537 w 2286000"/>
                <a:gd name="connsiteY55" fmla="*/ 752475 h 2193925"/>
                <a:gd name="connsiteX56" fmla="*/ 1765300 w 2286000"/>
                <a:gd name="connsiteY56" fmla="*/ 711200 h 2193925"/>
                <a:gd name="connsiteX57" fmla="*/ 1774825 w 2286000"/>
                <a:gd name="connsiteY57" fmla="*/ 685800 h 2193925"/>
                <a:gd name="connsiteX58" fmla="*/ 1790700 w 2286000"/>
                <a:gd name="connsiteY58" fmla="*/ 676275 h 2193925"/>
                <a:gd name="connsiteX59" fmla="*/ 1793875 w 2286000"/>
                <a:gd name="connsiteY59" fmla="*/ 641350 h 2193925"/>
                <a:gd name="connsiteX60" fmla="*/ 1828800 w 2286000"/>
                <a:gd name="connsiteY60" fmla="*/ 628650 h 2193925"/>
                <a:gd name="connsiteX61" fmla="*/ 1866900 w 2286000"/>
                <a:gd name="connsiteY61" fmla="*/ 609600 h 2193925"/>
                <a:gd name="connsiteX62" fmla="*/ 1870075 w 2286000"/>
                <a:gd name="connsiteY62" fmla="*/ 555625 h 2193925"/>
                <a:gd name="connsiteX63" fmla="*/ 1908175 w 2286000"/>
                <a:gd name="connsiteY63" fmla="*/ 549275 h 2193925"/>
                <a:gd name="connsiteX64" fmla="*/ 1927225 w 2286000"/>
                <a:gd name="connsiteY64" fmla="*/ 504825 h 2193925"/>
                <a:gd name="connsiteX65" fmla="*/ 1962150 w 2286000"/>
                <a:gd name="connsiteY65" fmla="*/ 495300 h 2193925"/>
                <a:gd name="connsiteX66" fmla="*/ 1968500 w 2286000"/>
                <a:gd name="connsiteY66" fmla="*/ 447675 h 2193925"/>
                <a:gd name="connsiteX67" fmla="*/ 2016125 w 2286000"/>
                <a:gd name="connsiteY67" fmla="*/ 447675 h 2193925"/>
                <a:gd name="connsiteX68" fmla="*/ 2063750 w 2286000"/>
                <a:gd name="connsiteY68" fmla="*/ 381000 h 2193925"/>
                <a:gd name="connsiteX69" fmla="*/ 2089150 w 2286000"/>
                <a:gd name="connsiteY69" fmla="*/ 365125 h 2193925"/>
                <a:gd name="connsiteX70" fmla="*/ 2095500 w 2286000"/>
                <a:gd name="connsiteY70" fmla="*/ 317500 h 2193925"/>
                <a:gd name="connsiteX71" fmla="*/ 2105025 w 2286000"/>
                <a:gd name="connsiteY71" fmla="*/ 307975 h 2193925"/>
                <a:gd name="connsiteX72" fmla="*/ 2124075 w 2286000"/>
                <a:gd name="connsiteY72" fmla="*/ 301625 h 2193925"/>
                <a:gd name="connsiteX73" fmla="*/ 2139950 w 2286000"/>
                <a:gd name="connsiteY73" fmla="*/ 292100 h 2193925"/>
                <a:gd name="connsiteX74" fmla="*/ 2143125 w 2286000"/>
                <a:gd name="connsiteY74" fmla="*/ 266700 h 2193925"/>
                <a:gd name="connsiteX75" fmla="*/ 2162175 w 2286000"/>
                <a:gd name="connsiteY75" fmla="*/ 228600 h 2193925"/>
                <a:gd name="connsiteX76" fmla="*/ 2165350 w 2286000"/>
                <a:gd name="connsiteY76" fmla="*/ 208756 h 2193925"/>
                <a:gd name="connsiteX77" fmla="*/ 2186781 w 2286000"/>
                <a:gd name="connsiteY77" fmla="*/ 208756 h 2193925"/>
                <a:gd name="connsiteX78" fmla="*/ 2196306 w 2286000"/>
                <a:gd name="connsiteY78" fmla="*/ 177800 h 2193925"/>
                <a:gd name="connsiteX79" fmla="*/ 2215356 w 2286000"/>
                <a:gd name="connsiteY79" fmla="*/ 149225 h 2193925"/>
                <a:gd name="connsiteX80" fmla="*/ 2232025 w 2286000"/>
                <a:gd name="connsiteY80" fmla="*/ 94456 h 2193925"/>
                <a:gd name="connsiteX81" fmla="*/ 2243931 w 2286000"/>
                <a:gd name="connsiteY81" fmla="*/ 65881 h 2193925"/>
                <a:gd name="connsiteX82" fmla="*/ 2265363 w 2286000"/>
                <a:gd name="connsiteY82" fmla="*/ 65881 h 2193925"/>
                <a:gd name="connsiteX83" fmla="*/ 2267744 w 2286000"/>
                <a:gd name="connsiteY83" fmla="*/ 15875 h 2193925"/>
                <a:gd name="connsiteX84" fmla="*/ 2286000 w 2286000"/>
                <a:gd name="connsiteY84"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68450 w 2286000"/>
                <a:gd name="connsiteY49" fmla="*/ 927100 h 2193925"/>
                <a:gd name="connsiteX50" fmla="*/ 1631950 w 2286000"/>
                <a:gd name="connsiteY50" fmla="*/ 923925 h 2193925"/>
                <a:gd name="connsiteX51" fmla="*/ 1663700 w 2286000"/>
                <a:gd name="connsiteY51" fmla="*/ 901700 h 2193925"/>
                <a:gd name="connsiteX52" fmla="*/ 1676400 w 2286000"/>
                <a:gd name="connsiteY52" fmla="*/ 876300 h 2193925"/>
                <a:gd name="connsiteX53" fmla="*/ 1708150 w 2286000"/>
                <a:gd name="connsiteY53" fmla="*/ 815975 h 2193925"/>
                <a:gd name="connsiteX54" fmla="*/ 1730375 w 2286000"/>
                <a:gd name="connsiteY54" fmla="*/ 812800 h 2193925"/>
                <a:gd name="connsiteX55" fmla="*/ 1743869 w 2286000"/>
                <a:gd name="connsiteY55" fmla="*/ 765969 h 2193925"/>
                <a:gd name="connsiteX56" fmla="*/ 1760537 w 2286000"/>
                <a:gd name="connsiteY56" fmla="*/ 752475 h 2193925"/>
                <a:gd name="connsiteX57" fmla="*/ 1765300 w 2286000"/>
                <a:gd name="connsiteY57" fmla="*/ 711200 h 2193925"/>
                <a:gd name="connsiteX58" fmla="*/ 1774825 w 2286000"/>
                <a:gd name="connsiteY58" fmla="*/ 685800 h 2193925"/>
                <a:gd name="connsiteX59" fmla="*/ 1790700 w 2286000"/>
                <a:gd name="connsiteY59" fmla="*/ 676275 h 2193925"/>
                <a:gd name="connsiteX60" fmla="*/ 1793875 w 2286000"/>
                <a:gd name="connsiteY60" fmla="*/ 641350 h 2193925"/>
                <a:gd name="connsiteX61" fmla="*/ 1828800 w 2286000"/>
                <a:gd name="connsiteY61" fmla="*/ 628650 h 2193925"/>
                <a:gd name="connsiteX62" fmla="*/ 1866900 w 2286000"/>
                <a:gd name="connsiteY62" fmla="*/ 609600 h 2193925"/>
                <a:gd name="connsiteX63" fmla="*/ 1870075 w 2286000"/>
                <a:gd name="connsiteY63" fmla="*/ 555625 h 2193925"/>
                <a:gd name="connsiteX64" fmla="*/ 1908175 w 2286000"/>
                <a:gd name="connsiteY64" fmla="*/ 549275 h 2193925"/>
                <a:gd name="connsiteX65" fmla="*/ 1927225 w 2286000"/>
                <a:gd name="connsiteY65" fmla="*/ 504825 h 2193925"/>
                <a:gd name="connsiteX66" fmla="*/ 1962150 w 2286000"/>
                <a:gd name="connsiteY66" fmla="*/ 495300 h 2193925"/>
                <a:gd name="connsiteX67" fmla="*/ 1968500 w 2286000"/>
                <a:gd name="connsiteY67" fmla="*/ 447675 h 2193925"/>
                <a:gd name="connsiteX68" fmla="*/ 2016125 w 2286000"/>
                <a:gd name="connsiteY68" fmla="*/ 447675 h 2193925"/>
                <a:gd name="connsiteX69" fmla="*/ 2063750 w 2286000"/>
                <a:gd name="connsiteY69" fmla="*/ 381000 h 2193925"/>
                <a:gd name="connsiteX70" fmla="*/ 2089150 w 2286000"/>
                <a:gd name="connsiteY70" fmla="*/ 365125 h 2193925"/>
                <a:gd name="connsiteX71" fmla="*/ 2095500 w 2286000"/>
                <a:gd name="connsiteY71" fmla="*/ 317500 h 2193925"/>
                <a:gd name="connsiteX72" fmla="*/ 2105025 w 2286000"/>
                <a:gd name="connsiteY72" fmla="*/ 307975 h 2193925"/>
                <a:gd name="connsiteX73" fmla="*/ 2124075 w 2286000"/>
                <a:gd name="connsiteY73" fmla="*/ 301625 h 2193925"/>
                <a:gd name="connsiteX74" fmla="*/ 2139950 w 2286000"/>
                <a:gd name="connsiteY74" fmla="*/ 292100 h 2193925"/>
                <a:gd name="connsiteX75" fmla="*/ 2143125 w 2286000"/>
                <a:gd name="connsiteY75" fmla="*/ 266700 h 2193925"/>
                <a:gd name="connsiteX76" fmla="*/ 2162175 w 2286000"/>
                <a:gd name="connsiteY76" fmla="*/ 228600 h 2193925"/>
                <a:gd name="connsiteX77" fmla="*/ 2165350 w 2286000"/>
                <a:gd name="connsiteY77" fmla="*/ 208756 h 2193925"/>
                <a:gd name="connsiteX78" fmla="*/ 2186781 w 2286000"/>
                <a:gd name="connsiteY78" fmla="*/ 208756 h 2193925"/>
                <a:gd name="connsiteX79" fmla="*/ 2196306 w 2286000"/>
                <a:gd name="connsiteY79" fmla="*/ 177800 h 2193925"/>
                <a:gd name="connsiteX80" fmla="*/ 2215356 w 2286000"/>
                <a:gd name="connsiteY80" fmla="*/ 149225 h 2193925"/>
                <a:gd name="connsiteX81" fmla="*/ 2232025 w 2286000"/>
                <a:gd name="connsiteY81" fmla="*/ 94456 h 2193925"/>
                <a:gd name="connsiteX82" fmla="*/ 2243931 w 2286000"/>
                <a:gd name="connsiteY82" fmla="*/ 65881 h 2193925"/>
                <a:gd name="connsiteX83" fmla="*/ 2265363 w 2286000"/>
                <a:gd name="connsiteY83" fmla="*/ 65881 h 2193925"/>
                <a:gd name="connsiteX84" fmla="*/ 2267744 w 2286000"/>
                <a:gd name="connsiteY84" fmla="*/ 15875 h 2193925"/>
                <a:gd name="connsiteX85" fmla="*/ 2286000 w 2286000"/>
                <a:gd name="connsiteY85" fmla="*/ 0 h 2193925"/>
                <a:gd name="connsiteX0" fmla="*/ 0 w 2286000"/>
                <a:gd name="connsiteY0" fmla="*/ 2193925 h 2193925"/>
                <a:gd name="connsiteX1" fmla="*/ 69850 w 2286000"/>
                <a:gd name="connsiteY1" fmla="*/ 2165350 h 2193925"/>
                <a:gd name="connsiteX2" fmla="*/ 117475 w 2286000"/>
                <a:gd name="connsiteY2" fmla="*/ 2165350 h 2193925"/>
                <a:gd name="connsiteX3" fmla="*/ 133350 w 2286000"/>
                <a:gd name="connsiteY3" fmla="*/ 2133600 h 2193925"/>
                <a:gd name="connsiteX4" fmla="*/ 171450 w 2286000"/>
                <a:gd name="connsiteY4" fmla="*/ 2133600 h 2193925"/>
                <a:gd name="connsiteX5" fmla="*/ 200025 w 2286000"/>
                <a:gd name="connsiteY5" fmla="*/ 2124075 h 2193925"/>
                <a:gd name="connsiteX6" fmla="*/ 238125 w 2286000"/>
                <a:gd name="connsiteY6" fmla="*/ 2111375 h 2193925"/>
                <a:gd name="connsiteX7" fmla="*/ 263525 w 2286000"/>
                <a:gd name="connsiteY7" fmla="*/ 2111375 h 2193925"/>
                <a:gd name="connsiteX8" fmla="*/ 282575 w 2286000"/>
                <a:gd name="connsiteY8" fmla="*/ 2085975 h 2193925"/>
                <a:gd name="connsiteX9" fmla="*/ 311150 w 2286000"/>
                <a:gd name="connsiteY9" fmla="*/ 2073275 h 2193925"/>
                <a:gd name="connsiteX10" fmla="*/ 365125 w 2286000"/>
                <a:gd name="connsiteY10" fmla="*/ 2054225 h 2193925"/>
                <a:gd name="connsiteX11" fmla="*/ 412750 w 2286000"/>
                <a:gd name="connsiteY11" fmla="*/ 2047875 h 2193925"/>
                <a:gd name="connsiteX12" fmla="*/ 495300 w 2286000"/>
                <a:gd name="connsiteY12" fmla="*/ 1968500 h 2193925"/>
                <a:gd name="connsiteX13" fmla="*/ 523875 w 2286000"/>
                <a:gd name="connsiteY13" fmla="*/ 1978025 h 2193925"/>
                <a:gd name="connsiteX14" fmla="*/ 612775 w 2286000"/>
                <a:gd name="connsiteY14" fmla="*/ 1914525 h 2193925"/>
                <a:gd name="connsiteX15" fmla="*/ 622300 w 2286000"/>
                <a:gd name="connsiteY15" fmla="*/ 1860550 h 2193925"/>
                <a:gd name="connsiteX16" fmla="*/ 742950 w 2286000"/>
                <a:gd name="connsiteY16" fmla="*/ 1790700 h 2193925"/>
                <a:gd name="connsiteX17" fmla="*/ 746125 w 2286000"/>
                <a:gd name="connsiteY17" fmla="*/ 1758950 h 2193925"/>
                <a:gd name="connsiteX18" fmla="*/ 787400 w 2286000"/>
                <a:gd name="connsiteY18" fmla="*/ 1714500 h 2193925"/>
                <a:gd name="connsiteX19" fmla="*/ 822325 w 2286000"/>
                <a:gd name="connsiteY19" fmla="*/ 1676400 h 2193925"/>
                <a:gd name="connsiteX20" fmla="*/ 857250 w 2286000"/>
                <a:gd name="connsiteY20" fmla="*/ 1663700 h 2193925"/>
                <a:gd name="connsiteX21" fmla="*/ 866775 w 2286000"/>
                <a:gd name="connsiteY21" fmla="*/ 1651000 h 2193925"/>
                <a:gd name="connsiteX22" fmla="*/ 895350 w 2286000"/>
                <a:gd name="connsiteY22" fmla="*/ 1651000 h 2193925"/>
                <a:gd name="connsiteX23" fmla="*/ 927100 w 2286000"/>
                <a:gd name="connsiteY23" fmla="*/ 1619250 h 2193925"/>
                <a:gd name="connsiteX24" fmla="*/ 936625 w 2286000"/>
                <a:gd name="connsiteY24" fmla="*/ 1587500 h 2193925"/>
                <a:gd name="connsiteX25" fmla="*/ 955675 w 2286000"/>
                <a:gd name="connsiteY25" fmla="*/ 1584325 h 2193925"/>
                <a:gd name="connsiteX26" fmla="*/ 974725 w 2286000"/>
                <a:gd name="connsiteY26" fmla="*/ 1552575 h 2193925"/>
                <a:gd name="connsiteX27" fmla="*/ 1012825 w 2286000"/>
                <a:gd name="connsiteY27" fmla="*/ 1492250 h 2193925"/>
                <a:gd name="connsiteX28" fmla="*/ 1028700 w 2286000"/>
                <a:gd name="connsiteY28" fmla="*/ 1495425 h 2193925"/>
                <a:gd name="connsiteX29" fmla="*/ 1044575 w 2286000"/>
                <a:gd name="connsiteY29" fmla="*/ 1454150 h 2193925"/>
                <a:gd name="connsiteX30" fmla="*/ 1066800 w 2286000"/>
                <a:gd name="connsiteY30" fmla="*/ 1447800 h 2193925"/>
                <a:gd name="connsiteX31" fmla="*/ 1085850 w 2286000"/>
                <a:gd name="connsiteY31" fmla="*/ 1400175 h 2193925"/>
                <a:gd name="connsiteX32" fmla="*/ 1104900 w 2286000"/>
                <a:gd name="connsiteY32" fmla="*/ 1403350 h 2193925"/>
                <a:gd name="connsiteX33" fmla="*/ 1152525 w 2286000"/>
                <a:gd name="connsiteY33" fmla="*/ 1343025 h 2193925"/>
                <a:gd name="connsiteX34" fmla="*/ 1184275 w 2286000"/>
                <a:gd name="connsiteY34" fmla="*/ 1336675 h 2193925"/>
                <a:gd name="connsiteX35" fmla="*/ 1216025 w 2286000"/>
                <a:gd name="connsiteY35" fmla="*/ 1327150 h 2193925"/>
                <a:gd name="connsiteX36" fmla="*/ 1238250 w 2286000"/>
                <a:gd name="connsiteY36" fmla="*/ 1320800 h 2193925"/>
                <a:gd name="connsiteX37" fmla="*/ 1247775 w 2286000"/>
                <a:gd name="connsiteY37" fmla="*/ 1298575 h 2193925"/>
                <a:gd name="connsiteX38" fmla="*/ 1266825 w 2286000"/>
                <a:gd name="connsiteY38" fmla="*/ 1295400 h 2193925"/>
                <a:gd name="connsiteX39" fmla="*/ 1273175 w 2286000"/>
                <a:gd name="connsiteY39" fmla="*/ 1273175 h 2193925"/>
                <a:gd name="connsiteX40" fmla="*/ 1295400 w 2286000"/>
                <a:gd name="connsiteY40" fmla="*/ 1241425 h 2193925"/>
                <a:gd name="connsiteX41" fmla="*/ 1308100 w 2286000"/>
                <a:gd name="connsiteY41" fmla="*/ 1219200 h 2193925"/>
                <a:gd name="connsiteX42" fmla="*/ 1349375 w 2286000"/>
                <a:gd name="connsiteY42" fmla="*/ 1171575 h 2193925"/>
                <a:gd name="connsiteX43" fmla="*/ 1368425 w 2286000"/>
                <a:gd name="connsiteY43" fmla="*/ 1171575 h 2193925"/>
                <a:gd name="connsiteX44" fmla="*/ 1384300 w 2286000"/>
                <a:gd name="connsiteY44" fmla="*/ 1127125 h 2193925"/>
                <a:gd name="connsiteX45" fmla="*/ 1485900 w 2286000"/>
                <a:gd name="connsiteY45" fmla="*/ 1057275 h 2193925"/>
                <a:gd name="connsiteX46" fmla="*/ 1508125 w 2286000"/>
                <a:gd name="connsiteY46" fmla="*/ 1016000 h 2193925"/>
                <a:gd name="connsiteX47" fmla="*/ 1527175 w 2286000"/>
                <a:gd name="connsiteY47" fmla="*/ 1003300 h 2193925"/>
                <a:gd name="connsiteX48" fmla="*/ 1543050 w 2286000"/>
                <a:gd name="connsiteY48" fmla="*/ 1000125 h 2193925"/>
                <a:gd name="connsiteX49" fmla="*/ 1546225 w 2286000"/>
                <a:gd name="connsiteY49" fmla="*/ 968375 h 2193925"/>
                <a:gd name="connsiteX50" fmla="*/ 1568450 w 2286000"/>
                <a:gd name="connsiteY50" fmla="*/ 927100 h 2193925"/>
                <a:gd name="connsiteX51" fmla="*/ 1631950 w 2286000"/>
                <a:gd name="connsiteY51" fmla="*/ 923925 h 2193925"/>
                <a:gd name="connsiteX52" fmla="*/ 1663700 w 2286000"/>
                <a:gd name="connsiteY52" fmla="*/ 901700 h 2193925"/>
                <a:gd name="connsiteX53" fmla="*/ 1676400 w 2286000"/>
                <a:gd name="connsiteY53" fmla="*/ 876300 h 2193925"/>
                <a:gd name="connsiteX54" fmla="*/ 1708150 w 2286000"/>
                <a:gd name="connsiteY54" fmla="*/ 815975 h 2193925"/>
                <a:gd name="connsiteX55" fmla="*/ 1730375 w 2286000"/>
                <a:gd name="connsiteY55" fmla="*/ 812800 h 2193925"/>
                <a:gd name="connsiteX56" fmla="*/ 1743869 w 2286000"/>
                <a:gd name="connsiteY56" fmla="*/ 765969 h 2193925"/>
                <a:gd name="connsiteX57" fmla="*/ 1760537 w 2286000"/>
                <a:gd name="connsiteY57" fmla="*/ 752475 h 2193925"/>
                <a:gd name="connsiteX58" fmla="*/ 1765300 w 2286000"/>
                <a:gd name="connsiteY58" fmla="*/ 711200 h 2193925"/>
                <a:gd name="connsiteX59" fmla="*/ 1774825 w 2286000"/>
                <a:gd name="connsiteY59" fmla="*/ 685800 h 2193925"/>
                <a:gd name="connsiteX60" fmla="*/ 1790700 w 2286000"/>
                <a:gd name="connsiteY60" fmla="*/ 676275 h 2193925"/>
                <a:gd name="connsiteX61" fmla="*/ 1793875 w 2286000"/>
                <a:gd name="connsiteY61" fmla="*/ 641350 h 2193925"/>
                <a:gd name="connsiteX62" fmla="*/ 1828800 w 2286000"/>
                <a:gd name="connsiteY62" fmla="*/ 628650 h 2193925"/>
                <a:gd name="connsiteX63" fmla="*/ 1866900 w 2286000"/>
                <a:gd name="connsiteY63" fmla="*/ 609600 h 2193925"/>
                <a:gd name="connsiteX64" fmla="*/ 1870075 w 2286000"/>
                <a:gd name="connsiteY64" fmla="*/ 555625 h 2193925"/>
                <a:gd name="connsiteX65" fmla="*/ 1908175 w 2286000"/>
                <a:gd name="connsiteY65" fmla="*/ 549275 h 2193925"/>
                <a:gd name="connsiteX66" fmla="*/ 1927225 w 2286000"/>
                <a:gd name="connsiteY66" fmla="*/ 504825 h 2193925"/>
                <a:gd name="connsiteX67" fmla="*/ 1962150 w 2286000"/>
                <a:gd name="connsiteY67" fmla="*/ 495300 h 2193925"/>
                <a:gd name="connsiteX68" fmla="*/ 1968500 w 2286000"/>
                <a:gd name="connsiteY68" fmla="*/ 447675 h 2193925"/>
                <a:gd name="connsiteX69" fmla="*/ 2016125 w 2286000"/>
                <a:gd name="connsiteY69" fmla="*/ 447675 h 2193925"/>
                <a:gd name="connsiteX70" fmla="*/ 2063750 w 2286000"/>
                <a:gd name="connsiteY70" fmla="*/ 381000 h 2193925"/>
                <a:gd name="connsiteX71" fmla="*/ 2089150 w 2286000"/>
                <a:gd name="connsiteY71" fmla="*/ 365125 h 2193925"/>
                <a:gd name="connsiteX72" fmla="*/ 2095500 w 2286000"/>
                <a:gd name="connsiteY72" fmla="*/ 317500 h 2193925"/>
                <a:gd name="connsiteX73" fmla="*/ 2105025 w 2286000"/>
                <a:gd name="connsiteY73" fmla="*/ 307975 h 2193925"/>
                <a:gd name="connsiteX74" fmla="*/ 2124075 w 2286000"/>
                <a:gd name="connsiteY74" fmla="*/ 301625 h 2193925"/>
                <a:gd name="connsiteX75" fmla="*/ 2139950 w 2286000"/>
                <a:gd name="connsiteY75" fmla="*/ 292100 h 2193925"/>
                <a:gd name="connsiteX76" fmla="*/ 2143125 w 2286000"/>
                <a:gd name="connsiteY76" fmla="*/ 266700 h 2193925"/>
                <a:gd name="connsiteX77" fmla="*/ 2162175 w 2286000"/>
                <a:gd name="connsiteY77" fmla="*/ 228600 h 2193925"/>
                <a:gd name="connsiteX78" fmla="*/ 2165350 w 2286000"/>
                <a:gd name="connsiteY78" fmla="*/ 208756 h 2193925"/>
                <a:gd name="connsiteX79" fmla="*/ 2186781 w 2286000"/>
                <a:gd name="connsiteY79" fmla="*/ 208756 h 2193925"/>
                <a:gd name="connsiteX80" fmla="*/ 2196306 w 2286000"/>
                <a:gd name="connsiteY80" fmla="*/ 177800 h 2193925"/>
                <a:gd name="connsiteX81" fmla="*/ 2215356 w 2286000"/>
                <a:gd name="connsiteY81" fmla="*/ 149225 h 2193925"/>
                <a:gd name="connsiteX82" fmla="*/ 2232025 w 2286000"/>
                <a:gd name="connsiteY82" fmla="*/ 94456 h 2193925"/>
                <a:gd name="connsiteX83" fmla="*/ 2243931 w 2286000"/>
                <a:gd name="connsiteY83" fmla="*/ 65881 h 2193925"/>
                <a:gd name="connsiteX84" fmla="*/ 2265363 w 2286000"/>
                <a:gd name="connsiteY84" fmla="*/ 65881 h 2193925"/>
                <a:gd name="connsiteX85" fmla="*/ 2267744 w 2286000"/>
                <a:gd name="connsiteY85" fmla="*/ 15875 h 2193925"/>
                <a:gd name="connsiteX86" fmla="*/ 2286000 w 2286000"/>
                <a:gd name="connsiteY86" fmla="*/ 0 h 2193925"/>
                <a:gd name="connsiteX0" fmla="*/ 0 w 2286000"/>
                <a:gd name="connsiteY0" fmla="*/ 2193925 h 2193925"/>
                <a:gd name="connsiteX1" fmla="*/ 43656 w 2286000"/>
                <a:gd name="connsiteY1" fmla="*/ 2189956 h 2193925"/>
                <a:gd name="connsiteX2" fmla="*/ 69850 w 2286000"/>
                <a:gd name="connsiteY2" fmla="*/ 2165350 h 2193925"/>
                <a:gd name="connsiteX3" fmla="*/ 117475 w 2286000"/>
                <a:gd name="connsiteY3" fmla="*/ 2165350 h 2193925"/>
                <a:gd name="connsiteX4" fmla="*/ 133350 w 2286000"/>
                <a:gd name="connsiteY4" fmla="*/ 2133600 h 2193925"/>
                <a:gd name="connsiteX5" fmla="*/ 171450 w 2286000"/>
                <a:gd name="connsiteY5" fmla="*/ 2133600 h 2193925"/>
                <a:gd name="connsiteX6" fmla="*/ 200025 w 2286000"/>
                <a:gd name="connsiteY6" fmla="*/ 2124075 h 2193925"/>
                <a:gd name="connsiteX7" fmla="*/ 238125 w 2286000"/>
                <a:gd name="connsiteY7" fmla="*/ 2111375 h 2193925"/>
                <a:gd name="connsiteX8" fmla="*/ 263525 w 2286000"/>
                <a:gd name="connsiteY8" fmla="*/ 2111375 h 2193925"/>
                <a:gd name="connsiteX9" fmla="*/ 282575 w 2286000"/>
                <a:gd name="connsiteY9" fmla="*/ 2085975 h 2193925"/>
                <a:gd name="connsiteX10" fmla="*/ 311150 w 2286000"/>
                <a:gd name="connsiteY10" fmla="*/ 2073275 h 2193925"/>
                <a:gd name="connsiteX11" fmla="*/ 365125 w 2286000"/>
                <a:gd name="connsiteY11" fmla="*/ 2054225 h 2193925"/>
                <a:gd name="connsiteX12" fmla="*/ 412750 w 2286000"/>
                <a:gd name="connsiteY12" fmla="*/ 2047875 h 2193925"/>
                <a:gd name="connsiteX13" fmla="*/ 495300 w 2286000"/>
                <a:gd name="connsiteY13" fmla="*/ 1968500 h 2193925"/>
                <a:gd name="connsiteX14" fmla="*/ 523875 w 2286000"/>
                <a:gd name="connsiteY14" fmla="*/ 1978025 h 2193925"/>
                <a:gd name="connsiteX15" fmla="*/ 612775 w 2286000"/>
                <a:gd name="connsiteY15" fmla="*/ 1914525 h 2193925"/>
                <a:gd name="connsiteX16" fmla="*/ 622300 w 2286000"/>
                <a:gd name="connsiteY16" fmla="*/ 1860550 h 2193925"/>
                <a:gd name="connsiteX17" fmla="*/ 742950 w 2286000"/>
                <a:gd name="connsiteY17" fmla="*/ 1790700 h 2193925"/>
                <a:gd name="connsiteX18" fmla="*/ 746125 w 2286000"/>
                <a:gd name="connsiteY18" fmla="*/ 1758950 h 2193925"/>
                <a:gd name="connsiteX19" fmla="*/ 787400 w 2286000"/>
                <a:gd name="connsiteY19" fmla="*/ 1714500 h 2193925"/>
                <a:gd name="connsiteX20" fmla="*/ 822325 w 2286000"/>
                <a:gd name="connsiteY20" fmla="*/ 1676400 h 2193925"/>
                <a:gd name="connsiteX21" fmla="*/ 857250 w 2286000"/>
                <a:gd name="connsiteY21" fmla="*/ 1663700 h 2193925"/>
                <a:gd name="connsiteX22" fmla="*/ 866775 w 2286000"/>
                <a:gd name="connsiteY22" fmla="*/ 1651000 h 2193925"/>
                <a:gd name="connsiteX23" fmla="*/ 895350 w 2286000"/>
                <a:gd name="connsiteY23" fmla="*/ 1651000 h 2193925"/>
                <a:gd name="connsiteX24" fmla="*/ 927100 w 2286000"/>
                <a:gd name="connsiteY24" fmla="*/ 1619250 h 2193925"/>
                <a:gd name="connsiteX25" fmla="*/ 936625 w 2286000"/>
                <a:gd name="connsiteY25" fmla="*/ 1587500 h 2193925"/>
                <a:gd name="connsiteX26" fmla="*/ 955675 w 2286000"/>
                <a:gd name="connsiteY26" fmla="*/ 1584325 h 2193925"/>
                <a:gd name="connsiteX27" fmla="*/ 974725 w 2286000"/>
                <a:gd name="connsiteY27" fmla="*/ 1552575 h 2193925"/>
                <a:gd name="connsiteX28" fmla="*/ 1012825 w 2286000"/>
                <a:gd name="connsiteY28" fmla="*/ 1492250 h 2193925"/>
                <a:gd name="connsiteX29" fmla="*/ 1028700 w 2286000"/>
                <a:gd name="connsiteY29" fmla="*/ 1495425 h 2193925"/>
                <a:gd name="connsiteX30" fmla="*/ 1044575 w 2286000"/>
                <a:gd name="connsiteY30" fmla="*/ 1454150 h 2193925"/>
                <a:gd name="connsiteX31" fmla="*/ 1066800 w 2286000"/>
                <a:gd name="connsiteY31" fmla="*/ 1447800 h 2193925"/>
                <a:gd name="connsiteX32" fmla="*/ 1085850 w 2286000"/>
                <a:gd name="connsiteY32" fmla="*/ 1400175 h 2193925"/>
                <a:gd name="connsiteX33" fmla="*/ 1104900 w 2286000"/>
                <a:gd name="connsiteY33" fmla="*/ 1403350 h 2193925"/>
                <a:gd name="connsiteX34" fmla="*/ 1152525 w 2286000"/>
                <a:gd name="connsiteY34" fmla="*/ 1343025 h 2193925"/>
                <a:gd name="connsiteX35" fmla="*/ 1184275 w 2286000"/>
                <a:gd name="connsiteY35" fmla="*/ 1336675 h 2193925"/>
                <a:gd name="connsiteX36" fmla="*/ 1216025 w 2286000"/>
                <a:gd name="connsiteY36" fmla="*/ 1327150 h 2193925"/>
                <a:gd name="connsiteX37" fmla="*/ 1238250 w 2286000"/>
                <a:gd name="connsiteY37" fmla="*/ 1320800 h 2193925"/>
                <a:gd name="connsiteX38" fmla="*/ 1247775 w 2286000"/>
                <a:gd name="connsiteY38" fmla="*/ 1298575 h 2193925"/>
                <a:gd name="connsiteX39" fmla="*/ 1266825 w 2286000"/>
                <a:gd name="connsiteY39" fmla="*/ 1295400 h 2193925"/>
                <a:gd name="connsiteX40" fmla="*/ 1273175 w 2286000"/>
                <a:gd name="connsiteY40" fmla="*/ 1273175 h 2193925"/>
                <a:gd name="connsiteX41" fmla="*/ 1295400 w 2286000"/>
                <a:gd name="connsiteY41" fmla="*/ 1241425 h 2193925"/>
                <a:gd name="connsiteX42" fmla="*/ 1308100 w 2286000"/>
                <a:gd name="connsiteY42" fmla="*/ 1219200 h 2193925"/>
                <a:gd name="connsiteX43" fmla="*/ 1349375 w 2286000"/>
                <a:gd name="connsiteY43" fmla="*/ 1171575 h 2193925"/>
                <a:gd name="connsiteX44" fmla="*/ 1368425 w 2286000"/>
                <a:gd name="connsiteY44" fmla="*/ 1171575 h 2193925"/>
                <a:gd name="connsiteX45" fmla="*/ 1384300 w 2286000"/>
                <a:gd name="connsiteY45" fmla="*/ 1127125 h 2193925"/>
                <a:gd name="connsiteX46" fmla="*/ 1485900 w 2286000"/>
                <a:gd name="connsiteY46" fmla="*/ 1057275 h 2193925"/>
                <a:gd name="connsiteX47" fmla="*/ 1508125 w 2286000"/>
                <a:gd name="connsiteY47" fmla="*/ 1016000 h 2193925"/>
                <a:gd name="connsiteX48" fmla="*/ 1527175 w 2286000"/>
                <a:gd name="connsiteY48" fmla="*/ 1003300 h 2193925"/>
                <a:gd name="connsiteX49" fmla="*/ 1543050 w 2286000"/>
                <a:gd name="connsiteY49" fmla="*/ 1000125 h 2193925"/>
                <a:gd name="connsiteX50" fmla="*/ 1546225 w 2286000"/>
                <a:gd name="connsiteY50" fmla="*/ 968375 h 2193925"/>
                <a:gd name="connsiteX51" fmla="*/ 1568450 w 2286000"/>
                <a:gd name="connsiteY51" fmla="*/ 927100 h 2193925"/>
                <a:gd name="connsiteX52" fmla="*/ 1631950 w 2286000"/>
                <a:gd name="connsiteY52" fmla="*/ 923925 h 2193925"/>
                <a:gd name="connsiteX53" fmla="*/ 1663700 w 2286000"/>
                <a:gd name="connsiteY53" fmla="*/ 901700 h 2193925"/>
                <a:gd name="connsiteX54" fmla="*/ 1676400 w 2286000"/>
                <a:gd name="connsiteY54" fmla="*/ 876300 h 2193925"/>
                <a:gd name="connsiteX55" fmla="*/ 1708150 w 2286000"/>
                <a:gd name="connsiteY55" fmla="*/ 815975 h 2193925"/>
                <a:gd name="connsiteX56" fmla="*/ 1730375 w 2286000"/>
                <a:gd name="connsiteY56" fmla="*/ 812800 h 2193925"/>
                <a:gd name="connsiteX57" fmla="*/ 1743869 w 2286000"/>
                <a:gd name="connsiteY57" fmla="*/ 765969 h 2193925"/>
                <a:gd name="connsiteX58" fmla="*/ 1760537 w 2286000"/>
                <a:gd name="connsiteY58" fmla="*/ 752475 h 2193925"/>
                <a:gd name="connsiteX59" fmla="*/ 1765300 w 2286000"/>
                <a:gd name="connsiteY59" fmla="*/ 711200 h 2193925"/>
                <a:gd name="connsiteX60" fmla="*/ 1774825 w 2286000"/>
                <a:gd name="connsiteY60" fmla="*/ 685800 h 2193925"/>
                <a:gd name="connsiteX61" fmla="*/ 1790700 w 2286000"/>
                <a:gd name="connsiteY61" fmla="*/ 676275 h 2193925"/>
                <a:gd name="connsiteX62" fmla="*/ 1793875 w 2286000"/>
                <a:gd name="connsiteY62" fmla="*/ 641350 h 2193925"/>
                <a:gd name="connsiteX63" fmla="*/ 1828800 w 2286000"/>
                <a:gd name="connsiteY63" fmla="*/ 628650 h 2193925"/>
                <a:gd name="connsiteX64" fmla="*/ 1866900 w 2286000"/>
                <a:gd name="connsiteY64" fmla="*/ 609600 h 2193925"/>
                <a:gd name="connsiteX65" fmla="*/ 1870075 w 2286000"/>
                <a:gd name="connsiteY65" fmla="*/ 555625 h 2193925"/>
                <a:gd name="connsiteX66" fmla="*/ 1908175 w 2286000"/>
                <a:gd name="connsiteY66" fmla="*/ 549275 h 2193925"/>
                <a:gd name="connsiteX67" fmla="*/ 1927225 w 2286000"/>
                <a:gd name="connsiteY67" fmla="*/ 504825 h 2193925"/>
                <a:gd name="connsiteX68" fmla="*/ 1962150 w 2286000"/>
                <a:gd name="connsiteY68" fmla="*/ 495300 h 2193925"/>
                <a:gd name="connsiteX69" fmla="*/ 1968500 w 2286000"/>
                <a:gd name="connsiteY69" fmla="*/ 447675 h 2193925"/>
                <a:gd name="connsiteX70" fmla="*/ 2016125 w 2286000"/>
                <a:gd name="connsiteY70" fmla="*/ 447675 h 2193925"/>
                <a:gd name="connsiteX71" fmla="*/ 2063750 w 2286000"/>
                <a:gd name="connsiteY71" fmla="*/ 381000 h 2193925"/>
                <a:gd name="connsiteX72" fmla="*/ 2089150 w 2286000"/>
                <a:gd name="connsiteY72" fmla="*/ 365125 h 2193925"/>
                <a:gd name="connsiteX73" fmla="*/ 2095500 w 2286000"/>
                <a:gd name="connsiteY73" fmla="*/ 317500 h 2193925"/>
                <a:gd name="connsiteX74" fmla="*/ 2105025 w 2286000"/>
                <a:gd name="connsiteY74" fmla="*/ 307975 h 2193925"/>
                <a:gd name="connsiteX75" fmla="*/ 2124075 w 2286000"/>
                <a:gd name="connsiteY75" fmla="*/ 301625 h 2193925"/>
                <a:gd name="connsiteX76" fmla="*/ 2139950 w 2286000"/>
                <a:gd name="connsiteY76" fmla="*/ 292100 h 2193925"/>
                <a:gd name="connsiteX77" fmla="*/ 2143125 w 2286000"/>
                <a:gd name="connsiteY77" fmla="*/ 266700 h 2193925"/>
                <a:gd name="connsiteX78" fmla="*/ 2162175 w 2286000"/>
                <a:gd name="connsiteY78" fmla="*/ 228600 h 2193925"/>
                <a:gd name="connsiteX79" fmla="*/ 2165350 w 2286000"/>
                <a:gd name="connsiteY79" fmla="*/ 208756 h 2193925"/>
                <a:gd name="connsiteX80" fmla="*/ 2186781 w 2286000"/>
                <a:gd name="connsiteY80" fmla="*/ 208756 h 2193925"/>
                <a:gd name="connsiteX81" fmla="*/ 2196306 w 2286000"/>
                <a:gd name="connsiteY81" fmla="*/ 177800 h 2193925"/>
                <a:gd name="connsiteX82" fmla="*/ 2215356 w 2286000"/>
                <a:gd name="connsiteY82" fmla="*/ 149225 h 2193925"/>
                <a:gd name="connsiteX83" fmla="*/ 2232025 w 2286000"/>
                <a:gd name="connsiteY83" fmla="*/ 94456 h 2193925"/>
                <a:gd name="connsiteX84" fmla="*/ 2243931 w 2286000"/>
                <a:gd name="connsiteY84" fmla="*/ 65881 h 2193925"/>
                <a:gd name="connsiteX85" fmla="*/ 2265363 w 2286000"/>
                <a:gd name="connsiteY85" fmla="*/ 65881 h 2193925"/>
                <a:gd name="connsiteX86" fmla="*/ 2267744 w 2286000"/>
                <a:gd name="connsiteY86" fmla="*/ 15875 h 2193925"/>
                <a:gd name="connsiteX87" fmla="*/ 2286000 w 2286000"/>
                <a:gd name="connsiteY87" fmla="*/ 0 h 2193925"/>
                <a:gd name="connsiteX0" fmla="*/ 0 w 2286000"/>
                <a:gd name="connsiteY0" fmla="*/ 2193925 h 2193925"/>
                <a:gd name="connsiteX1" fmla="*/ 43656 w 2286000"/>
                <a:gd name="connsiteY1" fmla="*/ 2189956 h 2193925"/>
                <a:gd name="connsiteX2" fmla="*/ 69850 w 2286000"/>
                <a:gd name="connsiteY2" fmla="*/ 2165350 h 2193925"/>
                <a:gd name="connsiteX3" fmla="*/ 117475 w 2286000"/>
                <a:gd name="connsiteY3" fmla="*/ 2165350 h 2193925"/>
                <a:gd name="connsiteX4" fmla="*/ 133350 w 2286000"/>
                <a:gd name="connsiteY4" fmla="*/ 2133600 h 2193925"/>
                <a:gd name="connsiteX5" fmla="*/ 171450 w 2286000"/>
                <a:gd name="connsiteY5" fmla="*/ 2133600 h 2193925"/>
                <a:gd name="connsiteX6" fmla="*/ 200025 w 2286000"/>
                <a:gd name="connsiteY6" fmla="*/ 2124075 h 2193925"/>
                <a:gd name="connsiteX7" fmla="*/ 238125 w 2286000"/>
                <a:gd name="connsiteY7" fmla="*/ 2111375 h 2193925"/>
                <a:gd name="connsiteX8" fmla="*/ 263525 w 2286000"/>
                <a:gd name="connsiteY8" fmla="*/ 2111375 h 2193925"/>
                <a:gd name="connsiteX9" fmla="*/ 282575 w 2286000"/>
                <a:gd name="connsiteY9" fmla="*/ 2085975 h 2193925"/>
                <a:gd name="connsiteX10" fmla="*/ 311150 w 2286000"/>
                <a:gd name="connsiteY10" fmla="*/ 2073275 h 2193925"/>
                <a:gd name="connsiteX11" fmla="*/ 365125 w 2286000"/>
                <a:gd name="connsiteY11" fmla="*/ 2054225 h 2193925"/>
                <a:gd name="connsiteX12" fmla="*/ 412750 w 2286000"/>
                <a:gd name="connsiteY12" fmla="*/ 2047875 h 2193925"/>
                <a:gd name="connsiteX13" fmla="*/ 495300 w 2286000"/>
                <a:gd name="connsiteY13" fmla="*/ 1968500 h 2193925"/>
                <a:gd name="connsiteX14" fmla="*/ 523875 w 2286000"/>
                <a:gd name="connsiteY14" fmla="*/ 1978025 h 2193925"/>
                <a:gd name="connsiteX15" fmla="*/ 560388 w 2286000"/>
                <a:gd name="connsiteY15" fmla="*/ 1937544 h 2193925"/>
                <a:gd name="connsiteX16" fmla="*/ 612775 w 2286000"/>
                <a:gd name="connsiteY16" fmla="*/ 1914525 h 2193925"/>
                <a:gd name="connsiteX17" fmla="*/ 622300 w 2286000"/>
                <a:gd name="connsiteY17" fmla="*/ 1860550 h 2193925"/>
                <a:gd name="connsiteX18" fmla="*/ 742950 w 2286000"/>
                <a:gd name="connsiteY18" fmla="*/ 1790700 h 2193925"/>
                <a:gd name="connsiteX19" fmla="*/ 746125 w 2286000"/>
                <a:gd name="connsiteY19" fmla="*/ 1758950 h 2193925"/>
                <a:gd name="connsiteX20" fmla="*/ 787400 w 2286000"/>
                <a:gd name="connsiteY20" fmla="*/ 1714500 h 2193925"/>
                <a:gd name="connsiteX21" fmla="*/ 822325 w 2286000"/>
                <a:gd name="connsiteY21" fmla="*/ 1676400 h 2193925"/>
                <a:gd name="connsiteX22" fmla="*/ 857250 w 2286000"/>
                <a:gd name="connsiteY22" fmla="*/ 1663700 h 2193925"/>
                <a:gd name="connsiteX23" fmla="*/ 866775 w 2286000"/>
                <a:gd name="connsiteY23" fmla="*/ 1651000 h 2193925"/>
                <a:gd name="connsiteX24" fmla="*/ 895350 w 2286000"/>
                <a:gd name="connsiteY24" fmla="*/ 1651000 h 2193925"/>
                <a:gd name="connsiteX25" fmla="*/ 927100 w 2286000"/>
                <a:gd name="connsiteY25" fmla="*/ 1619250 h 2193925"/>
                <a:gd name="connsiteX26" fmla="*/ 936625 w 2286000"/>
                <a:gd name="connsiteY26" fmla="*/ 1587500 h 2193925"/>
                <a:gd name="connsiteX27" fmla="*/ 955675 w 2286000"/>
                <a:gd name="connsiteY27" fmla="*/ 1584325 h 2193925"/>
                <a:gd name="connsiteX28" fmla="*/ 974725 w 2286000"/>
                <a:gd name="connsiteY28" fmla="*/ 1552575 h 2193925"/>
                <a:gd name="connsiteX29" fmla="*/ 1012825 w 2286000"/>
                <a:gd name="connsiteY29" fmla="*/ 1492250 h 2193925"/>
                <a:gd name="connsiteX30" fmla="*/ 1028700 w 2286000"/>
                <a:gd name="connsiteY30" fmla="*/ 1495425 h 2193925"/>
                <a:gd name="connsiteX31" fmla="*/ 1044575 w 2286000"/>
                <a:gd name="connsiteY31" fmla="*/ 1454150 h 2193925"/>
                <a:gd name="connsiteX32" fmla="*/ 1066800 w 2286000"/>
                <a:gd name="connsiteY32" fmla="*/ 1447800 h 2193925"/>
                <a:gd name="connsiteX33" fmla="*/ 1085850 w 2286000"/>
                <a:gd name="connsiteY33" fmla="*/ 1400175 h 2193925"/>
                <a:gd name="connsiteX34" fmla="*/ 1104900 w 2286000"/>
                <a:gd name="connsiteY34" fmla="*/ 1403350 h 2193925"/>
                <a:gd name="connsiteX35" fmla="*/ 1152525 w 2286000"/>
                <a:gd name="connsiteY35" fmla="*/ 1343025 h 2193925"/>
                <a:gd name="connsiteX36" fmla="*/ 1184275 w 2286000"/>
                <a:gd name="connsiteY36" fmla="*/ 1336675 h 2193925"/>
                <a:gd name="connsiteX37" fmla="*/ 1216025 w 2286000"/>
                <a:gd name="connsiteY37" fmla="*/ 1327150 h 2193925"/>
                <a:gd name="connsiteX38" fmla="*/ 1238250 w 2286000"/>
                <a:gd name="connsiteY38" fmla="*/ 1320800 h 2193925"/>
                <a:gd name="connsiteX39" fmla="*/ 1247775 w 2286000"/>
                <a:gd name="connsiteY39" fmla="*/ 1298575 h 2193925"/>
                <a:gd name="connsiteX40" fmla="*/ 1266825 w 2286000"/>
                <a:gd name="connsiteY40" fmla="*/ 1295400 h 2193925"/>
                <a:gd name="connsiteX41" fmla="*/ 1273175 w 2286000"/>
                <a:gd name="connsiteY41" fmla="*/ 1273175 h 2193925"/>
                <a:gd name="connsiteX42" fmla="*/ 1295400 w 2286000"/>
                <a:gd name="connsiteY42" fmla="*/ 1241425 h 2193925"/>
                <a:gd name="connsiteX43" fmla="*/ 1308100 w 2286000"/>
                <a:gd name="connsiteY43" fmla="*/ 1219200 h 2193925"/>
                <a:gd name="connsiteX44" fmla="*/ 1349375 w 2286000"/>
                <a:gd name="connsiteY44" fmla="*/ 1171575 h 2193925"/>
                <a:gd name="connsiteX45" fmla="*/ 1368425 w 2286000"/>
                <a:gd name="connsiteY45" fmla="*/ 1171575 h 2193925"/>
                <a:gd name="connsiteX46" fmla="*/ 1384300 w 2286000"/>
                <a:gd name="connsiteY46" fmla="*/ 1127125 h 2193925"/>
                <a:gd name="connsiteX47" fmla="*/ 1485900 w 2286000"/>
                <a:gd name="connsiteY47" fmla="*/ 1057275 h 2193925"/>
                <a:gd name="connsiteX48" fmla="*/ 1508125 w 2286000"/>
                <a:gd name="connsiteY48" fmla="*/ 1016000 h 2193925"/>
                <a:gd name="connsiteX49" fmla="*/ 1527175 w 2286000"/>
                <a:gd name="connsiteY49" fmla="*/ 1003300 h 2193925"/>
                <a:gd name="connsiteX50" fmla="*/ 1543050 w 2286000"/>
                <a:gd name="connsiteY50" fmla="*/ 1000125 h 2193925"/>
                <a:gd name="connsiteX51" fmla="*/ 1546225 w 2286000"/>
                <a:gd name="connsiteY51" fmla="*/ 968375 h 2193925"/>
                <a:gd name="connsiteX52" fmla="*/ 1568450 w 2286000"/>
                <a:gd name="connsiteY52" fmla="*/ 927100 h 2193925"/>
                <a:gd name="connsiteX53" fmla="*/ 1631950 w 2286000"/>
                <a:gd name="connsiteY53" fmla="*/ 923925 h 2193925"/>
                <a:gd name="connsiteX54" fmla="*/ 1663700 w 2286000"/>
                <a:gd name="connsiteY54" fmla="*/ 901700 h 2193925"/>
                <a:gd name="connsiteX55" fmla="*/ 1676400 w 2286000"/>
                <a:gd name="connsiteY55" fmla="*/ 876300 h 2193925"/>
                <a:gd name="connsiteX56" fmla="*/ 1708150 w 2286000"/>
                <a:gd name="connsiteY56" fmla="*/ 815975 h 2193925"/>
                <a:gd name="connsiteX57" fmla="*/ 1730375 w 2286000"/>
                <a:gd name="connsiteY57" fmla="*/ 812800 h 2193925"/>
                <a:gd name="connsiteX58" fmla="*/ 1743869 w 2286000"/>
                <a:gd name="connsiteY58" fmla="*/ 765969 h 2193925"/>
                <a:gd name="connsiteX59" fmla="*/ 1760537 w 2286000"/>
                <a:gd name="connsiteY59" fmla="*/ 752475 h 2193925"/>
                <a:gd name="connsiteX60" fmla="*/ 1765300 w 2286000"/>
                <a:gd name="connsiteY60" fmla="*/ 711200 h 2193925"/>
                <a:gd name="connsiteX61" fmla="*/ 1774825 w 2286000"/>
                <a:gd name="connsiteY61" fmla="*/ 685800 h 2193925"/>
                <a:gd name="connsiteX62" fmla="*/ 1790700 w 2286000"/>
                <a:gd name="connsiteY62" fmla="*/ 676275 h 2193925"/>
                <a:gd name="connsiteX63" fmla="*/ 1793875 w 2286000"/>
                <a:gd name="connsiteY63" fmla="*/ 641350 h 2193925"/>
                <a:gd name="connsiteX64" fmla="*/ 1828800 w 2286000"/>
                <a:gd name="connsiteY64" fmla="*/ 628650 h 2193925"/>
                <a:gd name="connsiteX65" fmla="*/ 1866900 w 2286000"/>
                <a:gd name="connsiteY65" fmla="*/ 609600 h 2193925"/>
                <a:gd name="connsiteX66" fmla="*/ 1870075 w 2286000"/>
                <a:gd name="connsiteY66" fmla="*/ 555625 h 2193925"/>
                <a:gd name="connsiteX67" fmla="*/ 1908175 w 2286000"/>
                <a:gd name="connsiteY67" fmla="*/ 549275 h 2193925"/>
                <a:gd name="connsiteX68" fmla="*/ 1927225 w 2286000"/>
                <a:gd name="connsiteY68" fmla="*/ 504825 h 2193925"/>
                <a:gd name="connsiteX69" fmla="*/ 1962150 w 2286000"/>
                <a:gd name="connsiteY69" fmla="*/ 495300 h 2193925"/>
                <a:gd name="connsiteX70" fmla="*/ 1968500 w 2286000"/>
                <a:gd name="connsiteY70" fmla="*/ 447675 h 2193925"/>
                <a:gd name="connsiteX71" fmla="*/ 2016125 w 2286000"/>
                <a:gd name="connsiteY71" fmla="*/ 447675 h 2193925"/>
                <a:gd name="connsiteX72" fmla="*/ 2063750 w 2286000"/>
                <a:gd name="connsiteY72" fmla="*/ 381000 h 2193925"/>
                <a:gd name="connsiteX73" fmla="*/ 2089150 w 2286000"/>
                <a:gd name="connsiteY73" fmla="*/ 365125 h 2193925"/>
                <a:gd name="connsiteX74" fmla="*/ 2095500 w 2286000"/>
                <a:gd name="connsiteY74" fmla="*/ 317500 h 2193925"/>
                <a:gd name="connsiteX75" fmla="*/ 2105025 w 2286000"/>
                <a:gd name="connsiteY75" fmla="*/ 307975 h 2193925"/>
                <a:gd name="connsiteX76" fmla="*/ 2124075 w 2286000"/>
                <a:gd name="connsiteY76" fmla="*/ 301625 h 2193925"/>
                <a:gd name="connsiteX77" fmla="*/ 2139950 w 2286000"/>
                <a:gd name="connsiteY77" fmla="*/ 292100 h 2193925"/>
                <a:gd name="connsiteX78" fmla="*/ 2143125 w 2286000"/>
                <a:gd name="connsiteY78" fmla="*/ 266700 h 2193925"/>
                <a:gd name="connsiteX79" fmla="*/ 2162175 w 2286000"/>
                <a:gd name="connsiteY79" fmla="*/ 228600 h 2193925"/>
                <a:gd name="connsiteX80" fmla="*/ 2165350 w 2286000"/>
                <a:gd name="connsiteY80" fmla="*/ 208756 h 2193925"/>
                <a:gd name="connsiteX81" fmla="*/ 2186781 w 2286000"/>
                <a:gd name="connsiteY81" fmla="*/ 208756 h 2193925"/>
                <a:gd name="connsiteX82" fmla="*/ 2196306 w 2286000"/>
                <a:gd name="connsiteY82" fmla="*/ 177800 h 2193925"/>
                <a:gd name="connsiteX83" fmla="*/ 2215356 w 2286000"/>
                <a:gd name="connsiteY83" fmla="*/ 149225 h 2193925"/>
                <a:gd name="connsiteX84" fmla="*/ 2232025 w 2286000"/>
                <a:gd name="connsiteY84" fmla="*/ 94456 h 2193925"/>
                <a:gd name="connsiteX85" fmla="*/ 2243931 w 2286000"/>
                <a:gd name="connsiteY85" fmla="*/ 65881 h 2193925"/>
                <a:gd name="connsiteX86" fmla="*/ 2265363 w 2286000"/>
                <a:gd name="connsiteY86" fmla="*/ 65881 h 2193925"/>
                <a:gd name="connsiteX87" fmla="*/ 2267744 w 2286000"/>
                <a:gd name="connsiteY87" fmla="*/ 15875 h 2193925"/>
                <a:gd name="connsiteX88" fmla="*/ 2286000 w 2286000"/>
                <a:gd name="connsiteY88" fmla="*/ 0 h 219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86000" h="2193925">
                  <a:moveTo>
                    <a:pt x="0" y="2193925"/>
                  </a:moveTo>
                  <a:cubicBezTo>
                    <a:pt x="5292" y="2191279"/>
                    <a:pt x="32014" y="2194718"/>
                    <a:pt x="43656" y="2189956"/>
                  </a:cubicBezTo>
                  <a:cubicBezTo>
                    <a:pt x="55298" y="2185194"/>
                    <a:pt x="57547" y="2169451"/>
                    <a:pt x="69850" y="2165350"/>
                  </a:cubicBezTo>
                  <a:cubicBezTo>
                    <a:pt x="82153" y="2161249"/>
                    <a:pt x="106892" y="2170642"/>
                    <a:pt x="117475" y="2165350"/>
                  </a:cubicBezTo>
                  <a:cubicBezTo>
                    <a:pt x="128058" y="2160058"/>
                    <a:pt x="124354" y="2138892"/>
                    <a:pt x="133350" y="2133600"/>
                  </a:cubicBezTo>
                  <a:cubicBezTo>
                    <a:pt x="142346" y="2128308"/>
                    <a:pt x="160338" y="2135187"/>
                    <a:pt x="171450" y="2133600"/>
                  </a:cubicBezTo>
                  <a:cubicBezTo>
                    <a:pt x="182562" y="2132013"/>
                    <a:pt x="200025" y="2124075"/>
                    <a:pt x="200025" y="2124075"/>
                  </a:cubicBezTo>
                  <a:cubicBezTo>
                    <a:pt x="211137" y="2120371"/>
                    <a:pt x="227542" y="2113492"/>
                    <a:pt x="238125" y="2111375"/>
                  </a:cubicBezTo>
                  <a:cubicBezTo>
                    <a:pt x="248708" y="2109258"/>
                    <a:pt x="256117" y="2115608"/>
                    <a:pt x="263525" y="2111375"/>
                  </a:cubicBezTo>
                  <a:cubicBezTo>
                    <a:pt x="270933" y="2107142"/>
                    <a:pt x="274638" y="2092325"/>
                    <a:pt x="282575" y="2085975"/>
                  </a:cubicBezTo>
                  <a:cubicBezTo>
                    <a:pt x="290512" y="2079625"/>
                    <a:pt x="297392" y="2078567"/>
                    <a:pt x="311150" y="2073275"/>
                  </a:cubicBezTo>
                  <a:cubicBezTo>
                    <a:pt x="324908" y="2067983"/>
                    <a:pt x="348192" y="2058458"/>
                    <a:pt x="365125" y="2054225"/>
                  </a:cubicBezTo>
                  <a:cubicBezTo>
                    <a:pt x="382058" y="2049992"/>
                    <a:pt x="391054" y="2062162"/>
                    <a:pt x="412750" y="2047875"/>
                  </a:cubicBezTo>
                  <a:cubicBezTo>
                    <a:pt x="434446" y="2033587"/>
                    <a:pt x="476779" y="1980142"/>
                    <a:pt x="495300" y="1968500"/>
                  </a:cubicBezTo>
                  <a:cubicBezTo>
                    <a:pt x="513821" y="1956858"/>
                    <a:pt x="513027" y="1983184"/>
                    <a:pt x="523875" y="1978025"/>
                  </a:cubicBezTo>
                  <a:cubicBezTo>
                    <a:pt x="534723" y="1972866"/>
                    <a:pt x="545571" y="1948127"/>
                    <a:pt x="560388" y="1937544"/>
                  </a:cubicBezTo>
                  <a:cubicBezTo>
                    <a:pt x="575205" y="1926961"/>
                    <a:pt x="602456" y="1927357"/>
                    <a:pt x="612775" y="1914525"/>
                  </a:cubicBezTo>
                  <a:cubicBezTo>
                    <a:pt x="623094" y="1901693"/>
                    <a:pt x="600604" y="1881187"/>
                    <a:pt x="622300" y="1860550"/>
                  </a:cubicBezTo>
                  <a:cubicBezTo>
                    <a:pt x="643996" y="1839912"/>
                    <a:pt x="722313" y="1807633"/>
                    <a:pt x="742950" y="1790700"/>
                  </a:cubicBezTo>
                  <a:cubicBezTo>
                    <a:pt x="763588" y="1773767"/>
                    <a:pt x="738717" y="1771650"/>
                    <a:pt x="746125" y="1758950"/>
                  </a:cubicBezTo>
                  <a:cubicBezTo>
                    <a:pt x="753533" y="1746250"/>
                    <a:pt x="787400" y="1714500"/>
                    <a:pt x="787400" y="1714500"/>
                  </a:cubicBezTo>
                  <a:cubicBezTo>
                    <a:pt x="800100" y="1700742"/>
                    <a:pt x="810683" y="1684867"/>
                    <a:pt x="822325" y="1676400"/>
                  </a:cubicBezTo>
                  <a:cubicBezTo>
                    <a:pt x="833967" y="1667933"/>
                    <a:pt x="849842" y="1667933"/>
                    <a:pt x="857250" y="1663700"/>
                  </a:cubicBezTo>
                  <a:cubicBezTo>
                    <a:pt x="864658" y="1659467"/>
                    <a:pt x="860425" y="1653117"/>
                    <a:pt x="866775" y="1651000"/>
                  </a:cubicBezTo>
                  <a:cubicBezTo>
                    <a:pt x="873125" y="1648883"/>
                    <a:pt x="885296" y="1656292"/>
                    <a:pt x="895350" y="1651000"/>
                  </a:cubicBezTo>
                  <a:cubicBezTo>
                    <a:pt x="905404" y="1645708"/>
                    <a:pt x="920221" y="1629833"/>
                    <a:pt x="927100" y="1619250"/>
                  </a:cubicBezTo>
                  <a:cubicBezTo>
                    <a:pt x="933979" y="1608667"/>
                    <a:pt x="931863" y="1593321"/>
                    <a:pt x="936625" y="1587500"/>
                  </a:cubicBezTo>
                  <a:cubicBezTo>
                    <a:pt x="941387" y="1581679"/>
                    <a:pt x="949325" y="1590146"/>
                    <a:pt x="955675" y="1584325"/>
                  </a:cubicBezTo>
                  <a:cubicBezTo>
                    <a:pt x="962025" y="1578504"/>
                    <a:pt x="965200" y="1567921"/>
                    <a:pt x="974725" y="1552575"/>
                  </a:cubicBezTo>
                  <a:cubicBezTo>
                    <a:pt x="984250" y="1537229"/>
                    <a:pt x="1003829" y="1501775"/>
                    <a:pt x="1012825" y="1492250"/>
                  </a:cubicBezTo>
                  <a:cubicBezTo>
                    <a:pt x="1021821" y="1482725"/>
                    <a:pt x="1023408" y="1501775"/>
                    <a:pt x="1028700" y="1495425"/>
                  </a:cubicBezTo>
                  <a:cubicBezTo>
                    <a:pt x="1033992" y="1489075"/>
                    <a:pt x="1038225" y="1462087"/>
                    <a:pt x="1044575" y="1454150"/>
                  </a:cubicBezTo>
                  <a:cubicBezTo>
                    <a:pt x="1050925" y="1446213"/>
                    <a:pt x="1059921" y="1456796"/>
                    <a:pt x="1066800" y="1447800"/>
                  </a:cubicBezTo>
                  <a:cubicBezTo>
                    <a:pt x="1073679" y="1438804"/>
                    <a:pt x="1079500" y="1407583"/>
                    <a:pt x="1085850" y="1400175"/>
                  </a:cubicBezTo>
                  <a:cubicBezTo>
                    <a:pt x="1092200" y="1392767"/>
                    <a:pt x="1093788" y="1412875"/>
                    <a:pt x="1104900" y="1403350"/>
                  </a:cubicBezTo>
                  <a:cubicBezTo>
                    <a:pt x="1116013" y="1393825"/>
                    <a:pt x="1139296" y="1354137"/>
                    <a:pt x="1152525" y="1343025"/>
                  </a:cubicBezTo>
                  <a:cubicBezTo>
                    <a:pt x="1165754" y="1331913"/>
                    <a:pt x="1173692" y="1339321"/>
                    <a:pt x="1184275" y="1336675"/>
                  </a:cubicBezTo>
                  <a:cubicBezTo>
                    <a:pt x="1194858" y="1334029"/>
                    <a:pt x="1216025" y="1327150"/>
                    <a:pt x="1216025" y="1327150"/>
                  </a:cubicBezTo>
                  <a:cubicBezTo>
                    <a:pt x="1225021" y="1324504"/>
                    <a:pt x="1232958" y="1325562"/>
                    <a:pt x="1238250" y="1320800"/>
                  </a:cubicBezTo>
                  <a:cubicBezTo>
                    <a:pt x="1243542" y="1316037"/>
                    <a:pt x="1243013" y="1302808"/>
                    <a:pt x="1247775" y="1298575"/>
                  </a:cubicBezTo>
                  <a:cubicBezTo>
                    <a:pt x="1252537" y="1294342"/>
                    <a:pt x="1262592" y="1299633"/>
                    <a:pt x="1266825" y="1295400"/>
                  </a:cubicBezTo>
                  <a:cubicBezTo>
                    <a:pt x="1271058" y="1291167"/>
                    <a:pt x="1268413" y="1282171"/>
                    <a:pt x="1273175" y="1273175"/>
                  </a:cubicBezTo>
                  <a:cubicBezTo>
                    <a:pt x="1277937" y="1264179"/>
                    <a:pt x="1289579" y="1250421"/>
                    <a:pt x="1295400" y="1241425"/>
                  </a:cubicBezTo>
                  <a:cubicBezTo>
                    <a:pt x="1301221" y="1232429"/>
                    <a:pt x="1299104" y="1230842"/>
                    <a:pt x="1308100" y="1219200"/>
                  </a:cubicBezTo>
                  <a:cubicBezTo>
                    <a:pt x="1317096" y="1207558"/>
                    <a:pt x="1339321" y="1179512"/>
                    <a:pt x="1349375" y="1171575"/>
                  </a:cubicBezTo>
                  <a:cubicBezTo>
                    <a:pt x="1359429" y="1163638"/>
                    <a:pt x="1362604" y="1178983"/>
                    <a:pt x="1368425" y="1171575"/>
                  </a:cubicBezTo>
                  <a:cubicBezTo>
                    <a:pt x="1374246" y="1164167"/>
                    <a:pt x="1364721" y="1146175"/>
                    <a:pt x="1384300" y="1127125"/>
                  </a:cubicBezTo>
                  <a:cubicBezTo>
                    <a:pt x="1403879" y="1108075"/>
                    <a:pt x="1465263" y="1075796"/>
                    <a:pt x="1485900" y="1057275"/>
                  </a:cubicBezTo>
                  <a:cubicBezTo>
                    <a:pt x="1506537" y="1038754"/>
                    <a:pt x="1501246" y="1024996"/>
                    <a:pt x="1508125" y="1016000"/>
                  </a:cubicBezTo>
                  <a:cubicBezTo>
                    <a:pt x="1515004" y="1007004"/>
                    <a:pt x="1521354" y="1005946"/>
                    <a:pt x="1527175" y="1003300"/>
                  </a:cubicBezTo>
                  <a:cubicBezTo>
                    <a:pt x="1532996" y="1000654"/>
                    <a:pt x="1539875" y="1005946"/>
                    <a:pt x="1543050" y="1000125"/>
                  </a:cubicBezTo>
                  <a:cubicBezTo>
                    <a:pt x="1546225" y="994304"/>
                    <a:pt x="1541992" y="980546"/>
                    <a:pt x="1546225" y="968375"/>
                  </a:cubicBezTo>
                  <a:cubicBezTo>
                    <a:pt x="1550458" y="956204"/>
                    <a:pt x="1554163" y="934508"/>
                    <a:pt x="1568450" y="927100"/>
                  </a:cubicBezTo>
                  <a:cubicBezTo>
                    <a:pt x="1582737" y="919692"/>
                    <a:pt x="1616075" y="928158"/>
                    <a:pt x="1631950" y="923925"/>
                  </a:cubicBezTo>
                  <a:cubicBezTo>
                    <a:pt x="1647825" y="919692"/>
                    <a:pt x="1656292" y="909637"/>
                    <a:pt x="1663700" y="901700"/>
                  </a:cubicBezTo>
                  <a:cubicBezTo>
                    <a:pt x="1671108" y="893762"/>
                    <a:pt x="1668992" y="890587"/>
                    <a:pt x="1676400" y="876300"/>
                  </a:cubicBezTo>
                  <a:cubicBezTo>
                    <a:pt x="1683808" y="862013"/>
                    <a:pt x="1699154" y="826558"/>
                    <a:pt x="1708150" y="815975"/>
                  </a:cubicBezTo>
                  <a:cubicBezTo>
                    <a:pt x="1717146" y="805392"/>
                    <a:pt x="1724422" y="821134"/>
                    <a:pt x="1730375" y="812800"/>
                  </a:cubicBezTo>
                  <a:cubicBezTo>
                    <a:pt x="1736328" y="804466"/>
                    <a:pt x="1738842" y="776023"/>
                    <a:pt x="1743869" y="765969"/>
                  </a:cubicBezTo>
                  <a:cubicBezTo>
                    <a:pt x="1748896" y="755915"/>
                    <a:pt x="1756965" y="761603"/>
                    <a:pt x="1760537" y="752475"/>
                  </a:cubicBezTo>
                  <a:cubicBezTo>
                    <a:pt x="1764109" y="743347"/>
                    <a:pt x="1762919" y="722312"/>
                    <a:pt x="1765300" y="711200"/>
                  </a:cubicBezTo>
                  <a:cubicBezTo>
                    <a:pt x="1767681" y="700088"/>
                    <a:pt x="1770592" y="691621"/>
                    <a:pt x="1774825" y="685800"/>
                  </a:cubicBezTo>
                  <a:cubicBezTo>
                    <a:pt x="1779058" y="679979"/>
                    <a:pt x="1787525" y="683683"/>
                    <a:pt x="1790700" y="676275"/>
                  </a:cubicBezTo>
                  <a:cubicBezTo>
                    <a:pt x="1793875" y="668867"/>
                    <a:pt x="1787525" y="649287"/>
                    <a:pt x="1793875" y="641350"/>
                  </a:cubicBezTo>
                  <a:cubicBezTo>
                    <a:pt x="1800225" y="633413"/>
                    <a:pt x="1816629" y="633942"/>
                    <a:pt x="1828800" y="628650"/>
                  </a:cubicBezTo>
                  <a:cubicBezTo>
                    <a:pt x="1840971" y="623358"/>
                    <a:pt x="1860021" y="621771"/>
                    <a:pt x="1866900" y="609600"/>
                  </a:cubicBezTo>
                  <a:cubicBezTo>
                    <a:pt x="1873779" y="597429"/>
                    <a:pt x="1863196" y="565679"/>
                    <a:pt x="1870075" y="555625"/>
                  </a:cubicBezTo>
                  <a:cubicBezTo>
                    <a:pt x="1876954" y="545571"/>
                    <a:pt x="1898650" y="557742"/>
                    <a:pt x="1908175" y="549275"/>
                  </a:cubicBezTo>
                  <a:cubicBezTo>
                    <a:pt x="1917700" y="540808"/>
                    <a:pt x="1918229" y="513821"/>
                    <a:pt x="1927225" y="504825"/>
                  </a:cubicBezTo>
                  <a:cubicBezTo>
                    <a:pt x="1936221" y="495829"/>
                    <a:pt x="1955271" y="504825"/>
                    <a:pt x="1962150" y="495300"/>
                  </a:cubicBezTo>
                  <a:cubicBezTo>
                    <a:pt x="1969029" y="485775"/>
                    <a:pt x="1959504" y="455612"/>
                    <a:pt x="1968500" y="447675"/>
                  </a:cubicBezTo>
                  <a:cubicBezTo>
                    <a:pt x="1977496" y="439737"/>
                    <a:pt x="2000250" y="458787"/>
                    <a:pt x="2016125" y="447675"/>
                  </a:cubicBezTo>
                  <a:cubicBezTo>
                    <a:pt x="2032000" y="436562"/>
                    <a:pt x="2051579" y="394758"/>
                    <a:pt x="2063750" y="381000"/>
                  </a:cubicBezTo>
                  <a:cubicBezTo>
                    <a:pt x="2075921" y="367242"/>
                    <a:pt x="2083858" y="375708"/>
                    <a:pt x="2089150" y="365125"/>
                  </a:cubicBezTo>
                  <a:cubicBezTo>
                    <a:pt x="2094442" y="354542"/>
                    <a:pt x="2092854" y="327025"/>
                    <a:pt x="2095500" y="317500"/>
                  </a:cubicBezTo>
                  <a:cubicBezTo>
                    <a:pt x="2098146" y="307975"/>
                    <a:pt x="2100263" y="310621"/>
                    <a:pt x="2105025" y="307975"/>
                  </a:cubicBezTo>
                  <a:cubicBezTo>
                    <a:pt x="2109787" y="305329"/>
                    <a:pt x="2118254" y="304271"/>
                    <a:pt x="2124075" y="301625"/>
                  </a:cubicBezTo>
                  <a:cubicBezTo>
                    <a:pt x="2129896" y="298979"/>
                    <a:pt x="2136775" y="297921"/>
                    <a:pt x="2139950" y="292100"/>
                  </a:cubicBezTo>
                  <a:cubicBezTo>
                    <a:pt x="2143125" y="286279"/>
                    <a:pt x="2139421" y="277283"/>
                    <a:pt x="2143125" y="266700"/>
                  </a:cubicBezTo>
                  <a:cubicBezTo>
                    <a:pt x="2146829" y="256117"/>
                    <a:pt x="2158471" y="238257"/>
                    <a:pt x="2162175" y="228600"/>
                  </a:cubicBezTo>
                  <a:cubicBezTo>
                    <a:pt x="2165879" y="218943"/>
                    <a:pt x="2162837" y="215635"/>
                    <a:pt x="2165350" y="208756"/>
                  </a:cubicBezTo>
                  <a:cubicBezTo>
                    <a:pt x="2167863" y="201877"/>
                    <a:pt x="2181622" y="211534"/>
                    <a:pt x="2186781" y="208756"/>
                  </a:cubicBezTo>
                  <a:cubicBezTo>
                    <a:pt x="2191940" y="205978"/>
                    <a:pt x="2190750" y="192881"/>
                    <a:pt x="2196306" y="177800"/>
                  </a:cubicBezTo>
                  <a:cubicBezTo>
                    <a:pt x="2201862" y="162719"/>
                    <a:pt x="2208212" y="161528"/>
                    <a:pt x="2215356" y="149225"/>
                  </a:cubicBezTo>
                  <a:cubicBezTo>
                    <a:pt x="2222500" y="136922"/>
                    <a:pt x="2225278" y="109934"/>
                    <a:pt x="2232025" y="94456"/>
                  </a:cubicBezTo>
                  <a:cubicBezTo>
                    <a:pt x="2238772" y="78978"/>
                    <a:pt x="2238772" y="75009"/>
                    <a:pt x="2243931" y="65881"/>
                  </a:cubicBezTo>
                  <a:cubicBezTo>
                    <a:pt x="2249090" y="56753"/>
                    <a:pt x="2259410" y="71040"/>
                    <a:pt x="2265363" y="65881"/>
                  </a:cubicBezTo>
                  <a:cubicBezTo>
                    <a:pt x="2271316" y="60722"/>
                    <a:pt x="2264305" y="26855"/>
                    <a:pt x="2267744" y="15875"/>
                  </a:cubicBezTo>
                  <a:cubicBezTo>
                    <a:pt x="2271183" y="4895"/>
                    <a:pt x="2284942" y="5821"/>
                    <a:pt x="2286000" y="0"/>
                  </a:cubicBezTo>
                </a:path>
              </a:pathLst>
            </a:custGeom>
            <a:noFill/>
            <a:ln w="254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6" name="Group 305"/>
            <p:cNvGrpSpPr/>
            <p:nvPr/>
          </p:nvGrpSpPr>
          <p:grpSpPr>
            <a:xfrm>
              <a:off x="5954446" y="2432592"/>
              <a:ext cx="2490393" cy="794684"/>
              <a:chOff x="1863969" y="2455041"/>
              <a:chExt cx="2490393" cy="830997"/>
            </a:xfrm>
          </p:grpSpPr>
          <p:sp>
            <p:nvSpPr>
              <p:cNvPr id="307" name="TextBox 306"/>
              <p:cNvSpPr txBox="1"/>
              <p:nvPr/>
            </p:nvSpPr>
            <p:spPr>
              <a:xfrm>
                <a:off x="2101214" y="2455041"/>
                <a:ext cx="2253148" cy="830997"/>
              </a:xfrm>
              <a:prstGeom prst="rect">
                <a:avLst/>
              </a:prstGeom>
              <a:noFill/>
            </p:spPr>
            <p:txBody>
              <a:bodyPr wrap="square" rtlCol="0">
                <a:spAutoFit/>
              </a:bodyPr>
              <a:lstStyle/>
              <a:p>
                <a:r>
                  <a:rPr lang="en-US" sz="1200" dirty="0"/>
                  <a:t>Control (49 events)</a:t>
                </a:r>
              </a:p>
              <a:p>
                <a:r>
                  <a:rPr lang="en-US" sz="1200" dirty="0"/>
                  <a:t>Surgery (28 events)</a:t>
                </a:r>
              </a:p>
              <a:p>
                <a:r>
                  <a:rPr lang="en-US" sz="1200" dirty="0"/>
                  <a:t>HR, 0.83; 95% CI, 0.69-1.00; Log-rank </a:t>
                </a:r>
                <a:r>
                  <a:rPr lang="en-US" sz="1200" i="1" dirty="0"/>
                  <a:t>P</a:t>
                </a:r>
                <a:r>
                  <a:rPr lang="en-US" sz="1200" dirty="0"/>
                  <a:t> = 0.05</a:t>
                </a:r>
              </a:p>
            </p:txBody>
          </p:sp>
          <p:cxnSp>
            <p:nvCxnSpPr>
              <p:cNvPr id="308" name="Straight Connector 307"/>
              <p:cNvCxnSpPr/>
              <p:nvPr/>
            </p:nvCxnSpPr>
            <p:spPr>
              <a:xfrm flipH="1">
                <a:off x="1868341" y="2594821"/>
                <a:ext cx="277259"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H="1">
                <a:off x="1863969" y="2779684"/>
                <a:ext cx="277259"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13" name="TextBox 312"/>
          <p:cNvSpPr txBox="1"/>
          <p:nvPr/>
        </p:nvSpPr>
        <p:spPr>
          <a:xfrm>
            <a:off x="317684" y="5453038"/>
            <a:ext cx="8216716" cy="646331"/>
          </a:xfrm>
          <a:prstGeom prst="rect">
            <a:avLst/>
          </a:prstGeom>
          <a:noFill/>
        </p:spPr>
        <p:txBody>
          <a:bodyPr wrap="square" rtlCol="0">
            <a:spAutoFit/>
          </a:bodyPr>
          <a:lstStyle/>
          <a:p>
            <a:r>
              <a:rPr lang="en-US" sz="1200" b="1" dirty="0"/>
              <a:t>No. at risk</a:t>
            </a:r>
          </a:p>
          <a:p>
            <a:pPr>
              <a:tabLst>
                <a:tab pos="1371600" algn="r"/>
                <a:tab pos="2111375" algn="r"/>
                <a:tab pos="2917825" algn="r"/>
                <a:tab pos="3657600" algn="r"/>
                <a:tab pos="5540375" algn="r"/>
                <a:tab pos="6291263" algn="r"/>
                <a:tab pos="7086600" algn="r"/>
                <a:tab pos="7891463" algn="r"/>
              </a:tabLst>
            </a:pPr>
            <a:r>
              <a:rPr lang="en-US" sz="1200" dirty="0"/>
              <a:t>Control	2037	1993	1423	405	2037	1945	1326	361</a:t>
            </a:r>
          </a:p>
          <a:p>
            <a:pPr>
              <a:tabLst>
                <a:tab pos="1371600" algn="r"/>
                <a:tab pos="2111375" algn="r"/>
                <a:tab pos="2917825" algn="r"/>
                <a:tab pos="3657600" algn="r"/>
                <a:tab pos="5540375" algn="r"/>
                <a:tab pos="6291263" algn="r"/>
                <a:tab pos="7086600" algn="r"/>
                <a:tab pos="7891463" algn="r"/>
              </a:tabLst>
            </a:pPr>
            <a:r>
              <a:rPr lang="en-US" sz="1200" dirty="0"/>
              <a:t>Surgery	2010	1970	1557	412	2010	1921	1468	375</a:t>
            </a:r>
          </a:p>
        </p:txBody>
      </p:sp>
    </p:spTree>
    <p:extLst>
      <p:ext uri="{BB962C8B-B14F-4D97-AF65-F5344CB8AC3E}">
        <p14:creationId xmlns:p14="http://schemas.microsoft.com/office/powerpoint/2010/main" val="2735635939"/>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Weight Loss with Different Bariatric Surgeries in Obese Patients</a:t>
            </a:r>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41</a:t>
            </a:fld>
            <a:endParaRPr lang="en-US" dirty="0"/>
          </a:p>
        </p:txBody>
      </p:sp>
      <p:sp>
        <p:nvSpPr>
          <p:cNvPr id="5" name="TextBox 4"/>
          <p:cNvSpPr txBox="1"/>
          <p:nvPr/>
        </p:nvSpPr>
        <p:spPr>
          <a:xfrm>
            <a:off x="729197" y="1455710"/>
            <a:ext cx="7639290" cy="677108"/>
          </a:xfrm>
          <a:prstGeom prst="rect">
            <a:avLst/>
          </a:prstGeom>
          <a:noFill/>
        </p:spPr>
        <p:txBody>
          <a:bodyPr wrap="square" rtlCol="0">
            <a:spAutoFit/>
          </a:bodyPr>
          <a:lstStyle>
            <a:defPPr>
              <a:defRPr lang="en-US"/>
            </a:defPPr>
            <a:lvl1pPr algn="ctr">
              <a:defRPr sz="2000" b="1">
                <a:solidFill>
                  <a:schemeClr val="accent3"/>
                </a:solidFill>
                <a:latin typeface="+mn-lt"/>
              </a:defRPr>
            </a:lvl1pPr>
          </a:lstStyle>
          <a:p>
            <a:r>
              <a:rPr lang="en-US" dirty="0"/>
              <a:t>ACS Bariatric Surgery Center Network Prospective Observational Study</a:t>
            </a:r>
          </a:p>
          <a:p>
            <a:r>
              <a:rPr lang="en-US" dirty="0"/>
              <a:t>(N=28,616)</a:t>
            </a:r>
          </a:p>
        </p:txBody>
      </p:sp>
      <p:sp>
        <p:nvSpPr>
          <p:cNvPr id="6" name="Rectangle 5"/>
          <p:cNvSpPr/>
          <p:nvPr/>
        </p:nvSpPr>
        <p:spPr>
          <a:xfrm>
            <a:off x="41699" y="5955841"/>
            <a:ext cx="7845184" cy="861774"/>
          </a:xfrm>
          <a:prstGeom prst="rect">
            <a:avLst/>
          </a:prstGeom>
        </p:spPr>
        <p:txBody>
          <a:bodyPr wrap="square" anchor="b">
            <a:spAutoFit/>
          </a:bodyPr>
          <a:lstStyle/>
          <a:p>
            <a:pPr>
              <a:spcBef>
                <a:spcPts val="600"/>
              </a:spcBef>
            </a:pPr>
            <a:r>
              <a:rPr lang="en-US" sz="1000" dirty="0">
                <a:solidFill>
                  <a:prstClr val="black"/>
                </a:solidFill>
              </a:rPr>
              <a:t>*</a:t>
            </a:r>
            <a:r>
              <a:rPr lang="en-US" sz="1000" i="1" dirty="0">
                <a:solidFill>
                  <a:prstClr val="black"/>
                </a:solidFill>
              </a:rPr>
              <a:t>P</a:t>
            </a:r>
            <a:r>
              <a:rPr lang="en-US" sz="1000" dirty="0">
                <a:solidFill>
                  <a:prstClr val="black"/>
                </a:solidFill>
              </a:rPr>
              <a:t>&lt;0.05 vs baseline.</a:t>
            </a:r>
          </a:p>
          <a:p>
            <a:pPr>
              <a:spcBef>
                <a:spcPts val="600"/>
              </a:spcBef>
            </a:pPr>
            <a:r>
              <a:rPr lang="en-US" sz="1000" dirty="0">
                <a:solidFill>
                  <a:prstClr val="black"/>
                </a:solidFill>
              </a:rPr>
              <a:t>ACS = American College of Surgeons; BL = baseline; BMI = body mass index; LAGB = laparoscopic adjustable gastric band; LSG = laparoscopic sleeve gastrectomy; RYGB = Roux-en-Y gastric bypass.</a:t>
            </a:r>
          </a:p>
          <a:p>
            <a:pPr>
              <a:spcBef>
                <a:spcPts val="600"/>
              </a:spcBef>
            </a:pPr>
            <a:r>
              <a:rPr lang="en-US" sz="1000" dirty="0">
                <a:solidFill>
                  <a:prstClr val="black"/>
                </a:solidFill>
              </a:rPr>
              <a:t>Hutter MM, et al. </a:t>
            </a:r>
            <a:r>
              <a:rPr lang="en-US" sz="1000" i="1" dirty="0">
                <a:solidFill>
                  <a:prstClr val="black"/>
                </a:solidFill>
              </a:rPr>
              <a:t>Ann Surg</a:t>
            </a:r>
            <a:r>
              <a:rPr lang="en-US" sz="1000" dirty="0">
                <a:solidFill>
                  <a:prstClr val="black"/>
                </a:solidFill>
              </a:rPr>
              <a:t>. 2011;254:410-420.</a:t>
            </a:r>
            <a:endParaRPr lang="da-DK" sz="1000" dirty="0">
              <a:solidFill>
                <a:prstClr val="black"/>
              </a:solidFill>
            </a:endParaRPr>
          </a:p>
        </p:txBody>
      </p:sp>
      <p:graphicFrame>
        <p:nvGraphicFramePr>
          <p:cNvPr id="4" name="Chart 3"/>
          <p:cNvGraphicFramePr/>
          <p:nvPr>
            <p:extLst/>
          </p:nvPr>
        </p:nvGraphicFramePr>
        <p:xfrm>
          <a:off x="1524000" y="2407534"/>
          <a:ext cx="6096000" cy="305346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86016" y="3738623"/>
            <a:ext cx="1327608" cy="307777"/>
          </a:xfrm>
          <a:prstGeom prst="rect">
            <a:avLst/>
          </a:prstGeom>
          <a:noFill/>
        </p:spPr>
        <p:txBody>
          <a:bodyPr wrap="none" rtlCol="0">
            <a:spAutoFit/>
          </a:bodyPr>
          <a:lstStyle/>
          <a:p>
            <a:pPr algn="ctr"/>
            <a:r>
              <a:rPr lang="en-US" sz="1400" b="1" dirty="0">
                <a:sym typeface="Symbol"/>
              </a:rPr>
              <a:t> BMI (kg/m</a:t>
            </a:r>
            <a:r>
              <a:rPr lang="en-US" sz="1400" b="1" baseline="30000" dirty="0">
                <a:sym typeface="Symbol"/>
              </a:rPr>
              <a:t>2</a:t>
            </a:r>
            <a:r>
              <a:rPr lang="en-US" sz="1400" b="1" dirty="0">
                <a:sym typeface="Symbol"/>
              </a:rPr>
              <a:t>)</a:t>
            </a:r>
            <a:endParaRPr lang="en-US" sz="1400" b="1" dirty="0"/>
          </a:p>
        </p:txBody>
      </p:sp>
      <p:sp>
        <p:nvSpPr>
          <p:cNvPr id="8" name="TextBox 7"/>
          <p:cNvSpPr txBox="1"/>
          <p:nvPr/>
        </p:nvSpPr>
        <p:spPr>
          <a:xfrm>
            <a:off x="4022906" y="3608017"/>
            <a:ext cx="509286" cy="400110"/>
          </a:xfrm>
          <a:prstGeom prst="rect">
            <a:avLst/>
          </a:prstGeom>
          <a:noFill/>
        </p:spPr>
        <p:txBody>
          <a:bodyPr wrap="square" rtlCol="0">
            <a:spAutoFit/>
          </a:bodyPr>
          <a:lstStyle/>
          <a:p>
            <a:pPr algn="ctr"/>
            <a:r>
              <a:rPr lang="en-US" sz="2000" dirty="0"/>
              <a:t>*</a:t>
            </a:r>
          </a:p>
        </p:txBody>
      </p:sp>
      <p:sp>
        <p:nvSpPr>
          <p:cNvPr id="66" name="TextBox 65"/>
          <p:cNvSpPr txBox="1"/>
          <p:nvPr/>
        </p:nvSpPr>
        <p:spPr>
          <a:xfrm>
            <a:off x="4509034" y="4071218"/>
            <a:ext cx="509286" cy="400110"/>
          </a:xfrm>
          <a:prstGeom prst="rect">
            <a:avLst/>
          </a:prstGeom>
          <a:noFill/>
        </p:spPr>
        <p:txBody>
          <a:bodyPr wrap="square" rtlCol="0">
            <a:spAutoFit/>
          </a:bodyPr>
          <a:lstStyle/>
          <a:p>
            <a:pPr algn="ctr"/>
            <a:r>
              <a:rPr lang="en-US" sz="2000" dirty="0"/>
              <a:t>*</a:t>
            </a:r>
          </a:p>
        </p:txBody>
      </p:sp>
      <p:sp>
        <p:nvSpPr>
          <p:cNvPr id="67" name="TextBox 66"/>
          <p:cNvSpPr txBox="1"/>
          <p:nvPr/>
        </p:nvSpPr>
        <p:spPr>
          <a:xfrm>
            <a:off x="4995170" y="4322788"/>
            <a:ext cx="509286" cy="400110"/>
          </a:xfrm>
          <a:prstGeom prst="rect">
            <a:avLst/>
          </a:prstGeom>
          <a:noFill/>
        </p:spPr>
        <p:txBody>
          <a:bodyPr wrap="square" rtlCol="0">
            <a:spAutoFit/>
          </a:bodyPr>
          <a:lstStyle/>
          <a:p>
            <a:pPr algn="ctr"/>
            <a:r>
              <a:rPr lang="en-US" sz="2000" dirty="0"/>
              <a:t>*</a:t>
            </a:r>
          </a:p>
        </p:txBody>
      </p:sp>
      <p:sp>
        <p:nvSpPr>
          <p:cNvPr id="68" name="TextBox 67"/>
          <p:cNvSpPr txBox="1"/>
          <p:nvPr/>
        </p:nvSpPr>
        <p:spPr>
          <a:xfrm>
            <a:off x="5842061" y="3871152"/>
            <a:ext cx="509286" cy="400110"/>
          </a:xfrm>
          <a:prstGeom prst="rect">
            <a:avLst/>
          </a:prstGeom>
          <a:noFill/>
        </p:spPr>
        <p:txBody>
          <a:bodyPr wrap="square" rtlCol="0">
            <a:spAutoFit/>
          </a:bodyPr>
          <a:lstStyle/>
          <a:p>
            <a:pPr algn="ctr"/>
            <a:r>
              <a:rPr lang="en-US" sz="2000" dirty="0"/>
              <a:t>*</a:t>
            </a:r>
          </a:p>
        </p:txBody>
      </p:sp>
      <p:sp>
        <p:nvSpPr>
          <p:cNvPr id="69" name="TextBox 68"/>
          <p:cNvSpPr txBox="1"/>
          <p:nvPr/>
        </p:nvSpPr>
        <p:spPr>
          <a:xfrm>
            <a:off x="6328189" y="4450103"/>
            <a:ext cx="509286" cy="400110"/>
          </a:xfrm>
          <a:prstGeom prst="rect">
            <a:avLst/>
          </a:prstGeom>
          <a:noFill/>
        </p:spPr>
        <p:txBody>
          <a:bodyPr wrap="square" rtlCol="0">
            <a:spAutoFit/>
          </a:bodyPr>
          <a:lstStyle/>
          <a:p>
            <a:pPr algn="ctr"/>
            <a:r>
              <a:rPr lang="en-US" sz="2000" dirty="0"/>
              <a:t>*</a:t>
            </a:r>
          </a:p>
        </p:txBody>
      </p:sp>
      <p:sp>
        <p:nvSpPr>
          <p:cNvPr id="70" name="TextBox 69"/>
          <p:cNvSpPr txBox="1"/>
          <p:nvPr/>
        </p:nvSpPr>
        <p:spPr>
          <a:xfrm>
            <a:off x="6814325" y="4863723"/>
            <a:ext cx="509286" cy="400110"/>
          </a:xfrm>
          <a:prstGeom prst="rect">
            <a:avLst/>
          </a:prstGeom>
          <a:noFill/>
        </p:spPr>
        <p:txBody>
          <a:bodyPr wrap="square" rtlCol="0">
            <a:spAutoFit/>
          </a:bodyPr>
          <a:lstStyle/>
          <a:p>
            <a:pPr algn="ctr"/>
            <a:r>
              <a:rPr lang="en-US" sz="2000" dirty="0"/>
              <a:t>*</a:t>
            </a:r>
          </a:p>
        </p:txBody>
      </p:sp>
    </p:spTree>
    <p:extLst>
      <p:ext uri="{BB962C8B-B14F-4D97-AF65-F5344CB8AC3E}">
        <p14:creationId xmlns:p14="http://schemas.microsoft.com/office/powerpoint/2010/main" val="245946313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Effect of Different Bariatric Surgeries on Weight-Related Comorbidities at 1 Year</a:t>
            </a:r>
          </a:p>
        </p:txBody>
      </p:sp>
      <p:sp>
        <p:nvSpPr>
          <p:cNvPr id="3" name="Slide Number Placeholder 2"/>
          <p:cNvSpPr>
            <a:spLocks noGrp="1"/>
          </p:cNvSpPr>
          <p:nvPr>
            <p:ph type="sldNum" sz="quarter" idx="4"/>
          </p:nvPr>
        </p:nvSpPr>
        <p:spPr/>
        <p:txBody>
          <a:bodyPr/>
          <a:lstStyle/>
          <a:p>
            <a:fld id="{2462ECC2-A415-4E86-873D-B602882CC3EA}" type="slidenum">
              <a:rPr lang="en-US" smtClean="0"/>
              <a:pPr/>
              <a:t>42</a:t>
            </a:fld>
            <a:endParaRPr lang="en-US" dirty="0"/>
          </a:p>
        </p:txBody>
      </p:sp>
      <p:sp>
        <p:nvSpPr>
          <p:cNvPr id="6" name="Rectangle 5"/>
          <p:cNvSpPr/>
          <p:nvPr/>
        </p:nvSpPr>
        <p:spPr>
          <a:xfrm>
            <a:off x="11611" y="5721108"/>
            <a:ext cx="7845184" cy="1092607"/>
          </a:xfrm>
          <a:prstGeom prst="rect">
            <a:avLst/>
          </a:prstGeom>
        </p:spPr>
        <p:txBody>
          <a:bodyPr wrap="square" anchor="b">
            <a:spAutoFit/>
          </a:bodyPr>
          <a:lstStyle/>
          <a:p>
            <a:pPr>
              <a:spcBef>
                <a:spcPts val="600"/>
              </a:spcBef>
            </a:pPr>
            <a:r>
              <a:rPr lang="en-US" sz="1000" dirty="0">
                <a:solidFill>
                  <a:prstClr val="black"/>
                </a:solidFill>
              </a:rPr>
              <a:t>*Small numbers of patients with 1 year of follow-up for all comorbidities (n≤38).</a:t>
            </a:r>
          </a:p>
          <a:p>
            <a:pPr>
              <a:spcBef>
                <a:spcPts val="600"/>
              </a:spcBef>
            </a:pPr>
            <a:r>
              <a:rPr lang="en-US" sz="1000" baseline="30000" dirty="0">
                <a:solidFill>
                  <a:prstClr val="black"/>
                </a:solidFill>
              </a:rPr>
              <a:t>†</a:t>
            </a:r>
            <a:r>
              <a:rPr lang="en-US" sz="1000" i="1" dirty="0">
                <a:solidFill>
                  <a:prstClr val="black"/>
                </a:solidFill>
              </a:rPr>
              <a:t>P</a:t>
            </a:r>
            <a:r>
              <a:rPr lang="en-US" sz="1000" dirty="0">
                <a:solidFill>
                  <a:prstClr val="black"/>
                </a:solidFill>
              </a:rPr>
              <a:t>&lt;0.05 vs LAGB; </a:t>
            </a:r>
            <a:r>
              <a:rPr lang="en-US" sz="1000" baseline="30000" dirty="0">
                <a:solidFill>
                  <a:prstClr val="black"/>
                </a:solidFill>
              </a:rPr>
              <a:t>‡</a:t>
            </a:r>
            <a:r>
              <a:rPr lang="en-US" sz="1000" i="1" dirty="0">
                <a:solidFill>
                  <a:prstClr val="black"/>
                </a:solidFill>
              </a:rPr>
              <a:t>P</a:t>
            </a:r>
            <a:r>
              <a:rPr lang="en-US" sz="1000" dirty="0">
                <a:solidFill>
                  <a:prstClr val="black"/>
                </a:solidFill>
              </a:rPr>
              <a:t>&lt;0.05 vs LRYGB.</a:t>
            </a:r>
          </a:p>
          <a:p>
            <a:pPr>
              <a:spcBef>
                <a:spcPts val="600"/>
              </a:spcBef>
            </a:pPr>
            <a:r>
              <a:rPr lang="en-US" sz="1000" dirty="0">
                <a:solidFill>
                  <a:prstClr val="black"/>
                </a:solidFill>
              </a:rPr>
              <a:t>ACS, American College of Surgeons; BMI, body mass index; GERD, gastroesophageal reflux disease; LAGB, laparoscopic adjustable gastric band; LSG, laparoscopic sleeve gastrectomy; LRYGB, laparoscopic Roux-en-Y gastric bypass.</a:t>
            </a:r>
          </a:p>
          <a:p>
            <a:pPr>
              <a:spcBef>
                <a:spcPts val="600"/>
              </a:spcBef>
            </a:pPr>
            <a:r>
              <a:rPr lang="en-US" sz="1000" dirty="0">
                <a:solidFill>
                  <a:prstClr val="black"/>
                </a:solidFill>
              </a:rPr>
              <a:t>Hutter MM, et al. </a:t>
            </a:r>
            <a:r>
              <a:rPr lang="en-US" sz="1000" i="1" dirty="0">
                <a:solidFill>
                  <a:prstClr val="black"/>
                </a:solidFill>
              </a:rPr>
              <a:t>Ann Surg</a:t>
            </a:r>
            <a:r>
              <a:rPr lang="en-US" sz="1000" dirty="0">
                <a:solidFill>
                  <a:prstClr val="black"/>
                </a:solidFill>
              </a:rPr>
              <a:t>. 2011;254:410-420.</a:t>
            </a:r>
            <a:endParaRPr lang="da-DK" sz="1000" dirty="0">
              <a:solidFill>
                <a:prstClr val="black"/>
              </a:solidFill>
            </a:endParaRPr>
          </a:p>
        </p:txBody>
      </p:sp>
      <p:graphicFrame>
        <p:nvGraphicFramePr>
          <p:cNvPr id="8" name="Chart 7"/>
          <p:cNvGraphicFramePr/>
          <p:nvPr>
            <p:extLst/>
          </p:nvPr>
        </p:nvGraphicFramePr>
        <p:xfrm>
          <a:off x="486137" y="2388271"/>
          <a:ext cx="8333771" cy="31693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618410" y="3786288"/>
            <a:ext cx="2732314" cy="523220"/>
          </a:xfrm>
          <a:prstGeom prst="rect">
            <a:avLst/>
          </a:prstGeom>
          <a:noFill/>
        </p:spPr>
        <p:txBody>
          <a:bodyPr wrap="square" rtlCol="0">
            <a:spAutoFit/>
          </a:bodyPr>
          <a:lstStyle/>
          <a:p>
            <a:pPr algn="ctr"/>
            <a:r>
              <a:rPr lang="en-US" sz="1400" b="1" dirty="0"/>
              <a:t>Patients with resolution or improvement of condition (%)</a:t>
            </a:r>
          </a:p>
        </p:txBody>
      </p:sp>
      <p:sp>
        <p:nvSpPr>
          <p:cNvPr id="10" name="TextBox 9"/>
          <p:cNvSpPr txBox="1"/>
          <p:nvPr/>
        </p:nvSpPr>
        <p:spPr>
          <a:xfrm>
            <a:off x="1932708" y="3211989"/>
            <a:ext cx="573446" cy="307777"/>
          </a:xfrm>
          <a:prstGeom prst="rect">
            <a:avLst/>
          </a:prstGeom>
          <a:noFill/>
        </p:spPr>
        <p:txBody>
          <a:bodyPr wrap="square" rtlCol="0">
            <a:spAutoFit/>
          </a:bodyPr>
          <a:lstStyle/>
          <a:p>
            <a:pPr algn="ctr"/>
            <a:r>
              <a:rPr lang="en-US" sz="1400" b="1" dirty="0"/>
              <a:t>‡</a:t>
            </a:r>
          </a:p>
        </p:txBody>
      </p:sp>
      <p:sp>
        <p:nvSpPr>
          <p:cNvPr id="11" name="TextBox 10"/>
          <p:cNvSpPr txBox="1"/>
          <p:nvPr/>
        </p:nvSpPr>
        <p:spPr>
          <a:xfrm>
            <a:off x="3352801" y="2897006"/>
            <a:ext cx="573446" cy="307777"/>
          </a:xfrm>
          <a:prstGeom prst="rect">
            <a:avLst/>
          </a:prstGeom>
          <a:noFill/>
        </p:spPr>
        <p:txBody>
          <a:bodyPr wrap="square" rtlCol="0">
            <a:spAutoFit/>
          </a:bodyPr>
          <a:lstStyle/>
          <a:p>
            <a:pPr algn="ctr"/>
            <a:r>
              <a:rPr lang="en-US" sz="1400" b="1" dirty="0"/>
              <a:t>†</a:t>
            </a:r>
          </a:p>
        </p:txBody>
      </p:sp>
      <p:sp>
        <p:nvSpPr>
          <p:cNvPr id="12" name="TextBox 11"/>
          <p:cNvSpPr txBox="1"/>
          <p:nvPr/>
        </p:nvSpPr>
        <p:spPr>
          <a:xfrm>
            <a:off x="4795652" y="3740121"/>
            <a:ext cx="573446" cy="307777"/>
          </a:xfrm>
          <a:prstGeom prst="rect">
            <a:avLst/>
          </a:prstGeom>
          <a:noFill/>
        </p:spPr>
        <p:txBody>
          <a:bodyPr wrap="square" rtlCol="0">
            <a:spAutoFit/>
          </a:bodyPr>
          <a:lstStyle/>
          <a:p>
            <a:pPr algn="ctr"/>
            <a:r>
              <a:rPr lang="en-US" sz="1400" b="1" dirty="0"/>
              <a:t>‡</a:t>
            </a:r>
          </a:p>
        </p:txBody>
      </p:sp>
      <p:sp>
        <p:nvSpPr>
          <p:cNvPr id="13" name="TextBox 12"/>
          <p:cNvSpPr txBox="1"/>
          <p:nvPr/>
        </p:nvSpPr>
        <p:spPr>
          <a:xfrm>
            <a:off x="6222027" y="3050894"/>
            <a:ext cx="573446" cy="307777"/>
          </a:xfrm>
          <a:prstGeom prst="rect">
            <a:avLst/>
          </a:prstGeom>
          <a:noFill/>
        </p:spPr>
        <p:txBody>
          <a:bodyPr wrap="square" rtlCol="0">
            <a:spAutoFit/>
          </a:bodyPr>
          <a:lstStyle/>
          <a:p>
            <a:pPr algn="ctr"/>
            <a:r>
              <a:rPr lang="en-US" sz="1400" b="1" dirty="0"/>
              <a:t>†</a:t>
            </a:r>
          </a:p>
        </p:txBody>
      </p:sp>
      <p:sp>
        <p:nvSpPr>
          <p:cNvPr id="14" name="TextBox 13"/>
          <p:cNvSpPr txBox="1"/>
          <p:nvPr/>
        </p:nvSpPr>
        <p:spPr>
          <a:xfrm>
            <a:off x="7669479" y="3336899"/>
            <a:ext cx="573446" cy="307777"/>
          </a:xfrm>
          <a:prstGeom prst="rect">
            <a:avLst/>
          </a:prstGeom>
          <a:noFill/>
        </p:spPr>
        <p:txBody>
          <a:bodyPr wrap="square" rtlCol="0">
            <a:spAutoFit/>
          </a:bodyPr>
          <a:lstStyle/>
          <a:p>
            <a:pPr algn="ctr"/>
            <a:r>
              <a:rPr lang="en-US" sz="1400" b="1" dirty="0"/>
              <a:t>‡</a:t>
            </a:r>
          </a:p>
        </p:txBody>
      </p:sp>
      <p:sp>
        <p:nvSpPr>
          <p:cNvPr id="15" name="TextBox 14"/>
          <p:cNvSpPr txBox="1"/>
          <p:nvPr/>
        </p:nvSpPr>
        <p:spPr>
          <a:xfrm>
            <a:off x="1032378" y="1455710"/>
            <a:ext cx="7090208" cy="1015663"/>
          </a:xfrm>
          <a:prstGeom prst="rect">
            <a:avLst/>
          </a:prstGeom>
          <a:noFill/>
        </p:spPr>
        <p:txBody>
          <a:bodyPr wrap="square" rtlCol="0">
            <a:spAutoFit/>
          </a:bodyPr>
          <a:lstStyle/>
          <a:p>
            <a:pPr algn="ctr"/>
            <a:r>
              <a:rPr lang="en-US" sz="2000" b="1" dirty="0">
                <a:solidFill>
                  <a:schemeClr val="accent3"/>
                </a:solidFill>
                <a:latin typeface="+mn-lt"/>
              </a:rPr>
              <a:t>ACS Bariatric Surgery Center Network Prospective Observational Study</a:t>
            </a:r>
          </a:p>
          <a:p>
            <a:pPr algn="ctr"/>
            <a:r>
              <a:rPr lang="en-US" sz="2000" b="1" dirty="0">
                <a:solidFill>
                  <a:schemeClr val="accent3"/>
                </a:solidFill>
                <a:latin typeface="+mn-lt"/>
              </a:rPr>
              <a:t>(N=28,616)</a:t>
            </a:r>
          </a:p>
        </p:txBody>
      </p:sp>
    </p:spTree>
    <p:extLst>
      <p:ext uri="{BB962C8B-B14F-4D97-AF65-F5344CB8AC3E}">
        <p14:creationId xmlns:p14="http://schemas.microsoft.com/office/powerpoint/2010/main" val="4116077904"/>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dirty="0"/>
              <a:t>Microvascular complications</a:t>
            </a:r>
          </a:p>
        </p:txBody>
      </p:sp>
      <p:sp>
        <p:nvSpPr>
          <p:cNvPr id="6" name="Text Placeholder 5"/>
          <p:cNvSpPr>
            <a:spLocks noGrp="1"/>
          </p:cNvSpPr>
          <p:nvPr>
            <p:ph type="body" idx="1"/>
          </p:nvPr>
        </p:nvSpPr>
        <p:spPr/>
        <p:txBody>
          <a:bodyPr/>
          <a:lstStyle/>
          <a:p>
            <a:r>
              <a:rPr lang="en-US" altLang="en-US" dirty="0"/>
              <a:t>Prediabetes Comorbidities and Complications</a:t>
            </a:r>
            <a:endParaRPr lang="en-US"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43</a:t>
            </a:fld>
            <a:endParaRPr lang="en-US" dirty="0"/>
          </a:p>
        </p:txBody>
      </p:sp>
    </p:spTree>
    <p:extLst>
      <p:ext uri="{BB962C8B-B14F-4D97-AF65-F5344CB8AC3E}">
        <p14:creationId xmlns:p14="http://schemas.microsoft.com/office/powerpoint/2010/main" val="1294734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dirty="0"/>
              <a:t>Impaired Fasting Glucose and Correlations With Diabetes, Hypertension, and Retinopathy</a:t>
            </a:r>
          </a:p>
        </p:txBody>
      </p:sp>
      <p:sp>
        <p:nvSpPr>
          <p:cNvPr id="2" name="Slide Number Placeholder 1"/>
          <p:cNvSpPr>
            <a:spLocks noGrp="1"/>
          </p:cNvSpPr>
          <p:nvPr>
            <p:ph type="sldNum" sz="quarter" idx="4"/>
          </p:nvPr>
        </p:nvSpPr>
        <p:spPr/>
        <p:txBody>
          <a:bodyPr/>
          <a:lstStyle/>
          <a:p>
            <a:fld id="{2462ECC2-A415-4E86-873D-B602882CC3EA}" type="slidenum">
              <a:rPr lang="en-US" smtClean="0"/>
              <a:pPr/>
              <a:t>44</a:t>
            </a:fld>
            <a:endParaRPr lang="en-US" dirty="0"/>
          </a:p>
        </p:txBody>
      </p:sp>
      <p:sp>
        <p:nvSpPr>
          <p:cNvPr id="19459" name="TextBox 5"/>
          <p:cNvSpPr txBox="1">
            <a:spLocks noChangeArrowheads="1"/>
          </p:cNvSpPr>
          <p:nvPr/>
        </p:nvSpPr>
        <p:spPr bwMode="auto">
          <a:xfrm>
            <a:off x="1922463" y="1769984"/>
            <a:ext cx="5357557" cy="400110"/>
          </a:xfrm>
          <a:prstGeom prst="rect">
            <a:avLst/>
          </a:prstGeom>
          <a:noFill/>
          <a:ln w="9525">
            <a:noFill/>
            <a:miter lim="800000"/>
            <a:headEnd/>
            <a:tailEnd/>
          </a:ln>
        </p:spPr>
        <p:txBody>
          <a:bodyPr wrap="none">
            <a:spAutoFit/>
          </a:bodyPr>
          <a:lstStyle/>
          <a:p>
            <a:r>
              <a:rPr lang="en-US" sz="2000" b="1" dirty="0">
                <a:solidFill>
                  <a:schemeClr val="accent3"/>
                </a:solidFill>
                <a:ea typeface="ＭＳ Ｐゴシック" pitchFamily="34" charset="-128"/>
              </a:rPr>
              <a:t>Population-Based Cross-sectional Studies</a:t>
            </a:r>
          </a:p>
        </p:txBody>
      </p:sp>
      <p:sp>
        <p:nvSpPr>
          <p:cNvPr id="19463" name="TextBox 7"/>
          <p:cNvSpPr txBox="1">
            <a:spLocks noChangeArrowheads="1"/>
          </p:cNvSpPr>
          <p:nvPr/>
        </p:nvSpPr>
        <p:spPr bwMode="auto">
          <a:xfrm rot="16200000">
            <a:off x="-55444" y="3543535"/>
            <a:ext cx="1361270" cy="338554"/>
          </a:xfrm>
          <a:prstGeom prst="rect">
            <a:avLst/>
          </a:prstGeom>
          <a:noFill/>
          <a:ln w="9525">
            <a:noFill/>
            <a:miter lim="800000"/>
            <a:headEnd/>
            <a:tailEnd/>
          </a:ln>
        </p:spPr>
        <p:txBody>
          <a:bodyPr wrap="none">
            <a:spAutoFit/>
          </a:bodyPr>
          <a:lstStyle/>
          <a:p>
            <a:pPr algn="ctr"/>
            <a:r>
              <a:rPr lang="en-US" sz="1600" b="1" dirty="0">
                <a:solidFill>
                  <a:srgbClr val="000000"/>
                </a:solidFill>
                <a:ea typeface="ＭＳ Ｐゴシック" pitchFamily="34" charset="-128"/>
              </a:rPr>
              <a:t>Patients (%)</a:t>
            </a:r>
          </a:p>
        </p:txBody>
      </p:sp>
      <p:graphicFrame>
        <p:nvGraphicFramePr>
          <p:cNvPr id="5" name="Chart 2"/>
          <p:cNvGraphicFramePr>
            <a:graphicFrameLocks/>
          </p:cNvGraphicFramePr>
          <p:nvPr>
            <p:extLst>
              <p:ext uri="{D42A27DB-BD31-4B8C-83A1-F6EECF244321}">
                <p14:modId xmlns:p14="http://schemas.microsoft.com/office/powerpoint/2010/main" val="2556979590"/>
              </p:ext>
            </p:extLst>
          </p:nvPr>
        </p:nvGraphicFramePr>
        <p:xfrm>
          <a:off x="828675" y="2144713"/>
          <a:ext cx="7843838" cy="2817812"/>
        </p:xfrm>
        <a:graphic>
          <a:graphicData uri="http://schemas.openxmlformats.org/drawingml/2006/chart">
            <c:chart xmlns:c="http://schemas.openxmlformats.org/drawingml/2006/chart" xmlns:r="http://schemas.openxmlformats.org/officeDocument/2006/relationships" r:id="rId3"/>
          </a:graphicData>
        </a:graphic>
      </p:graphicFrame>
      <p:sp>
        <p:nvSpPr>
          <p:cNvPr id="19465" name="TextBox 8"/>
          <p:cNvSpPr txBox="1">
            <a:spLocks noChangeArrowheads="1"/>
          </p:cNvSpPr>
          <p:nvPr/>
        </p:nvSpPr>
        <p:spPr bwMode="auto">
          <a:xfrm>
            <a:off x="1494376" y="4832418"/>
            <a:ext cx="2009286" cy="954134"/>
          </a:xfrm>
          <a:prstGeom prst="rect">
            <a:avLst/>
          </a:prstGeom>
          <a:noFill/>
          <a:ln w="9525">
            <a:noFill/>
            <a:miter lim="800000"/>
            <a:headEnd/>
            <a:tailEnd/>
          </a:ln>
        </p:spPr>
        <p:txBody>
          <a:bodyPr>
            <a:spAutoFit/>
          </a:bodyPr>
          <a:lstStyle/>
          <a:p>
            <a:pPr algn="ctr"/>
            <a:r>
              <a:rPr lang="en-US" sz="1400" b="1" dirty="0">
                <a:solidFill>
                  <a:srgbClr val="000000"/>
                </a:solidFill>
                <a:ea typeface="ＭＳ Ｐゴシック" pitchFamily="34" charset="-128"/>
              </a:rPr>
              <a:t>Blue Mountains Eye Study (BMES)</a:t>
            </a:r>
            <a:r>
              <a:rPr lang="en-US" sz="1400" dirty="0">
                <a:solidFill>
                  <a:srgbClr val="000000"/>
                </a:solidFill>
                <a:ea typeface="ＭＳ Ｐゴシック" pitchFamily="34" charset="-128"/>
              </a:rPr>
              <a:t> (N=3654, 99% white) FPG=95.4 mg/dL</a:t>
            </a:r>
          </a:p>
        </p:txBody>
      </p:sp>
      <p:sp>
        <p:nvSpPr>
          <p:cNvPr id="19466" name="TextBox 9"/>
          <p:cNvSpPr txBox="1">
            <a:spLocks noChangeArrowheads="1"/>
          </p:cNvSpPr>
          <p:nvPr/>
        </p:nvSpPr>
        <p:spPr bwMode="auto">
          <a:xfrm>
            <a:off x="3832215" y="4832418"/>
            <a:ext cx="2197467" cy="1169584"/>
          </a:xfrm>
          <a:prstGeom prst="rect">
            <a:avLst/>
          </a:prstGeom>
          <a:noFill/>
          <a:ln w="9525">
            <a:noFill/>
            <a:miter lim="800000"/>
            <a:headEnd/>
            <a:tailEnd/>
          </a:ln>
        </p:spPr>
        <p:txBody>
          <a:bodyPr>
            <a:spAutoFit/>
          </a:bodyPr>
          <a:lstStyle/>
          <a:p>
            <a:pPr algn="ctr"/>
            <a:r>
              <a:rPr lang="en-US" sz="1400" b="1" dirty="0">
                <a:solidFill>
                  <a:srgbClr val="000000"/>
                </a:solidFill>
                <a:ea typeface="ＭＳ Ｐゴシック" pitchFamily="34" charset="-128"/>
              </a:rPr>
              <a:t>Australian Diabetes, Obesity and Lifestyle Study (AusDiab)</a:t>
            </a:r>
            <a:br>
              <a:rPr lang="en-US" sz="1400" b="1" dirty="0">
                <a:solidFill>
                  <a:srgbClr val="000000"/>
                </a:solidFill>
                <a:ea typeface="ＭＳ Ｐゴシック" pitchFamily="34" charset="-128"/>
              </a:rPr>
            </a:br>
            <a:r>
              <a:rPr lang="en-US" sz="1400" dirty="0">
                <a:solidFill>
                  <a:srgbClr val="000000"/>
                </a:solidFill>
                <a:ea typeface="ＭＳ Ｐゴシック" pitchFamily="34" charset="-128"/>
              </a:rPr>
              <a:t>(N=2773; ~95% white)</a:t>
            </a:r>
            <a:br>
              <a:rPr lang="en-US" sz="1400" dirty="0">
                <a:solidFill>
                  <a:srgbClr val="000000"/>
                </a:solidFill>
                <a:ea typeface="ＭＳ Ｐゴシック" pitchFamily="34" charset="-128"/>
              </a:rPr>
            </a:br>
            <a:r>
              <a:rPr lang="en-US" sz="1400" dirty="0">
                <a:solidFill>
                  <a:srgbClr val="000000"/>
                </a:solidFill>
                <a:ea typeface="ＭＳ Ｐゴシック" pitchFamily="34" charset="-128"/>
              </a:rPr>
              <a:t>FPG=117 mg/dL</a:t>
            </a:r>
          </a:p>
        </p:txBody>
      </p:sp>
      <p:sp>
        <p:nvSpPr>
          <p:cNvPr id="19467" name="TextBox 10"/>
          <p:cNvSpPr txBox="1">
            <a:spLocks noChangeArrowheads="1"/>
          </p:cNvSpPr>
          <p:nvPr/>
        </p:nvSpPr>
        <p:spPr bwMode="auto">
          <a:xfrm>
            <a:off x="6078945" y="4832418"/>
            <a:ext cx="2547690" cy="1384995"/>
          </a:xfrm>
          <a:prstGeom prst="rect">
            <a:avLst/>
          </a:prstGeom>
          <a:noFill/>
          <a:ln w="9525">
            <a:noFill/>
            <a:miter lim="800000"/>
            <a:headEnd/>
            <a:tailEnd/>
          </a:ln>
        </p:spPr>
        <p:txBody>
          <a:bodyPr wrap="square">
            <a:spAutoFit/>
          </a:bodyPr>
          <a:lstStyle/>
          <a:p>
            <a:pPr algn="ctr"/>
            <a:r>
              <a:rPr lang="en-US" sz="1400" b="1" dirty="0">
                <a:solidFill>
                  <a:srgbClr val="000000"/>
                </a:solidFill>
                <a:ea typeface="ＭＳ Ｐゴシック" pitchFamily="34" charset="-128"/>
              </a:rPr>
              <a:t>Multi-ethnic Study of Atherosclerosis (MESA)</a:t>
            </a:r>
            <a:br>
              <a:rPr lang="en-US" sz="1400" b="1" dirty="0">
                <a:solidFill>
                  <a:srgbClr val="000000"/>
                </a:solidFill>
                <a:ea typeface="ＭＳ Ｐゴシック" pitchFamily="34" charset="-128"/>
              </a:rPr>
            </a:br>
            <a:r>
              <a:rPr lang="en-US" sz="1400" dirty="0">
                <a:solidFill>
                  <a:srgbClr val="000000"/>
                </a:solidFill>
                <a:ea typeface="ＭＳ Ｐゴシック" pitchFamily="34" charset="-128"/>
              </a:rPr>
              <a:t>(N=6237; 40% white,</a:t>
            </a:r>
            <a:br>
              <a:rPr lang="en-US" sz="1400" dirty="0">
                <a:solidFill>
                  <a:srgbClr val="000000"/>
                </a:solidFill>
                <a:ea typeface="ＭＳ Ｐゴシック" pitchFamily="34" charset="-128"/>
              </a:rPr>
            </a:br>
            <a:r>
              <a:rPr lang="en-US" sz="1400" dirty="0">
                <a:solidFill>
                  <a:srgbClr val="000000"/>
                </a:solidFill>
                <a:ea typeface="ＭＳ Ｐゴシック" pitchFamily="34" charset="-128"/>
              </a:rPr>
              <a:t>27% black, 22% Hispanic, 12% Chinese)</a:t>
            </a:r>
          </a:p>
          <a:p>
            <a:pPr algn="ctr"/>
            <a:r>
              <a:rPr lang="en-US" sz="1400" dirty="0">
                <a:solidFill>
                  <a:srgbClr val="000000"/>
                </a:solidFill>
                <a:ea typeface="ＭＳ Ｐゴシック" pitchFamily="34" charset="-128"/>
              </a:rPr>
              <a:t>FPG=106 mg/dL</a:t>
            </a:r>
          </a:p>
        </p:txBody>
      </p:sp>
      <p:sp>
        <p:nvSpPr>
          <p:cNvPr id="19461" name="Rectangle 3"/>
          <p:cNvSpPr>
            <a:spLocks noChangeArrowheads="1"/>
          </p:cNvSpPr>
          <p:nvPr/>
        </p:nvSpPr>
        <p:spPr bwMode="auto">
          <a:xfrm>
            <a:off x="33338" y="6335661"/>
            <a:ext cx="2616422" cy="477054"/>
          </a:xfrm>
          <a:prstGeom prst="rect">
            <a:avLst/>
          </a:prstGeom>
          <a:noFill/>
          <a:ln w="9525">
            <a:noFill/>
            <a:miter lim="800000"/>
            <a:headEnd/>
            <a:tailEnd/>
          </a:ln>
        </p:spPr>
        <p:txBody>
          <a:bodyPr wrap="none" anchor="b">
            <a:spAutoFit/>
          </a:bodyPr>
          <a:lstStyle/>
          <a:p>
            <a:pPr>
              <a:spcBef>
                <a:spcPts val="600"/>
              </a:spcBef>
            </a:pPr>
            <a:r>
              <a:rPr lang="en-US" sz="1000" dirty="0"/>
              <a:t>Hypertension defined as &gt;140/90 mm Hg.</a:t>
            </a:r>
            <a:endParaRPr lang="en-US" sz="1000" dirty="0">
              <a:ea typeface="ＭＳ Ｐゴシック" pitchFamily="34" charset="-128"/>
            </a:endParaRPr>
          </a:p>
          <a:p>
            <a:pPr>
              <a:spcBef>
                <a:spcPts val="600"/>
              </a:spcBef>
            </a:pPr>
            <a:r>
              <a:rPr lang="en-US" sz="1000" dirty="0">
                <a:ea typeface="ＭＳ Ｐゴシック" pitchFamily="34" charset="-128"/>
              </a:rPr>
              <a:t>Wong TY, et al. </a:t>
            </a:r>
            <a:r>
              <a:rPr lang="en-US" sz="1000" i="1" dirty="0">
                <a:ea typeface="ＭＳ Ｐゴシック" pitchFamily="34" charset="-128"/>
              </a:rPr>
              <a:t>Lancet. </a:t>
            </a:r>
            <a:r>
              <a:rPr lang="en-US" sz="1000" dirty="0">
                <a:ea typeface="ＭＳ Ｐゴシック" pitchFamily="34" charset="-128"/>
              </a:rPr>
              <a:t>2008;371:736-743</a:t>
            </a:r>
            <a:r>
              <a:rPr lang="en-US" sz="1000" i="1" dirty="0">
                <a:ea typeface="ＭＳ Ｐゴシック" pitchFamily="34" charset="-128"/>
              </a:rPr>
              <a:t>.</a:t>
            </a:r>
            <a:endParaRPr lang="en-US" sz="1000" dirty="0">
              <a:ea typeface="ＭＳ Ｐゴシック" pitchFamily="34" charset="-128"/>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36466" y="6339139"/>
            <a:ext cx="2616200" cy="477837"/>
          </a:xfrm>
          <a:prstGeom prst="rect">
            <a:avLst/>
          </a:prstGeom>
          <a:noFill/>
          <a:ln w="9525">
            <a:noFill/>
            <a:miter lim="800000"/>
            <a:headEnd/>
            <a:tailEnd/>
          </a:ln>
        </p:spPr>
        <p:txBody>
          <a:bodyPr wrap="none" anchor="b">
            <a:spAutoFit/>
          </a:bodyPr>
          <a:lstStyle/>
          <a:p>
            <a:pPr>
              <a:spcBef>
                <a:spcPts val="600"/>
              </a:spcBef>
            </a:pPr>
            <a:r>
              <a:rPr lang="en-US" sz="1000" dirty="0">
                <a:ea typeface="ＭＳ Ｐゴシック" pitchFamily="34" charset="-128"/>
              </a:rPr>
              <a:t>FPG, fasting plasma glucose.</a:t>
            </a:r>
          </a:p>
          <a:p>
            <a:pPr>
              <a:spcBef>
                <a:spcPts val="600"/>
              </a:spcBef>
            </a:pPr>
            <a:r>
              <a:rPr lang="en-US" sz="1000" dirty="0">
                <a:ea typeface="ＭＳ Ｐゴシック" pitchFamily="34" charset="-128"/>
              </a:rPr>
              <a:t>Wong TY, et al. </a:t>
            </a:r>
            <a:r>
              <a:rPr lang="en-US" sz="1000" i="1" dirty="0">
                <a:ea typeface="ＭＳ Ｐゴシック" pitchFamily="34" charset="-128"/>
              </a:rPr>
              <a:t>Lancet. </a:t>
            </a:r>
            <a:r>
              <a:rPr lang="en-US" sz="1000" dirty="0">
                <a:ea typeface="ＭＳ Ｐゴシック" pitchFamily="34" charset="-128"/>
              </a:rPr>
              <a:t>2008;371:736-743.</a:t>
            </a:r>
          </a:p>
        </p:txBody>
      </p:sp>
      <p:sp>
        <p:nvSpPr>
          <p:cNvPr id="20483" name="Title 8"/>
          <p:cNvSpPr>
            <a:spLocks noGrp="1"/>
          </p:cNvSpPr>
          <p:nvPr>
            <p:ph type="title"/>
          </p:nvPr>
        </p:nvSpPr>
        <p:spPr/>
        <p:txBody>
          <a:bodyPr/>
          <a:lstStyle/>
          <a:p>
            <a:r>
              <a:rPr lang="en-US" dirty="0"/>
              <a:t>FPG Thresholds Above Which Retinopathy Prevalence Rises</a:t>
            </a:r>
          </a:p>
        </p:txBody>
      </p:sp>
      <p:sp>
        <p:nvSpPr>
          <p:cNvPr id="3" name="Slide Number Placeholder 2"/>
          <p:cNvSpPr>
            <a:spLocks noGrp="1"/>
          </p:cNvSpPr>
          <p:nvPr>
            <p:ph type="sldNum" sz="quarter" idx="4"/>
          </p:nvPr>
        </p:nvSpPr>
        <p:spPr/>
        <p:txBody>
          <a:bodyPr/>
          <a:lstStyle/>
          <a:p>
            <a:fld id="{2462ECC2-A415-4E86-873D-B602882CC3EA}" type="slidenum">
              <a:rPr lang="en-US" smtClean="0"/>
              <a:pPr/>
              <a:t>45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44267138"/>
              </p:ext>
            </p:extLst>
          </p:nvPr>
        </p:nvGraphicFramePr>
        <p:xfrm>
          <a:off x="669925" y="2235200"/>
          <a:ext cx="7722376" cy="3322212"/>
        </p:xfrm>
        <a:graphic>
          <a:graphicData uri="http://schemas.openxmlformats.org/drawingml/2006/table">
            <a:tbl>
              <a:tblPr firstRow="1" bandRow="1">
                <a:tableStyleId>{93296810-A885-4BE3-A3E7-6D5BEEA58F35}</a:tableStyleId>
              </a:tblPr>
              <a:tblGrid>
                <a:gridCol w="1930594">
                  <a:extLst>
                    <a:ext uri="{9D8B030D-6E8A-4147-A177-3AD203B41FA5}">
                      <a16:colId xmlns:a16="http://schemas.microsoft.com/office/drawing/2014/main" val="20000"/>
                    </a:ext>
                  </a:extLst>
                </a:gridCol>
                <a:gridCol w="1930594">
                  <a:extLst>
                    <a:ext uri="{9D8B030D-6E8A-4147-A177-3AD203B41FA5}">
                      <a16:colId xmlns:a16="http://schemas.microsoft.com/office/drawing/2014/main" val="20001"/>
                    </a:ext>
                  </a:extLst>
                </a:gridCol>
                <a:gridCol w="1930594">
                  <a:extLst>
                    <a:ext uri="{9D8B030D-6E8A-4147-A177-3AD203B41FA5}">
                      <a16:colId xmlns:a16="http://schemas.microsoft.com/office/drawing/2014/main" val="20002"/>
                    </a:ext>
                  </a:extLst>
                </a:gridCol>
                <a:gridCol w="1930594">
                  <a:extLst>
                    <a:ext uri="{9D8B030D-6E8A-4147-A177-3AD203B41FA5}">
                      <a16:colId xmlns:a16="http://schemas.microsoft.com/office/drawing/2014/main" val="20003"/>
                    </a:ext>
                  </a:extLst>
                </a:gridCol>
              </a:tblGrid>
              <a:tr h="1107404">
                <a:tc>
                  <a:txBody>
                    <a:bodyPr/>
                    <a:lstStyle/>
                    <a:p>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Blue Mountains Eye Study</a:t>
                      </a:r>
                    </a:p>
                    <a:p>
                      <a:pPr algn="ct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Australian Diabetes, Obesity, and Lifestyle Study</a:t>
                      </a:r>
                      <a:endPar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Multi-ethnic Study of Atherosclerosis</a:t>
                      </a:r>
                      <a:endPar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anchor="ctr"/>
                </a:tc>
                <a:extLst>
                  <a:ext uri="{0D108BD9-81ED-4DB2-BD59-A6C34878D82A}">
                    <a16:rowId xmlns:a16="http://schemas.microsoft.com/office/drawing/2014/main" val="10000"/>
                  </a:ext>
                </a:extLst>
              </a:tr>
              <a:tr h="1107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On visual inspection</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6.3-7.0 mmol/l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(113-126 mg/dL)</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7.1-7.8 mmol/l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(128-140 mg/dL)</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No clear threshold</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anchor="ctr"/>
                </a:tc>
                <a:extLst>
                  <a:ext uri="{0D108BD9-81ED-4DB2-BD59-A6C34878D82A}">
                    <a16:rowId xmlns:a16="http://schemas.microsoft.com/office/drawing/2014/main" val="10001"/>
                  </a:ext>
                </a:extLst>
              </a:tr>
              <a:tr h="1107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Change point model</a:t>
                      </a:r>
                      <a:endParaRPr kumimoji="0" lang="en-US" sz="16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5.2 mmol/l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(94 mg/dL)</a:t>
                      </a: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6.3 mmol/l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(113 mg/dL)</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No clear threshold</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anchor="ct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52575" y="1981200"/>
            <a:ext cx="6054725" cy="4127500"/>
          </a:xfrm>
          <a:prstGeom prst="rect">
            <a:avLst/>
          </a:prstGeom>
          <a:ln w="38100">
            <a:solidFill>
              <a:schemeClr val="accent6"/>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defTabSz="914400" eaLnBrk="0" hangingPunct="0">
              <a:defRPr/>
            </a:pPr>
            <a:endParaRPr lang="en-US" sz="2400" dirty="0">
              <a:solidFill>
                <a:schemeClr val="tx1"/>
              </a:solidFill>
              <a:ea typeface="ＭＳ Ｐゴシック" charset="-128"/>
            </a:endParaRPr>
          </a:p>
        </p:txBody>
      </p:sp>
      <p:sp>
        <p:nvSpPr>
          <p:cNvPr id="21507" name="Title 8"/>
          <p:cNvSpPr>
            <a:spLocks noGrp="1"/>
          </p:cNvSpPr>
          <p:nvPr>
            <p:ph type="title"/>
          </p:nvPr>
        </p:nvSpPr>
        <p:spPr/>
        <p:txBody>
          <a:bodyPr/>
          <a:lstStyle/>
          <a:p>
            <a:r>
              <a:rPr lang="en-US" dirty="0"/>
              <a:t>Relationship Between FPG and</a:t>
            </a:r>
            <a:br>
              <a:rPr lang="en-US" dirty="0"/>
            </a:br>
            <a:r>
              <a:rPr lang="en-US" dirty="0"/>
              <a:t>5-Year Incident Retinopathy</a:t>
            </a:r>
          </a:p>
        </p:txBody>
      </p:sp>
      <p:sp>
        <p:nvSpPr>
          <p:cNvPr id="2" name="Slide Number Placeholder 1"/>
          <p:cNvSpPr>
            <a:spLocks noGrp="1"/>
          </p:cNvSpPr>
          <p:nvPr>
            <p:ph type="sldNum" sz="quarter" idx="4"/>
          </p:nvPr>
        </p:nvSpPr>
        <p:spPr/>
        <p:txBody>
          <a:bodyPr/>
          <a:lstStyle/>
          <a:p>
            <a:fld id="{2462ECC2-A415-4E86-873D-B602882CC3EA}" type="slidenum">
              <a:rPr lang="en-US" smtClean="0"/>
              <a:pPr/>
              <a:t>46</a:t>
            </a:fld>
            <a:endParaRPr lang="en-US" dirty="0"/>
          </a:p>
        </p:txBody>
      </p:sp>
      <p:pic>
        <p:nvPicPr>
          <p:cNvPr id="21508" name="Picture 1038" descr="Diabetes_Slide_Redraws-05"/>
          <p:cNvPicPr>
            <a:picLocks noChangeAspect="1" noChangeArrowheads="1"/>
          </p:cNvPicPr>
          <p:nvPr/>
        </p:nvPicPr>
        <p:blipFill>
          <a:blip r:embed="rId3"/>
          <a:srcRect/>
          <a:stretch>
            <a:fillRect/>
          </a:stretch>
        </p:blipFill>
        <p:spPr bwMode="auto">
          <a:xfrm>
            <a:off x="1590675" y="2108200"/>
            <a:ext cx="5962650" cy="3925888"/>
          </a:xfrm>
          <a:prstGeom prst="rect">
            <a:avLst/>
          </a:prstGeom>
          <a:noFill/>
          <a:ln w="9525">
            <a:noFill/>
            <a:miter lim="800000"/>
            <a:headEnd/>
            <a:tailEnd/>
          </a:ln>
        </p:spPr>
      </p:pic>
      <p:sp>
        <p:nvSpPr>
          <p:cNvPr id="21509" name="TextBox 4"/>
          <p:cNvSpPr txBox="1">
            <a:spLocks noChangeArrowheads="1"/>
          </p:cNvSpPr>
          <p:nvPr/>
        </p:nvSpPr>
        <p:spPr bwMode="auto">
          <a:xfrm>
            <a:off x="40023" y="6334460"/>
            <a:ext cx="2616200" cy="477837"/>
          </a:xfrm>
          <a:prstGeom prst="rect">
            <a:avLst/>
          </a:prstGeom>
          <a:noFill/>
          <a:ln w="9525">
            <a:noFill/>
            <a:miter lim="800000"/>
            <a:headEnd/>
            <a:tailEnd/>
          </a:ln>
        </p:spPr>
        <p:txBody>
          <a:bodyPr wrap="none" anchor="b">
            <a:spAutoFit/>
          </a:bodyPr>
          <a:lstStyle/>
          <a:p>
            <a:pPr>
              <a:spcBef>
                <a:spcPts val="600"/>
              </a:spcBef>
            </a:pPr>
            <a:r>
              <a:rPr lang="en-US" sz="1000" dirty="0">
                <a:ea typeface="ＭＳ Ｐゴシック" pitchFamily="34" charset="-128"/>
              </a:rPr>
              <a:t>FPG, fasting plasma glucose.</a:t>
            </a:r>
          </a:p>
          <a:p>
            <a:pPr>
              <a:spcBef>
                <a:spcPts val="600"/>
              </a:spcBef>
            </a:pPr>
            <a:r>
              <a:rPr lang="en-US" sz="1000" dirty="0">
                <a:ea typeface="ＭＳ Ｐゴシック" pitchFamily="34" charset="-128"/>
              </a:rPr>
              <a:t>Wong TY, et al. </a:t>
            </a:r>
            <a:r>
              <a:rPr lang="en-US" sz="1000" i="1" dirty="0">
                <a:ea typeface="ＭＳ Ｐゴシック" pitchFamily="34" charset="-128"/>
              </a:rPr>
              <a:t>Lancet. </a:t>
            </a:r>
            <a:r>
              <a:rPr lang="en-US" sz="1000" dirty="0">
                <a:ea typeface="ＭＳ Ｐゴシック" pitchFamily="34" charset="-128"/>
              </a:rPr>
              <a:t>2008;371:736-743.</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Association of Retinopathy and Albuminuria With Glycemia</a:t>
            </a:r>
          </a:p>
        </p:txBody>
      </p:sp>
      <p:sp>
        <p:nvSpPr>
          <p:cNvPr id="22531" name="Content Placeholder 7"/>
          <p:cNvSpPr>
            <a:spLocks noGrp="1"/>
          </p:cNvSpPr>
          <p:nvPr>
            <p:ph idx="1"/>
          </p:nvPr>
        </p:nvSpPr>
        <p:spPr/>
        <p:txBody>
          <a:bodyPr/>
          <a:lstStyle/>
          <a:p>
            <a:r>
              <a:rPr lang="en-US" dirty="0"/>
              <a:t>The prevalence of retinopathy rises dramatically with increasing deciles of glycemia; for microalbuminuria, the increase in prevalence was more gradual</a:t>
            </a:r>
          </a:p>
          <a:p>
            <a:r>
              <a:rPr lang="en-US" dirty="0"/>
              <a:t>FPG values corresponded well with WHO diagnostic cut points for diabetes while the 2-hour PG value did not </a:t>
            </a:r>
          </a:p>
          <a:p>
            <a:r>
              <a:rPr lang="en-US" dirty="0"/>
              <a:t>A1C thresholds were similar for both retinopathy and microalbuminuria</a:t>
            </a:r>
          </a:p>
        </p:txBody>
      </p:sp>
      <p:sp>
        <p:nvSpPr>
          <p:cNvPr id="2" name="Slide Number Placeholder 1"/>
          <p:cNvSpPr>
            <a:spLocks noGrp="1"/>
          </p:cNvSpPr>
          <p:nvPr>
            <p:ph type="sldNum" sz="quarter" idx="4"/>
          </p:nvPr>
        </p:nvSpPr>
        <p:spPr/>
        <p:txBody>
          <a:bodyPr/>
          <a:lstStyle/>
          <a:p>
            <a:fld id="{2462ECC2-A415-4E86-873D-B602882CC3EA}" type="slidenum">
              <a:rPr lang="en-US" smtClean="0"/>
              <a:pPr/>
              <a:t>47</a:t>
            </a:fld>
            <a:endParaRPr lang="en-US" dirty="0"/>
          </a:p>
        </p:txBody>
      </p:sp>
      <p:sp>
        <p:nvSpPr>
          <p:cNvPr id="22532" name="TextBox 3"/>
          <p:cNvSpPr txBox="1">
            <a:spLocks noChangeArrowheads="1"/>
          </p:cNvSpPr>
          <p:nvPr/>
        </p:nvSpPr>
        <p:spPr bwMode="auto">
          <a:xfrm>
            <a:off x="33338" y="6334794"/>
            <a:ext cx="5014912" cy="477837"/>
          </a:xfrm>
          <a:prstGeom prst="rect">
            <a:avLst/>
          </a:prstGeom>
          <a:noFill/>
          <a:ln w="9525">
            <a:noFill/>
            <a:miter lim="800000"/>
            <a:headEnd/>
            <a:tailEnd/>
          </a:ln>
        </p:spPr>
        <p:txBody>
          <a:bodyPr wrap="none" anchor="b">
            <a:spAutoFit/>
          </a:bodyPr>
          <a:lstStyle/>
          <a:p>
            <a:pPr>
              <a:spcBef>
                <a:spcPts val="600"/>
              </a:spcBef>
            </a:pPr>
            <a:r>
              <a:rPr lang="en-US" sz="1000" dirty="0">
                <a:ea typeface="ＭＳ Ｐゴシック" pitchFamily="34" charset="-128"/>
              </a:rPr>
              <a:t>FPG, fasting plasma glucose; PG, plasma glucose; WHO, World Health Organization.</a:t>
            </a:r>
          </a:p>
          <a:p>
            <a:pPr>
              <a:spcBef>
                <a:spcPts val="600"/>
              </a:spcBef>
            </a:pPr>
            <a:r>
              <a:rPr lang="en-US" sz="1000" dirty="0">
                <a:ea typeface="ＭＳ Ｐゴシック" pitchFamily="34" charset="-128"/>
              </a:rPr>
              <a:t>Tapp RJ, et al. </a:t>
            </a:r>
            <a:r>
              <a:rPr lang="en-US" sz="1000" i="1" dirty="0">
                <a:ea typeface="ＭＳ Ｐゴシック" pitchFamily="34" charset="-128"/>
              </a:rPr>
              <a:t>Diabetes Res Clin Pract. </a:t>
            </a:r>
            <a:r>
              <a:rPr lang="en-US" sz="1000" dirty="0">
                <a:ea typeface="ＭＳ Ｐゴシック" pitchFamily="34" charset="-128"/>
              </a:rPr>
              <a:t>2006;73:315-321.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
          <p:cNvSpPr>
            <a:spLocks noGrp="1" noChangeArrowheads="1"/>
          </p:cNvSpPr>
          <p:nvPr>
            <p:ph type="title"/>
          </p:nvPr>
        </p:nvSpPr>
        <p:spPr/>
        <p:txBody>
          <a:bodyPr/>
          <a:lstStyle/>
          <a:p>
            <a:r>
              <a:rPr lang="en-US" dirty="0"/>
              <a:t>Diabetic Retinopathy in the DPP</a:t>
            </a:r>
          </a:p>
        </p:txBody>
      </p:sp>
      <p:sp>
        <p:nvSpPr>
          <p:cNvPr id="2" name="Slide Number Placeholder 1"/>
          <p:cNvSpPr>
            <a:spLocks noGrp="1"/>
          </p:cNvSpPr>
          <p:nvPr>
            <p:ph type="sldNum" sz="quarter" idx="4"/>
          </p:nvPr>
        </p:nvSpPr>
        <p:spPr/>
        <p:txBody>
          <a:bodyPr/>
          <a:lstStyle/>
          <a:p>
            <a:fld id="{2462ECC2-A415-4E86-873D-B602882CC3EA}" type="slidenum">
              <a:rPr lang="en-US" smtClean="0"/>
              <a:pPr/>
              <a:t>48</a:t>
            </a:fld>
            <a:endParaRPr lang="en-US" dirty="0"/>
          </a:p>
        </p:txBody>
      </p:sp>
      <p:sp>
        <p:nvSpPr>
          <p:cNvPr id="41" name="Text Box 6"/>
          <p:cNvSpPr txBox="1">
            <a:spLocks noChangeArrowheads="1"/>
          </p:cNvSpPr>
          <p:nvPr/>
        </p:nvSpPr>
        <p:spPr bwMode="auto">
          <a:xfrm>
            <a:off x="33337" y="5560597"/>
            <a:ext cx="8220325" cy="1246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b">
            <a:spAutoFit/>
          </a:bodyPr>
          <a:lstStyle/>
          <a:p>
            <a:pPr fontAlgn="auto">
              <a:spcBef>
                <a:spcPts val="600"/>
              </a:spcBef>
              <a:spcAft>
                <a:spcPts val="0"/>
              </a:spcAft>
              <a:defRPr/>
            </a:pPr>
            <a:r>
              <a:rPr lang="en-US" sz="1000" dirty="0">
                <a:latin typeface="+mn-lt"/>
                <a:cs typeface="Arial"/>
              </a:rPr>
              <a:t>*</a:t>
            </a:r>
            <a:r>
              <a:rPr lang="en-US" sz="1000" dirty="0">
                <a:latin typeface="+mn-lt"/>
                <a:ea typeface="ＭＳ Ｐゴシック" charset="-128"/>
                <a:cs typeface="Arial"/>
              </a:rPr>
              <a:t>Mild/moderate NPDR: </a:t>
            </a:r>
            <a:r>
              <a:rPr lang="en-US" sz="1000" dirty="0">
                <a:latin typeface="Arial" charset="0"/>
                <a:ea typeface="ＭＳ Ｐゴシック" charset="-128"/>
                <a:cs typeface="ＭＳ Ｐゴシック" charset="-128"/>
              </a:rPr>
              <a:t>microaneurysms plus ≥1 of the following: venous loops &gt;0/1; soft exudates, intraretinal microvascular abnormalities or venous beading; retinal hemorrhages; hard exudates &gt;0/1; or soft exudates &gt;0/1.</a:t>
            </a:r>
            <a:endParaRPr lang="en-US" sz="1000" dirty="0">
              <a:latin typeface="+mn-lt"/>
              <a:cs typeface="Arial"/>
            </a:endParaRPr>
          </a:p>
          <a:p>
            <a:pPr fontAlgn="auto">
              <a:spcBef>
                <a:spcPts val="600"/>
              </a:spcBef>
              <a:spcAft>
                <a:spcPts val="0"/>
              </a:spcAft>
              <a:defRPr/>
            </a:pPr>
            <a:r>
              <a:rPr lang="en-US" sz="1000" baseline="30000" dirty="0">
                <a:latin typeface="Arial" charset="0"/>
                <a:ea typeface="ＭＳ Ｐゴシック" charset="-128"/>
                <a:cs typeface="ＭＳ Ｐゴシック" charset="-128"/>
              </a:rPr>
              <a:t>†</a:t>
            </a:r>
            <a:r>
              <a:rPr lang="en-US" sz="1000" i="1" dirty="0">
                <a:latin typeface="Arial" charset="0"/>
                <a:ea typeface="ＭＳ Ｐゴシック" charset="-128"/>
                <a:cs typeface="ＭＳ Ｐゴシック" charset="-128"/>
              </a:rPr>
              <a:t>P=</a:t>
            </a:r>
            <a:r>
              <a:rPr lang="en-US" sz="1000" dirty="0">
                <a:latin typeface="Arial" charset="0"/>
                <a:ea typeface="ＭＳ Ｐゴシック" charset="-128"/>
                <a:cs typeface="ＭＳ Ｐゴシック" charset="-128"/>
              </a:rPr>
              <a:t>0.035 vs nondiabetic.</a:t>
            </a:r>
          </a:p>
          <a:p>
            <a:pPr fontAlgn="auto">
              <a:spcBef>
                <a:spcPts val="600"/>
              </a:spcBef>
              <a:spcAft>
                <a:spcPts val="0"/>
              </a:spcAft>
              <a:defRPr/>
            </a:pPr>
            <a:r>
              <a:rPr lang="en-US" sz="1000" dirty="0">
                <a:latin typeface="+mn-lt"/>
                <a:cs typeface="Arial"/>
              </a:rPr>
              <a:t>DPP, Diabetes Prevention Program; ETDRS, Early Treatment of Diabetic Retinopathy Study; IRMA, intraretinal microvascular abnormalities; NPDR, nonproliferative diabetic retinopathy.</a:t>
            </a:r>
            <a:endParaRPr lang="en-US" sz="1000" dirty="0">
              <a:latin typeface="Arial"/>
              <a:ea typeface="ＭＳ Ｐゴシック" charset="0"/>
              <a:cs typeface="ＭＳ Ｐゴシック" charset="0"/>
            </a:endParaRPr>
          </a:p>
          <a:p>
            <a:pPr fontAlgn="auto">
              <a:spcBef>
                <a:spcPts val="600"/>
              </a:spcBef>
              <a:spcAft>
                <a:spcPts val="0"/>
              </a:spcAft>
              <a:defRPr/>
            </a:pPr>
            <a:r>
              <a:rPr lang="en-US" sz="1000" dirty="0">
                <a:latin typeface="Arial"/>
                <a:ea typeface="ＭＳ Ｐゴシック" charset="0"/>
                <a:cs typeface="ＭＳ Ｐゴシック" charset="0"/>
              </a:rPr>
              <a:t>DPP Research Group. </a:t>
            </a:r>
            <a:r>
              <a:rPr lang="en-US" sz="1000" i="1" dirty="0">
                <a:latin typeface="Arial"/>
                <a:ea typeface="ＭＳ Ｐゴシック" charset="0"/>
                <a:cs typeface="ＭＳ Ｐゴシック" charset="0"/>
              </a:rPr>
              <a:t>Diabet Med..</a:t>
            </a:r>
            <a:r>
              <a:rPr lang="en-US" sz="1000" dirty="0">
                <a:latin typeface="Arial" charset="0"/>
                <a:ea typeface="ＭＳ Ｐゴシック" charset="0"/>
                <a:cs typeface="ＭＳ Ｐゴシック" charset="0"/>
              </a:rPr>
              <a:t> 2007;</a:t>
            </a:r>
            <a:r>
              <a:rPr lang="en-US" sz="1000" dirty="0">
                <a:latin typeface="Arial"/>
                <a:ea typeface="ＭＳ Ｐゴシック" charset="0"/>
                <a:cs typeface="ＭＳ Ｐゴシック" charset="0"/>
              </a:rPr>
              <a:t>24:137-144.</a:t>
            </a:r>
          </a:p>
        </p:txBody>
      </p:sp>
      <p:graphicFrame>
        <p:nvGraphicFramePr>
          <p:cNvPr id="6" name="Chart 2"/>
          <p:cNvGraphicFramePr>
            <a:graphicFrameLocks/>
          </p:cNvGraphicFramePr>
          <p:nvPr>
            <p:extLst>
              <p:ext uri="{D42A27DB-BD31-4B8C-83A1-F6EECF244321}">
                <p14:modId xmlns:p14="http://schemas.microsoft.com/office/powerpoint/2010/main" val="2186868334"/>
              </p:ext>
            </p:extLst>
          </p:nvPr>
        </p:nvGraphicFramePr>
        <p:xfrm>
          <a:off x="393700" y="1820863"/>
          <a:ext cx="6096000" cy="36147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35725" y="2387600"/>
            <a:ext cx="2209800" cy="633413"/>
          </a:xfrm>
          <a:prstGeom prst="rect">
            <a:avLst/>
          </a:prstGeom>
          <a:noFill/>
          <a:effectLst/>
        </p:spPr>
        <p:style>
          <a:lnRef idx="0">
            <a:scrgbClr r="0" g="0" b="0"/>
          </a:lnRef>
          <a:fillRef idx="0">
            <a:scrgbClr r="0" g="0" b="0"/>
          </a:fillRef>
          <a:effectRef idx="0">
            <a:scrgbClr r="0" g="0" b="0"/>
          </a:effectRef>
          <a:fontRef idx="minor">
            <a:schemeClr val="tx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b="1" dirty="0">
                <a:solidFill>
                  <a:schemeClr val="accent6">
                    <a:lumMod val="50000"/>
                  </a:schemeClr>
                </a:solidFill>
                <a:cs typeface="Arial" charset="0"/>
              </a:rPr>
              <a:t>Nondiabetic retinopathy</a:t>
            </a:r>
            <a:br>
              <a:rPr lang="en-US" sz="1400" b="1" dirty="0">
                <a:solidFill>
                  <a:schemeClr val="accent6">
                    <a:lumMod val="50000"/>
                  </a:schemeClr>
                </a:solidFill>
                <a:cs typeface="Arial" charset="0"/>
              </a:rPr>
            </a:br>
            <a:r>
              <a:rPr lang="en-US" sz="1400" b="1" dirty="0">
                <a:solidFill>
                  <a:schemeClr val="accent6">
                    <a:lumMod val="50000"/>
                  </a:schemeClr>
                </a:solidFill>
                <a:cs typeface="Arial" charset="0"/>
              </a:rPr>
              <a:t>ETDRS levels 14-15</a:t>
            </a:r>
          </a:p>
        </p:txBody>
      </p:sp>
      <p:sp>
        <p:nvSpPr>
          <p:cNvPr id="23559" name="Rectangle 6"/>
          <p:cNvSpPr>
            <a:spLocks noChangeArrowheads="1"/>
          </p:cNvSpPr>
          <p:nvPr/>
        </p:nvSpPr>
        <p:spPr bwMode="auto">
          <a:xfrm>
            <a:off x="4565650" y="2173288"/>
            <a:ext cx="4057650" cy="1063625"/>
          </a:xfrm>
          <a:prstGeom prst="rect">
            <a:avLst/>
          </a:prstGeom>
          <a:noFill/>
          <a:ln w="9525" algn="ctr">
            <a:solidFill>
              <a:schemeClr val="accent6">
                <a:lumMod val="50000"/>
              </a:schemeClr>
            </a:solidFill>
            <a:round/>
            <a:headEnd/>
            <a:tailEnd/>
          </a:ln>
        </p:spPr>
        <p:txBody>
          <a:bodyPr/>
          <a:lstStyle/>
          <a:p>
            <a:pPr defTabSz="914400" eaLnBrk="0" hangingPunct="0"/>
            <a:endParaRPr lang="en-US" sz="2400" dirty="0">
              <a:ea typeface="ＭＳ Ｐゴシック" pitchFamily="34" charset="-128"/>
            </a:endParaRPr>
          </a:p>
        </p:txBody>
      </p:sp>
      <p:sp>
        <p:nvSpPr>
          <p:cNvPr id="44" name="TextBox 43"/>
          <p:cNvSpPr txBox="1"/>
          <p:nvPr/>
        </p:nvSpPr>
        <p:spPr>
          <a:xfrm>
            <a:off x="6435725" y="3595688"/>
            <a:ext cx="2209800" cy="631825"/>
          </a:xfrm>
          <a:prstGeom prst="rect">
            <a:avLst/>
          </a:prstGeom>
          <a:noFill/>
          <a:effectLst/>
        </p:spPr>
        <p:style>
          <a:lnRef idx="0">
            <a:scrgbClr r="0" g="0" b="0"/>
          </a:lnRef>
          <a:fillRef idx="0">
            <a:scrgbClr r="0" g="0" b="0"/>
          </a:fillRef>
          <a:effectRef idx="0">
            <a:scrgbClr r="0" g="0" b="0"/>
          </a:effectRef>
          <a:fontRef idx="minor">
            <a:schemeClr val="tx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b="1" dirty="0">
                <a:solidFill>
                  <a:schemeClr val="accent6">
                    <a:lumMod val="50000"/>
                  </a:schemeClr>
                </a:solidFill>
                <a:cs typeface="Arial" charset="0"/>
              </a:rPr>
              <a:t>Diabetic retinopathy</a:t>
            </a:r>
            <a:br>
              <a:rPr lang="en-US" sz="1400" b="1" dirty="0">
                <a:solidFill>
                  <a:schemeClr val="accent6">
                    <a:lumMod val="50000"/>
                  </a:schemeClr>
                </a:solidFill>
                <a:cs typeface="Arial" charset="0"/>
              </a:rPr>
            </a:br>
            <a:r>
              <a:rPr lang="en-US" sz="1400" b="1" dirty="0">
                <a:solidFill>
                  <a:schemeClr val="accent6">
                    <a:lumMod val="50000"/>
                  </a:schemeClr>
                </a:solidFill>
                <a:cs typeface="Arial" charset="0"/>
              </a:rPr>
              <a:t>ETDRS levels 20-43</a:t>
            </a:r>
          </a:p>
        </p:txBody>
      </p:sp>
      <p:sp>
        <p:nvSpPr>
          <p:cNvPr id="23561" name="Rectangle 44"/>
          <p:cNvSpPr>
            <a:spLocks noChangeArrowheads="1"/>
          </p:cNvSpPr>
          <p:nvPr/>
        </p:nvSpPr>
        <p:spPr bwMode="auto">
          <a:xfrm>
            <a:off x="4565650" y="3279775"/>
            <a:ext cx="4057650" cy="1263650"/>
          </a:xfrm>
          <a:prstGeom prst="rect">
            <a:avLst/>
          </a:prstGeom>
          <a:noFill/>
          <a:ln w="9525" algn="ctr">
            <a:solidFill>
              <a:schemeClr val="accent6">
                <a:lumMod val="50000"/>
              </a:schemeClr>
            </a:solidFill>
            <a:round/>
            <a:headEnd/>
            <a:tailEnd/>
          </a:ln>
        </p:spPr>
        <p:txBody>
          <a:bodyPr/>
          <a:lstStyle/>
          <a:p>
            <a:pPr defTabSz="914400" eaLnBrk="0" hangingPunct="0"/>
            <a:endParaRPr lang="en-US" sz="2400" dirty="0">
              <a:ea typeface="ＭＳ Ｐゴシック" pitchFamily="34" charset="-128"/>
            </a:endParaRPr>
          </a:p>
        </p:txBody>
      </p:sp>
      <p:sp>
        <p:nvSpPr>
          <p:cNvPr id="23562" name="TextBox 7"/>
          <p:cNvSpPr txBox="1">
            <a:spLocks noChangeArrowheads="1"/>
          </p:cNvSpPr>
          <p:nvPr/>
        </p:nvSpPr>
        <p:spPr bwMode="auto">
          <a:xfrm>
            <a:off x="3913188" y="3732213"/>
            <a:ext cx="658812" cy="307975"/>
          </a:xfrm>
          <a:prstGeom prst="rect">
            <a:avLst/>
          </a:prstGeom>
          <a:noFill/>
          <a:ln w="9525">
            <a:noFill/>
            <a:miter lim="800000"/>
            <a:headEnd/>
            <a:tailEnd/>
          </a:ln>
        </p:spPr>
        <p:txBody>
          <a:bodyPr>
            <a:spAutoFit/>
          </a:bodyPr>
          <a:lstStyle/>
          <a:p>
            <a:r>
              <a:rPr lang="en-US" sz="1400" b="1" dirty="0"/>
              <a:t>12.6</a:t>
            </a:r>
            <a:r>
              <a:rPr lang="en-US" sz="1400" b="1" baseline="30000" dirty="0"/>
              <a:t>†</a:t>
            </a:r>
          </a:p>
        </p:txBody>
      </p:sp>
      <p:sp>
        <p:nvSpPr>
          <p:cNvPr id="23563" name="Right Brace 8"/>
          <p:cNvSpPr>
            <a:spLocks/>
          </p:cNvSpPr>
          <p:nvPr/>
        </p:nvSpPr>
        <p:spPr bwMode="auto">
          <a:xfrm>
            <a:off x="3733800" y="2705100"/>
            <a:ext cx="173038" cy="2362200"/>
          </a:xfrm>
          <a:prstGeom prst="rightBrace">
            <a:avLst>
              <a:gd name="adj1" fmla="val 13841"/>
              <a:gd name="adj2" fmla="val 50000"/>
            </a:avLst>
          </a:prstGeom>
          <a:noFill/>
          <a:ln w="25400" algn="ctr">
            <a:solidFill>
              <a:schemeClr val="tx1"/>
            </a:solidFill>
            <a:round/>
            <a:headEnd/>
            <a:tailEnd/>
          </a:ln>
        </p:spPr>
        <p:txBody>
          <a:bodyPr/>
          <a:lstStyle/>
          <a:p>
            <a:pPr defTabSz="914400" eaLnBrk="0" hangingPunct="0"/>
            <a:endParaRPr lang="en-US" sz="2400" dirty="0">
              <a:ea typeface="ＭＳ Ｐゴシック" pitchFamily="34" charset="-128"/>
            </a:endParaRPr>
          </a:p>
        </p:txBody>
      </p:sp>
      <p:sp>
        <p:nvSpPr>
          <p:cNvPr id="23564" name="TextBox 45"/>
          <p:cNvSpPr txBox="1">
            <a:spLocks noChangeArrowheads="1"/>
          </p:cNvSpPr>
          <p:nvPr/>
        </p:nvSpPr>
        <p:spPr bwMode="auto">
          <a:xfrm>
            <a:off x="2387600" y="4175125"/>
            <a:ext cx="658813" cy="307975"/>
          </a:xfrm>
          <a:prstGeom prst="rect">
            <a:avLst/>
          </a:prstGeom>
          <a:noFill/>
          <a:ln w="9525">
            <a:noFill/>
            <a:miter lim="800000"/>
            <a:headEnd/>
            <a:tailEnd/>
          </a:ln>
        </p:spPr>
        <p:txBody>
          <a:bodyPr>
            <a:spAutoFit/>
          </a:bodyPr>
          <a:lstStyle/>
          <a:p>
            <a:r>
              <a:rPr lang="en-US" sz="1400" b="1" dirty="0"/>
              <a:t>7.9</a:t>
            </a:r>
            <a:endParaRPr lang="en-US" sz="1400" b="1" baseline="30000" dirty="0"/>
          </a:p>
        </p:txBody>
      </p:sp>
      <p:sp>
        <p:nvSpPr>
          <p:cNvPr id="23565" name="Right Brace 46"/>
          <p:cNvSpPr>
            <a:spLocks/>
          </p:cNvSpPr>
          <p:nvPr/>
        </p:nvSpPr>
        <p:spPr bwMode="auto">
          <a:xfrm>
            <a:off x="2208213" y="3595688"/>
            <a:ext cx="173037" cy="1468437"/>
          </a:xfrm>
          <a:prstGeom prst="rightBrace">
            <a:avLst>
              <a:gd name="adj1" fmla="val 13869"/>
              <a:gd name="adj2" fmla="val 50000"/>
            </a:avLst>
          </a:prstGeom>
          <a:noFill/>
          <a:ln w="25400" algn="ctr">
            <a:solidFill>
              <a:schemeClr val="tx1"/>
            </a:solidFill>
            <a:round/>
            <a:headEnd/>
            <a:tailEnd/>
          </a:ln>
        </p:spPr>
        <p:txBody>
          <a:bodyPr/>
          <a:lstStyle/>
          <a:p>
            <a:pPr defTabSz="914400" eaLnBrk="0" hangingPunct="0"/>
            <a:endParaRPr lang="en-US" sz="2400" dirty="0">
              <a:ea typeface="ＭＳ Ｐゴシック" pitchFamily="34" charset="-128"/>
            </a:endParaRPr>
          </a:p>
        </p:txBody>
      </p:sp>
      <p:sp>
        <p:nvSpPr>
          <p:cNvPr id="7" name="TextBox 6"/>
          <p:cNvSpPr txBox="1"/>
          <p:nvPr/>
        </p:nvSpPr>
        <p:spPr>
          <a:xfrm rot="16200000">
            <a:off x="-533963" y="3390314"/>
            <a:ext cx="2149099" cy="338554"/>
          </a:xfrm>
          <a:prstGeom prst="rect">
            <a:avLst/>
          </a:prstGeom>
          <a:noFill/>
        </p:spPr>
        <p:txBody>
          <a:bodyPr wrap="square" rtlCol="0">
            <a:spAutoFit/>
          </a:bodyPr>
          <a:lstStyle/>
          <a:p>
            <a:pPr algn="ctr"/>
            <a:r>
              <a:rPr lang="en-US" sz="1600" b="1" dirty="0"/>
              <a:t>Percent</a:t>
            </a: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sz="3600" dirty="0"/>
              <a:t>Prevalence of CKD in US Adults With Undiagnosed T2D or Prediabetes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49</a:t>
            </a:fld>
            <a:endParaRPr lang="en-US" dirty="0"/>
          </a:p>
        </p:txBody>
      </p:sp>
      <p:sp>
        <p:nvSpPr>
          <p:cNvPr id="24580" name="TextBox 2"/>
          <p:cNvSpPr txBox="1">
            <a:spLocks noChangeArrowheads="1"/>
          </p:cNvSpPr>
          <p:nvPr/>
        </p:nvSpPr>
        <p:spPr bwMode="auto">
          <a:xfrm>
            <a:off x="33338" y="5498734"/>
            <a:ext cx="7907504" cy="1308050"/>
          </a:xfrm>
          <a:prstGeom prst="rect">
            <a:avLst/>
          </a:prstGeom>
          <a:noFill/>
          <a:ln w="9525">
            <a:noFill/>
            <a:miter lim="800000"/>
            <a:headEnd/>
            <a:tailEnd/>
          </a:ln>
        </p:spPr>
        <p:txBody>
          <a:bodyPr wrap="square" anchor="b">
            <a:spAutoFit/>
          </a:bodyPr>
          <a:lstStyle/>
          <a:p>
            <a:pPr>
              <a:spcBef>
                <a:spcPts val="600"/>
              </a:spcBef>
            </a:pPr>
            <a:r>
              <a:rPr lang="en-US" sz="1000" dirty="0">
                <a:ea typeface="ＭＳ Ｐゴシック" pitchFamily="34" charset="-128"/>
              </a:rPr>
              <a:t>Estimation of GFR by the MDRD Study equation, by diabetes status. Undiagnosed diabetes defined as FPG ≥126 mg/dL, without a report of provider diagnosis; prediabetes is defined as FPG ≥100 and &lt;126 mg/dL; and no diabetes is defined as FPG &lt;100 mg/dL.</a:t>
            </a:r>
          </a:p>
          <a:p>
            <a:pPr>
              <a:spcBef>
                <a:spcPts val="600"/>
              </a:spcBef>
            </a:pPr>
            <a:r>
              <a:rPr lang="en-US" sz="1000" dirty="0">
                <a:ea typeface="ＭＳ Ｐゴシック" pitchFamily="34" charset="-128"/>
              </a:rPr>
              <a:t>*Plus a single measurement of albuminuria.</a:t>
            </a:r>
          </a:p>
          <a:p>
            <a:pPr>
              <a:spcBef>
                <a:spcPts val="600"/>
              </a:spcBef>
            </a:pPr>
            <a:r>
              <a:rPr lang="en-US" sz="1000" dirty="0">
                <a:ea typeface="ＭＳ Ｐゴシック" pitchFamily="34" charset="-128"/>
              </a:rPr>
              <a:t>CKD, chronic kidney disease; FPG, fasting plasma glucose; GFR, glomerular filtration rate; MDRD, modification of diet in renal disease; NHANES = National Health and Nutrition Examination Survey; T2D, type 2 diabetes.</a:t>
            </a:r>
          </a:p>
          <a:p>
            <a:pPr>
              <a:spcBef>
                <a:spcPts val="600"/>
              </a:spcBef>
            </a:pPr>
            <a:r>
              <a:rPr lang="ro-RO" sz="1000" dirty="0">
                <a:ea typeface="ＭＳ Ｐゴシック" pitchFamily="34" charset="-128"/>
              </a:rPr>
              <a:t>Plantinga LC, et al. </a:t>
            </a:r>
            <a:r>
              <a:rPr lang="ro-RO" sz="1000" i="1" dirty="0">
                <a:ea typeface="ＭＳ Ｐゴシック" pitchFamily="34" charset="-128"/>
              </a:rPr>
              <a:t>Clin J Am Soc Nephrol</a:t>
            </a:r>
            <a:r>
              <a:rPr lang="ro-RO" sz="1000" dirty="0">
                <a:ea typeface="ＭＳ Ｐゴシック" pitchFamily="34" charset="-128"/>
              </a:rPr>
              <a:t>. 2010;5:673-</a:t>
            </a:r>
            <a:r>
              <a:rPr lang="en-US" sz="1000" dirty="0">
                <a:ea typeface="ＭＳ Ｐゴシック" pitchFamily="34" charset="-128"/>
              </a:rPr>
              <a:t>6</a:t>
            </a:r>
            <a:r>
              <a:rPr lang="ro-RO" sz="1000" dirty="0">
                <a:ea typeface="ＭＳ Ｐゴシック" pitchFamily="34" charset="-128"/>
              </a:rPr>
              <a:t>82.</a:t>
            </a:r>
            <a:r>
              <a:rPr lang="ro-RO" sz="1400" dirty="0">
                <a:ea typeface="ＭＳ Ｐゴシック" pitchFamily="34" charset="-128"/>
              </a:rPr>
              <a:t> </a:t>
            </a:r>
            <a:endParaRPr lang="en-US" sz="1400" dirty="0">
              <a:ea typeface="ＭＳ Ｐゴシック" pitchFamily="34" charset="-128"/>
            </a:endParaRPr>
          </a:p>
        </p:txBody>
      </p:sp>
      <p:sp>
        <p:nvSpPr>
          <p:cNvPr id="24582" name="Rectangle 7"/>
          <p:cNvSpPr>
            <a:spLocks noChangeArrowheads="1"/>
          </p:cNvSpPr>
          <p:nvPr/>
        </p:nvSpPr>
        <p:spPr bwMode="auto">
          <a:xfrm>
            <a:off x="406400" y="1500308"/>
            <a:ext cx="8269288" cy="707886"/>
          </a:xfrm>
          <a:prstGeom prst="rect">
            <a:avLst/>
          </a:prstGeom>
          <a:noFill/>
          <a:ln w="9525">
            <a:noFill/>
            <a:miter lim="800000"/>
            <a:headEnd/>
            <a:tailEnd/>
          </a:ln>
        </p:spPr>
        <p:txBody>
          <a:bodyPr>
            <a:spAutoFit/>
          </a:bodyPr>
          <a:lstStyle/>
          <a:p>
            <a:pPr algn="ctr"/>
            <a:r>
              <a:rPr lang="en-US" sz="2000" b="1" dirty="0">
                <a:solidFill>
                  <a:schemeClr val="accent3"/>
                </a:solidFill>
                <a:ea typeface="ＭＳ Ｐゴシック" pitchFamily="34" charset="-128"/>
              </a:rPr>
              <a:t>NHANES 1999-2006</a:t>
            </a:r>
          </a:p>
          <a:p>
            <a:pPr algn="ctr"/>
            <a:r>
              <a:rPr lang="en-US" sz="2000" b="1" dirty="0">
                <a:solidFill>
                  <a:schemeClr val="accent3"/>
                </a:solidFill>
                <a:ea typeface="ＭＳ Ｐゴシック" pitchFamily="34" charset="-128"/>
              </a:rPr>
              <a:t>(N=8188)</a:t>
            </a:r>
          </a:p>
        </p:txBody>
      </p:sp>
      <p:grpSp>
        <p:nvGrpSpPr>
          <p:cNvPr id="7" name="Group 6"/>
          <p:cNvGrpSpPr/>
          <p:nvPr/>
        </p:nvGrpSpPr>
        <p:grpSpPr>
          <a:xfrm>
            <a:off x="794088" y="2069511"/>
            <a:ext cx="7557750" cy="3270334"/>
            <a:chOff x="794088" y="2201863"/>
            <a:chExt cx="7557750" cy="3270334"/>
          </a:xfrm>
        </p:grpSpPr>
        <p:graphicFrame>
          <p:nvGraphicFramePr>
            <p:cNvPr id="6" name="Chart 2"/>
            <p:cNvGraphicFramePr>
              <a:graphicFrameLocks/>
            </p:cNvGraphicFramePr>
            <p:nvPr>
              <p:extLst>
                <p:ext uri="{D42A27DB-BD31-4B8C-83A1-F6EECF244321}">
                  <p14:modId xmlns:p14="http://schemas.microsoft.com/office/powerpoint/2010/main" val="533015369"/>
                </p:ext>
              </p:extLst>
            </p:nvPr>
          </p:nvGraphicFramePr>
          <p:xfrm>
            <a:off x="1168400" y="2201863"/>
            <a:ext cx="7183438" cy="3270334"/>
          </p:xfrm>
          <a:graphic>
            <a:graphicData uri="http://schemas.openxmlformats.org/drawingml/2006/chart">
              <c:chart xmlns:c="http://schemas.openxmlformats.org/drawingml/2006/chart" xmlns:r="http://schemas.openxmlformats.org/officeDocument/2006/relationships" r:id="rId3"/>
            </a:graphicData>
          </a:graphic>
        </p:graphicFrame>
        <p:sp>
          <p:nvSpPr>
            <p:cNvPr id="24584" name="TextBox 3"/>
            <p:cNvSpPr txBox="1">
              <a:spLocks noChangeArrowheads="1"/>
            </p:cNvSpPr>
            <p:nvPr/>
          </p:nvSpPr>
          <p:spPr bwMode="auto">
            <a:xfrm rot="16200000">
              <a:off x="-71099" y="3525500"/>
              <a:ext cx="2070100" cy="339725"/>
            </a:xfrm>
            <a:prstGeom prst="rect">
              <a:avLst/>
            </a:prstGeom>
            <a:noFill/>
            <a:ln w="9525">
              <a:noFill/>
              <a:miter lim="800000"/>
              <a:headEnd/>
              <a:tailEnd/>
            </a:ln>
          </p:spPr>
          <p:txBody>
            <a:bodyPr>
              <a:spAutoFit/>
            </a:bodyPr>
            <a:lstStyle/>
            <a:p>
              <a:pPr algn="ctr"/>
              <a:r>
                <a:rPr lang="en-US" sz="1600" b="1" dirty="0"/>
                <a:t>Population (%)</a:t>
              </a:r>
            </a:p>
          </p:txBody>
        </p:sp>
        <p:sp>
          <p:nvSpPr>
            <p:cNvPr id="5" name="TextBox 4"/>
            <p:cNvSpPr txBox="1"/>
            <p:nvPr/>
          </p:nvSpPr>
          <p:spPr>
            <a:xfrm>
              <a:off x="4445669" y="3624848"/>
              <a:ext cx="596900" cy="307975"/>
            </a:xfrm>
            <a:prstGeom prst="rect">
              <a:avLst/>
            </a:prstGeom>
            <a:noFill/>
          </p:spPr>
          <p:txBody>
            <a:bodyPr>
              <a:spAutoFit/>
            </a:bodyPr>
            <a:lstStyle/>
            <a:p>
              <a:pPr algn="ctr" fontAlgn="auto">
                <a:spcBef>
                  <a:spcPts val="0"/>
                </a:spcBef>
                <a:spcAft>
                  <a:spcPts val="0"/>
                </a:spcAft>
                <a:defRPr/>
              </a:pPr>
              <a:r>
                <a:rPr lang="en-US" sz="1400" b="1" dirty="0">
                  <a:solidFill>
                    <a:schemeClr val="accent2">
                      <a:lumMod val="75000"/>
                    </a:schemeClr>
                  </a:solidFill>
                  <a:latin typeface="+mn-lt"/>
                  <a:cs typeface="+mn-cs"/>
                </a:rPr>
                <a:t>17.7</a:t>
              </a:r>
            </a:p>
          </p:txBody>
        </p:sp>
        <p:sp>
          <p:nvSpPr>
            <p:cNvPr id="15" name="TextBox 14"/>
            <p:cNvSpPr txBox="1"/>
            <p:nvPr/>
          </p:nvSpPr>
          <p:spPr>
            <a:xfrm>
              <a:off x="6534237" y="4051467"/>
              <a:ext cx="596900" cy="307975"/>
            </a:xfrm>
            <a:prstGeom prst="rect">
              <a:avLst/>
            </a:prstGeom>
            <a:noFill/>
          </p:spPr>
          <p:txBody>
            <a:bodyPr>
              <a:spAutoFit/>
            </a:bodyPr>
            <a:lstStyle/>
            <a:p>
              <a:pPr algn="ctr" fontAlgn="auto">
                <a:spcBef>
                  <a:spcPts val="0"/>
                </a:spcBef>
                <a:spcAft>
                  <a:spcPts val="0"/>
                </a:spcAft>
                <a:defRPr/>
              </a:pPr>
              <a:r>
                <a:rPr lang="en-US" sz="1400" b="1" dirty="0">
                  <a:solidFill>
                    <a:schemeClr val="accent2">
                      <a:lumMod val="75000"/>
                    </a:schemeClr>
                  </a:solidFill>
                  <a:latin typeface="+mn-lt"/>
                  <a:cs typeface="+mn-cs"/>
                </a:rPr>
                <a:t>10.6</a:t>
              </a:r>
            </a:p>
          </p:txBody>
        </p:sp>
        <p:sp>
          <p:nvSpPr>
            <p:cNvPr id="16" name="TextBox 15"/>
            <p:cNvSpPr txBox="1"/>
            <p:nvPr/>
          </p:nvSpPr>
          <p:spPr>
            <a:xfrm>
              <a:off x="2364373" y="2225927"/>
              <a:ext cx="596900" cy="307975"/>
            </a:xfrm>
            <a:prstGeom prst="rect">
              <a:avLst/>
            </a:prstGeom>
            <a:noFill/>
          </p:spPr>
          <p:txBody>
            <a:bodyPr>
              <a:spAutoFit/>
            </a:bodyPr>
            <a:lstStyle/>
            <a:p>
              <a:pPr algn="ctr" fontAlgn="auto">
                <a:spcBef>
                  <a:spcPts val="0"/>
                </a:spcBef>
                <a:spcAft>
                  <a:spcPts val="0"/>
                </a:spcAft>
                <a:defRPr/>
              </a:pPr>
              <a:r>
                <a:rPr lang="en-US" sz="1400" b="1" dirty="0">
                  <a:solidFill>
                    <a:schemeClr val="accent2">
                      <a:lumMod val="75000"/>
                    </a:schemeClr>
                  </a:solidFill>
                  <a:latin typeface="+mn-lt"/>
                  <a:cs typeface="+mn-cs"/>
                </a:rPr>
                <a:t>41.7</a:t>
              </a:r>
            </a:p>
          </p:txBody>
        </p:sp>
      </p:gr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dirty="0"/>
              <a:t>obesity</a:t>
            </a:r>
          </a:p>
        </p:txBody>
      </p:sp>
      <p:sp>
        <p:nvSpPr>
          <p:cNvPr id="6" name="Text Placeholder 5"/>
          <p:cNvSpPr>
            <a:spLocks noGrp="1"/>
          </p:cNvSpPr>
          <p:nvPr>
            <p:ph type="body" idx="1"/>
          </p:nvPr>
        </p:nvSpPr>
        <p:spPr/>
        <p:txBody>
          <a:bodyPr/>
          <a:lstStyle/>
          <a:p>
            <a:r>
              <a:rPr lang="en-US" altLang="en-US" dirty="0"/>
              <a:t>Prediabetes Comorbidities and Complications</a:t>
            </a:r>
            <a:endParaRPr lang="en-US"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5</a:t>
            </a:fld>
            <a:endParaRPr lang="en-US" dirty="0"/>
          </a:p>
        </p:txBody>
      </p:sp>
    </p:spTree>
    <p:extLst>
      <p:ext uri="{BB962C8B-B14F-4D97-AF65-F5344CB8AC3E}">
        <p14:creationId xmlns:p14="http://schemas.microsoft.com/office/powerpoint/2010/main" val="1320013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p:txBody>
          <a:bodyPr/>
          <a:lstStyle/>
          <a:p>
            <a:r>
              <a:rPr lang="en-US" sz="3600" dirty="0"/>
              <a:t>Prevalence of Diabetic Nephropathy in Prediabetes and T2D</a:t>
            </a:r>
          </a:p>
        </p:txBody>
      </p:sp>
      <p:sp>
        <p:nvSpPr>
          <p:cNvPr id="2" name="Slide Number Placeholder 1"/>
          <p:cNvSpPr>
            <a:spLocks noGrp="1"/>
          </p:cNvSpPr>
          <p:nvPr>
            <p:ph type="sldNum" sz="quarter" idx="4"/>
          </p:nvPr>
        </p:nvSpPr>
        <p:spPr/>
        <p:txBody>
          <a:bodyPr/>
          <a:lstStyle/>
          <a:p>
            <a:fld id="{2462ECC2-A415-4E86-873D-B602882CC3EA}" type="slidenum">
              <a:rPr lang="en-US" smtClean="0"/>
              <a:pPr/>
              <a:t>50</a:t>
            </a:fld>
            <a:endParaRPr lang="en-US" dirty="0"/>
          </a:p>
        </p:txBody>
      </p:sp>
      <p:sp>
        <p:nvSpPr>
          <p:cNvPr id="25604" name="Rectangle 4"/>
          <p:cNvSpPr>
            <a:spLocks noChangeArrowheads="1"/>
          </p:cNvSpPr>
          <p:nvPr/>
        </p:nvSpPr>
        <p:spPr bwMode="auto">
          <a:xfrm>
            <a:off x="0" y="1177925"/>
            <a:ext cx="184150" cy="368300"/>
          </a:xfrm>
          <a:prstGeom prst="rect">
            <a:avLst/>
          </a:prstGeom>
          <a:noFill/>
          <a:ln w="9525">
            <a:noFill/>
            <a:miter lim="800000"/>
            <a:headEnd/>
            <a:tailEnd/>
          </a:ln>
        </p:spPr>
        <p:txBody>
          <a:bodyPr wrap="none" anchor="ctr">
            <a:spAutoFit/>
          </a:bodyPr>
          <a:lstStyle/>
          <a:p>
            <a:endParaRPr lang="en-US" dirty="0">
              <a:solidFill>
                <a:srgbClr val="000000"/>
              </a:solidFill>
              <a:ea typeface="ＭＳ Ｐゴシック" pitchFamily="34" charset="-128"/>
            </a:endParaRPr>
          </a:p>
        </p:txBody>
      </p:sp>
      <p:graphicFrame>
        <p:nvGraphicFramePr>
          <p:cNvPr id="3" name="Object 5"/>
          <p:cNvGraphicFramePr>
            <a:graphicFrameLocks noChangeAspect="1"/>
          </p:cNvGraphicFramePr>
          <p:nvPr>
            <p:extLst>
              <p:ext uri="{D42A27DB-BD31-4B8C-83A1-F6EECF244321}">
                <p14:modId xmlns:p14="http://schemas.microsoft.com/office/powerpoint/2010/main" val="2607287083"/>
              </p:ext>
            </p:extLst>
          </p:nvPr>
        </p:nvGraphicFramePr>
        <p:xfrm>
          <a:off x="4639302" y="2610851"/>
          <a:ext cx="4075614" cy="33245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9"/>
          <p:cNvSpPr txBox="1">
            <a:spLocks noChangeArrowheads="1"/>
          </p:cNvSpPr>
          <p:nvPr/>
        </p:nvSpPr>
        <p:spPr bwMode="auto">
          <a:xfrm>
            <a:off x="33338" y="6332904"/>
            <a:ext cx="5309467" cy="4770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p>
            <a:pPr fontAlgn="auto">
              <a:spcBef>
                <a:spcPts val="600"/>
              </a:spcBef>
              <a:spcAft>
                <a:spcPts val="0"/>
              </a:spcAft>
              <a:defRPr/>
            </a:pPr>
            <a:r>
              <a:rPr lang="en-US" sz="1000" dirty="0">
                <a:latin typeface="Arial"/>
                <a:ea typeface="ＭＳ Ｐゴシック" charset="0"/>
                <a:cs typeface="ＭＳ Ｐゴシック" charset="0"/>
              </a:rPr>
              <a:t>ACR, albumin to creatinine ratio; DPP, Diabetes Prevention Program; T2D, type 2 diabetes.</a:t>
            </a:r>
          </a:p>
          <a:p>
            <a:pPr fontAlgn="auto">
              <a:spcBef>
                <a:spcPts val="600"/>
              </a:spcBef>
              <a:spcAft>
                <a:spcPts val="0"/>
              </a:spcAft>
              <a:defRPr/>
            </a:pPr>
            <a:r>
              <a:rPr lang="en-US" sz="1000" dirty="0">
                <a:latin typeface="Arial"/>
                <a:ea typeface="ＭＳ Ｐゴシック" charset="0"/>
                <a:cs typeface="ＭＳ Ｐゴシック" charset="0"/>
              </a:rPr>
              <a:t>DPP Research Group.  </a:t>
            </a:r>
            <a:r>
              <a:rPr lang="en-US" sz="1000" i="1" dirty="0">
                <a:latin typeface="Arial"/>
                <a:ea typeface="ＭＳ Ｐゴシック" charset="0"/>
                <a:cs typeface="ＭＳ Ｐゴシック" charset="0"/>
              </a:rPr>
              <a:t>Diabetes Care</a:t>
            </a:r>
            <a:r>
              <a:rPr lang="en-US" sz="1000" dirty="0">
                <a:latin typeface="Arial"/>
                <a:ea typeface="ＭＳ Ｐゴシック" charset="0"/>
                <a:cs typeface="ＭＳ Ｐゴシック" charset="0"/>
              </a:rPr>
              <a:t>. </a:t>
            </a:r>
            <a:r>
              <a:rPr lang="en-US" sz="1000" dirty="0">
                <a:latin typeface="Arial" charset="0"/>
                <a:ea typeface="ＭＳ Ｐゴシック" charset="0"/>
                <a:cs typeface="ＭＳ Ｐゴシック" charset="0"/>
              </a:rPr>
              <a:t>2009;</a:t>
            </a:r>
            <a:r>
              <a:rPr lang="en-US" sz="1000" dirty="0">
                <a:latin typeface="Arial"/>
                <a:ea typeface="ＭＳ Ｐゴシック" charset="0"/>
                <a:cs typeface="ＭＳ Ｐゴシック" charset="0"/>
              </a:rPr>
              <a:t>32:720-725.</a:t>
            </a:r>
          </a:p>
        </p:txBody>
      </p:sp>
      <p:sp>
        <p:nvSpPr>
          <p:cNvPr id="25607" name="Rectangle 3"/>
          <p:cNvSpPr>
            <a:spLocks noChangeArrowheads="1"/>
          </p:cNvSpPr>
          <p:nvPr/>
        </p:nvSpPr>
        <p:spPr bwMode="auto">
          <a:xfrm>
            <a:off x="1252538" y="1699563"/>
            <a:ext cx="6653212" cy="400110"/>
          </a:xfrm>
          <a:prstGeom prst="rect">
            <a:avLst/>
          </a:prstGeom>
          <a:noFill/>
          <a:ln w="9525">
            <a:noFill/>
            <a:miter lim="800000"/>
            <a:headEnd/>
            <a:tailEnd/>
          </a:ln>
        </p:spPr>
        <p:txBody>
          <a:bodyPr anchor="ctr">
            <a:spAutoFit/>
          </a:bodyPr>
          <a:lstStyle/>
          <a:p>
            <a:pPr algn="ctr"/>
            <a:r>
              <a:rPr lang="en-US" sz="2000" b="1" dirty="0">
                <a:solidFill>
                  <a:schemeClr val="accent3"/>
                </a:solidFill>
                <a:ea typeface="ＭＳ Ｐゴシック" pitchFamily="34" charset="-128"/>
              </a:rPr>
              <a:t>Diabetes Prevention Program</a:t>
            </a:r>
          </a:p>
        </p:txBody>
      </p:sp>
      <p:sp>
        <p:nvSpPr>
          <p:cNvPr id="8" name="Rectangle 7"/>
          <p:cNvSpPr/>
          <p:nvPr/>
        </p:nvSpPr>
        <p:spPr>
          <a:xfrm rot="16200000">
            <a:off x="-1202902" y="3986574"/>
            <a:ext cx="3301096" cy="338426"/>
          </a:xfrm>
          <a:prstGeom prst="rect">
            <a:avLst/>
          </a:prstGeom>
        </p:spPr>
        <p:txBody>
          <a:bodyPr wrap="none">
            <a:spAutoFit/>
          </a:bodyPr>
          <a:lstStyle/>
          <a:p>
            <a:pPr algn="ctr">
              <a:defRPr sz="1599" b="1" i="0" u="none" strike="noStrike" kern="1200" baseline="0">
                <a:solidFill>
                  <a:srgbClr val="000000"/>
                </a:solidFill>
                <a:latin typeface="Arial"/>
                <a:ea typeface="Arial"/>
                <a:cs typeface="Arial"/>
              </a:defRPr>
            </a:pPr>
            <a:r>
              <a:rPr lang="en-US" dirty="0"/>
              <a:t>Patients With ACR ≥30 mg/g (%)</a:t>
            </a:r>
          </a:p>
        </p:txBody>
      </p:sp>
      <p:sp>
        <p:nvSpPr>
          <p:cNvPr id="12" name="Rectangle 11"/>
          <p:cNvSpPr/>
          <p:nvPr/>
        </p:nvSpPr>
        <p:spPr>
          <a:xfrm>
            <a:off x="5323476" y="2172827"/>
            <a:ext cx="3081700" cy="609398"/>
          </a:xfrm>
          <a:prstGeom prst="rect">
            <a:avLst/>
          </a:prstGeom>
        </p:spPr>
        <p:txBody>
          <a:bodyPr wrap="square">
            <a:spAutoFit/>
          </a:bodyPr>
          <a:lstStyle/>
          <a:p>
            <a:pPr algn="ctr">
              <a:defRPr sz="1680" b="1" i="0" u="none" strike="noStrike" kern="1200" baseline="0">
                <a:solidFill>
                  <a:prstClr val="black"/>
                </a:solidFill>
                <a:latin typeface="+mn-lt"/>
                <a:ea typeface="+mn-ea"/>
                <a:cs typeface="+mn-cs"/>
              </a:defRPr>
            </a:pPr>
            <a:r>
              <a:rPr lang="en-US" b="1" dirty="0">
                <a:solidFill>
                  <a:prstClr val="black"/>
                </a:solidFill>
              </a:rPr>
              <a:t>End of Study</a:t>
            </a:r>
          </a:p>
          <a:p>
            <a:pPr algn="ctr">
              <a:defRPr sz="1680" b="1" i="0" u="none" strike="noStrike" kern="1200" baseline="0">
                <a:solidFill>
                  <a:prstClr val="black"/>
                </a:solidFill>
                <a:latin typeface="+mn-lt"/>
                <a:ea typeface="+mn-ea"/>
                <a:cs typeface="+mn-cs"/>
              </a:defRPr>
            </a:pPr>
            <a:r>
              <a:rPr lang="en-US" b="1" dirty="0">
                <a:solidFill>
                  <a:prstClr val="black"/>
                </a:solidFill>
              </a:rPr>
              <a:t>(N=2802)</a:t>
            </a:r>
          </a:p>
        </p:txBody>
      </p:sp>
      <p:graphicFrame>
        <p:nvGraphicFramePr>
          <p:cNvPr id="18" name="Object 5"/>
          <p:cNvGraphicFramePr>
            <a:graphicFrameLocks noChangeAspect="1"/>
          </p:cNvGraphicFramePr>
          <p:nvPr>
            <p:extLst>
              <p:ext uri="{D42A27DB-BD31-4B8C-83A1-F6EECF244321}">
                <p14:modId xmlns:p14="http://schemas.microsoft.com/office/powerpoint/2010/main" val="3520506018"/>
              </p:ext>
            </p:extLst>
          </p:nvPr>
        </p:nvGraphicFramePr>
        <p:xfrm>
          <a:off x="522748" y="2610851"/>
          <a:ext cx="4075614" cy="3324551"/>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1252538" y="2180375"/>
            <a:ext cx="3081700" cy="609398"/>
          </a:xfrm>
          <a:prstGeom prst="rect">
            <a:avLst/>
          </a:prstGeom>
        </p:spPr>
        <p:txBody>
          <a:bodyPr wrap="square">
            <a:spAutoFit/>
          </a:bodyPr>
          <a:lstStyle/>
          <a:p>
            <a:pPr algn="ctr">
              <a:defRPr sz="1680" b="1" i="0" u="none" strike="noStrike" kern="1200" baseline="0">
                <a:solidFill>
                  <a:prstClr val="black"/>
                </a:solidFill>
                <a:latin typeface="+mn-lt"/>
                <a:ea typeface="+mn-ea"/>
                <a:cs typeface="+mn-cs"/>
              </a:defRPr>
            </a:pPr>
            <a:r>
              <a:rPr lang="en-US" b="1" dirty="0">
                <a:solidFill>
                  <a:prstClr val="black"/>
                </a:solidFill>
              </a:rPr>
              <a:t>Baseline</a:t>
            </a:r>
          </a:p>
          <a:p>
            <a:pPr algn="ctr">
              <a:defRPr sz="1680" b="1" i="0" u="none" strike="noStrike" kern="1200" baseline="0">
                <a:solidFill>
                  <a:prstClr val="black"/>
                </a:solidFill>
                <a:latin typeface="+mn-lt"/>
                <a:ea typeface="+mn-ea"/>
                <a:cs typeface="+mn-cs"/>
              </a:defRPr>
            </a:pPr>
            <a:r>
              <a:rPr lang="en-US" b="1" dirty="0">
                <a:solidFill>
                  <a:prstClr val="black"/>
                </a:solidFill>
              </a:rPr>
              <a:t>(N=3188)</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Diabetic Nephropathy in Prediabetes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51</a:t>
            </a:fld>
            <a:endParaRPr lang="en-US" dirty="0"/>
          </a:p>
        </p:txBody>
      </p:sp>
      <p:sp>
        <p:nvSpPr>
          <p:cNvPr id="480343" name="Text Box 87"/>
          <p:cNvSpPr txBox="1">
            <a:spLocks noChangeArrowheads="1"/>
          </p:cNvSpPr>
          <p:nvPr/>
        </p:nvSpPr>
        <p:spPr bwMode="auto">
          <a:xfrm>
            <a:off x="222250" y="6289675"/>
            <a:ext cx="185738"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fontAlgn="auto">
              <a:spcBef>
                <a:spcPts val="0"/>
              </a:spcBef>
              <a:spcAft>
                <a:spcPts val="0"/>
              </a:spcAft>
              <a:defRPr/>
            </a:pPr>
            <a:endParaRPr lang="en-US" dirty="0">
              <a:solidFill>
                <a:srgbClr val="000000"/>
              </a:solidFill>
              <a:latin typeface="Arial"/>
              <a:ea typeface="ＭＳ Ｐゴシック" charset="0"/>
              <a:cs typeface="ＭＳ Ｐゴシック" charset="0"/>
            </a:endParaRPr>
          </a:p>
        </p:txBody>
      </p:sp>
      <p:sp>
        <p:nvSpPr>
          <p:cNvPr id="6" name="Text Box 49"/>
          <p:cNvSpPr txBox="1">
            <a:spLocks noChangeArrowheads="1"/>
          </p:cNvSpPr>
          <p:nvPr/>
        </p:nvSpPr>
        <p:spPr bwMode="auto">
          <a:xfrm>
            <a:off x="36096" y="6336381"/>
            <a:ext cx="410051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p>
            <a:pPr fontAlgn="auto">
              <a:spcBef>
                <a:spcPts val="600"/>
              </a:spcBef>
              <a:spcAft>
                <a:spcPts val="0"/>
              </a:spcAft>
              <a:defRPr/>
            </a:pPr>
            <a:r>
              <a:rPr lang="en-US" sz="1000" dirty="0">
                <a:latin typeface="Arial"/>
                <a:ea typeface="ＭＳ Ｐゴシック" charset="0"/>
                <a:cs typeface="ＭＳ Ｐゴシック" charset="0"/>
              </a:rPr>
              <a:t>ACR, albumin to creatinine ratio; DPP, Diabetes Prevention Program.</a:t>
            </a:r>
          </a:p>
          <a:p>
            <a:pPr fontAlgn="auto">
              <a:spcBef>
                <a:spcPts val="600"/>
              </a:spcBef>
              <a:spcAft>
                <a:spcPts val="0"/>
              </a:spcAft>
              <a:defRPr/>
            </a:pPr>
            <a:r>
              <a:rPr lang="en-US" sz="1000" dirty="0">
                <a:latin typeface="Arial"/>
                <a:ea typeface="ＭＳ Ｐゴシック" charset="0"/>
                <a:cs typeface="ＭＳ Ｐゴシック" charset="0"/>
              </a:rPr>
              <a:t>DPP.  </a:t>
            </a:r>
            <a:r>
              <a:rPr lang="en-US" sz="1000" i="1" dirty="0">
                <a:latin typeface="Arial"/>
                <a:ea typeface="ＭＳ Ｐゴシック" charset="0"/>
                <a:cs typeface="ＭＳ Ｐゴシック" charset="0"/>
              </a:rPr>
              <a:t>Diabetes Care</a:t>
            </a:r>
            <a:r>
              <a:rPr lang="en-US" sz="1000" dirty="0">
                <a:latin typeface="Arial"/>
                <a:ea typeface="ＭＳ Ｐゴシック" charset="0"/>
                <a:cs typeface="ＭＳ Ｐゴシック" charset="0"/>
              </a:rPr>
              <a:t>. </a:t>
            </a:r>
            <a:r>
              <a:rPr lang="en-US" sz="1000" dirty="0">
                <a:latin typeface="Arial" charset="0"/>
                <a:ea typeface="ＭＳ Ｐゴシック" charset="0"/>
                <a:cs typeface="ＭＳ Ｐゴシック" charset="0"/>
              </a:rPr>
              <a:t>2009;</a:t>
            </a:r>
            <a:r>
              <a:rPr lang="en-US" sz="1000" dirty="0">
                <a:latin typeface="Arial"/>
                <a:ea typeface="ＭＳ Ｐゴシック" charset="0"/>
                <a:cs typeface="ＭＳ Ｐゴシック" charset="0"/>
              </a:rPr>
              <a:t>32:720-725.</a:t>
            </a:r>
          </a:p>
        </p:txBody>
      </p:sp>
      <p:sp>
        <p:nvSpPr>
          <p:cNvPr id="7" name="Rectangle 3"/>
          <p:cNvSpPr>
            <a:spLocks noChangeArrowheads="1"/>
          </p:cNvSpPr>
          <p:nvPr/>
        </p:nvSpPr>
        <p:spPr bwMode="auto">
          <a:xfrm>
            <a:off x="1252538" y="1699563"/>
            <a:ext cx="6653212" cy="400110"/>
          </a:xfrm>
          <a:prstGeom prst="rect">
            <a:avLst/>
          </a:prstGeom>
          <a:noFill/>
          <a:ln w="9525">
            <a:noFill/>
            <a:miter lim="800000"/>
            <a:headEnd/>
            <a:tailEnd/>
          </a:ln>
        </p:spPr>
        <p:txBody>
          <a:bodyPr anchor="ctr">
            <a:spAutoFit/>
          </a:bodyPr>
          <a:lstStyle/>
          <a:p>
            <a:pPr algn="ctr"/>
            <a:r>
              <a:rPr lang="en-US" sz="2000" b="1" dirty="0">
                <a:solidFill>
                  <a:schemeClr val="accent3"/>
                </a:solidFill>
                <a:ea typeface="ＭＳ Ｐゴシック" pitchFamily="34" charset="-128"/>
              </a:rPr>
              <a:t>Diabetes Prevention Program</a:t>
            </a:r>
          </a:p>
        </p:txBody>
      </p:sp>
      <p:graphicFrame>
        <p:nvGraphicFramePr>
          <p:cNvPr id="11" name="Table Placeholder 2"/>
          <p:cNvGraphicFramePr>
            <a:graphicFrameLocks/>
          </p:cNvGraphicFramePr>
          <p:nvPr>
            <p:extLst>
              <p:ext uri="{D42A27DB-BD31-4B8C-83A1-F6EECF244321}">
                <p14:modId xmlns:p14="http://schemas.microsoft.com/office/powerpoint/2010/main" val="1544609924"/>
              </p:ext>
            </p:extLst>
          </p:nvPr>
        </p:nvGraphicFramePr>
        <p:xfrm>
          <a:off x="698941" y="2337237"/>
          <a:ext cx="7772400" cy="3066613"/>
        </p:xfrm>
        <a:graphic>
          <a:graphicData uri="http://schemas.openxmlformats.org/drawingml/2006/table">
            <a:tbl>
              <a:tblPr firstRow="1" bandRow="1">
                <a:tableStyleId>{93296810-A885-4BE3-A3E7-6D5BEEA58F35}</a:tableStyleId>
              </a:tblPr>
              <a:tblGrid>
                <a:gridCol w="2195838">
                  <a:extLst>
                    <a:ext uri="{9D8B030D-6E8A-4147-A177-3AD203B41FA5}">
                      <a16:colId xmlns:a16="http://schemas.microsoft.com/office/drawing/2014/main" val="20000"/>
                    </a:ext>
                  </a:extLst>
                </a:gridCol>
                <a:gridCol w="1858854">
                  <a:extLst>
                    <a:ext uri="{9D8B030D-6E8A-4147-A177-3AD203B41FA5}">
                      <a16:colId xmlns:a16="http://schemas.microsoft.com/office/drawing/2014/main" val="20001"/>
                    </a:ext>
                  </a:extLst>
                </a:gridCol>
                <a:gridCol w="1858854">
                  <a:extLst>
                    <a:ext uri="{9D8B030D-6E8A-4147-A177-3AD203B41FA5}">
                      <a16:colId xmlns:a16="http://schemas.microsoft.com/office/drawing/2014/main" val="20002"/>
                    </a:ext>
                  </a:extLst>
                </a:gridCol>
                <a:gridCol w="1858854">
                  <a:extLst>
                    <a:ext uri="{9D8B030D-6E8A-4147-A177-3AD203B41FA5}">
                      <a16:colId xmlns:a16="http://schemas.microsoft.com/office/drawing/2014/main" val="20003"/>
                    </a:ext>
                  </a:extLst>
                </a:gridCol>
              </a:tblGrid>
              <a:tr h="730694">
                <a:tc>
                  <a:txBody>
                    <a:bodyPr/>
                    <a:lstStyle/>
                    <a:p>
                      <a:pPr marL="292100" marR="0" lvl="0" indent="-292100" algn="l"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End of Study Status</a:t>
                      </a:r>
                      <a:endParaRPr kumimoji="0" lang="en-US" sz="3600" b="1" i="0" u="none" strike="noStrike" cap="none" normalizeH="0" baseline="0" dirty="0">
                        <a:ln>
                          <a:noFill/>
                        </a:ln>
                        <a:solidFill>
                          <a:srgbClr val="FFFFFF"/>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Placebo</a:t>
                      </a:r>
                    </a:p>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(n=940)</a:t>
                      </a:r>
                      <a:endParaRPr kumimoji="0" lang="en-US" sz="3600" b="1" i="0" u="none" strike="noStrike" cap="none" normalizeH="0" baseline="0" dirty="0">
                        <a:ln>
                          <a:noFill/>
                        </a:ln>
                        <a:solidFill>
                          <a:srgbClr val="FFFFFF"/>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Metformin</a:t>
                      </a:r>
                    </a:p>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(n=931)</a:t>
                      </a:r>
                      <a:endParaRPr kumimoji="0" lang="en-US" sz="3600" b="1" i="0" u="none" strike="noStrike" cap="none" normalizeH="0" baseline="0" dirty="0">
                        <a:ln>
                          <a:noFill/>
                        </a:ln>
                        <a:solidFill>
                          <a:srgbClr val="FFFFFF"/>
                        </a:solidFill>
                        <a:effectLst/>
                        <a:latin typeface="+mj-lt"/>
                        <a:ea typeface="ＭＳ Ｐゴシック" charset="0"/>
                        <a:cs typeface="Times New Roman" charset="0"/>
                      </a:endParaRPr>
                    </a:p>
                  </a:txBody>
                  <a:tcPr marL="81280" marR="81280" marT="45724" marB="45724" anchor="ctr" horzOverflow="overflow"/>
                </a:tc>
                <a:tc>
                  <a:txBody>
                    <a:bodyPr/>
                    <a:lstStyle/>
                    <a:p>
                      <a:pPr marL="0" marR="0" lvl="0" indent="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Intensive Lifestyle Intervention</a:t>
                      </a:r>
                    </a:p>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(n=931)</a:t>
                      </a:r>
                      <a:endParaRPr kumimoji="0" lang="en-US" sz="3600" b="1" i="0" u="none" strike="noStrike" cap="none" normalizeH="0" baseline="0" dirty="0">
                        <a:ln>
                          <a:noFill/>
                        </a:ln>
                        <a:solidFill>
                          <a:srgbClr val="FFFFFF"/>
                        </a:solidFill>
                        <a:effectLst/>
                        <a:latin typeface="+mj-lt"/>
                        <a:ea typeface="ＭＳ Ｐゴシック" charset="0"/>
                        <a:cs typeface="Times New Roman" charset="0"/>
                      </a:endParaRPr>
                    </a:p>
                  </a:txBody>
                  <a:tcPr marL="81280" marR="81280" marT="45724" marB="45724" anchor="ctr" horzOverflow="overflow"/>
                </a:tc>
                <a:extLst>
                  <a:ext uri="{0D108BD9-81ED-4DB2-BD59-A6C34878D82A}">
                    <a16:rowId xmlns:a16="http://schemas.microsoft.com/office/drawing/2014/main" val="10000"/>
                  </a:ext>
                </a:extLst>
              </a:tr>
              <a:tr h="423037">
                <a:tc>
                  <a:txBody>
                    <a:bodyPr/>
                    <a:lstStyle/>
                    <a:p>
                      <a:pPr marL="292100" marR="0" lvl="0" indent="-292100" algn="l"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Stable status</a:t>
                      </a:r>
                      <a:endParaRPr kumimoji="0" lang="en-US" sz="3600" b="1"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883 (93.9%)</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861 (92.5%)</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863 (92.7%)</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extLst>
                  <a:ext uri="{0D108BD9-81ED-4DB2-BD59-A6C34878D82A}">
                    <a16:rowId xmlns:a16="http://schemas.microsoft.com/office/drawing/2014/main" val="10001"/>
                  </a:ext>
                </a:extLst>
              </a:tr>
              <a:tr h="423037">
                <a:tc>
                  <a:txBody>
                    <a:bodyPr/>
                    <a:lstStyle/>
                    <a:p>
                      <a:pPr marL="0" marR="0" lvl="0" indent="-292100" algn="l"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Worsened albuminuria</a:t>
                      </a:r>
                      <a:endParaRPr kumimoji="0" lang="en-US" sz="3600" b="1"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33 (3.5%)</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35 (3.8%)</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28 (3.0%)</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extLst>
                  <a:ext uri="{0D108BD9-81ED-4DB2-BD59-A6C34878D82A}">
                    <a16:rowId xmlns:a16="http://schemas.microsoft.com/office/drawing/2014/main" val="10002"/>
                  </a:ext>
                </a:extLst>
              </a:tr>
              <a:tr h="423037">
                <a:tc>
                  <a:txBody>
                    <a:bodyPr/>
                    <a:lstStyle/>
                    <a:p>
                      <a:pPr marL="0" marR="0" lvl="0" indent="-292100" algn="l"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Improved albuminuria</a:t>
                      </a:r>
                      <a:endParaRPr kumimoji="0" lang="en-US" sz="3600" b="1"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24 (2.6%)</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35 (3.8%)</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40 (4.3%)</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extLst>
                  <a:ext uri="{0D108BD9-81ED-4DB2-BD59-A6C34878D82A}">
                    <a16:rowId xmlns:a16="http://schemas.microsoft.com/office/drawing/2014/main" val="10003"/>
                  </a:ext>
                </a:extLst>
              </a:tr>
              <a:tr h="730694">
                <a:tc>
                  <a:txBody>
                    <a:bodyPr/>
                    <a:lstStyle/>
                    <a:p>
                      <a:pPr marL="0" marR="0" lvl="0" indent="-292100" algn="l"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Net increase in elevated ACR</a:t>
                      </a:r>
                      <a:endParaRPr kumimoji="0" lang="en-US" sz="3600" b="1"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9 (1.0%)</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0 (0.0%)</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tc>
                  <a:txBody>
                    <a:bodyPr/>
                    <a:lstStyle/>
                    <a:p>
                      <a:pPr marL="292100" marR="0" lvl="0" indent="-292100" algn="ctr" defTabSz="93345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a:ln>
                            <a:noFill/>
                          </a:ln>
                          <a:effectLst/>
                        </a:rPr>
                        <a:t>-12 (-1.3%)</a:t>
                      </a:r>
                      <a:endParaRPr kumimoji="0" lang="en-US" sz="3600" b="0" i="0" u="none" strike="noStrike" cap="none" normalizeH="0" baseline="0" dirty="0">
                        <a:ln>
                          <a:noFill/>
                        </a:ln>
                        <a:solidFill>
                          <a:schemeClr val="tx1"/>
                        </a:solidFill>
                        <a:effectLst/>
                        <a:latin typeface="+mj-lt"/>
                        <a:ea typeface="ＭＳ Ｐゴシック" charset="0"/>
                        <a:cs typeface="Times New Roman" charset="0"/>
                      </a:endParaRPr>
                    </a:p>
                  </a:txBody>
                  <a:tcPr marL="81280" marR="81280" marT="45724" marB="45724"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dirty="0"/>
              <a:t>Impact of TZD Therapy on Nephropathy in Prediabetes</a:t>
            </a:r>
          </a:p>
        </p:txBody>
      </p:sp>
      <p:graphicFrame>
        <p:nvGraphicFramePr>
          <p:cNvPr id="3" name="Table Placeholder 2"/>
          <p:cNvGraphicFramePr>
            <a:graphicFrameLocks noGrp="1"/>
          </p:cNvGraphicFramePr>
          <p:nvPr>
            <p:ph idx="1"/>
            <p:extLst>
              <p:ext uri="{D42A27DB-BD31-4B8C-83A1-F6EECF244321}">
                <p14:modId xmlns:p14="http://schemas.microsoft.com/office/powerpoint/2010/main" val="2341074993"/>
              </p:ext>
            </p:extLst>
          </p:nvPr>
        </p:nvGraphicFramePr>
        <p:xfrm>
          <a:off x="697438" y="2447246"/>
          <a:ext cx="7773171" cy="3150307"/>
        </p:xfrm>
        <a:graphic>
          <a:graphicData uri="http://schemas.openxmlformats.org/drawingml/2006/table">
            <a:tbl>
              <a:tblPr firstRow="1" bandRow="1">
                <a:tableStyleId>{93296810-A885-4BE3-A3E7-6D5BEEA58F35}</a:tableStyleId>
              </a:tblPr>
              <a:tblGrid>
                <a:gridCol w="2051742">
                  <a:extLst>
                    <a:ext uri="{9D8B030D-6E8A-4147-A177-3AD203B41FA5}">
                      <a16:colId xmlns:a16="http://schemas.microsoft.com/office/drawing/2014/main" val="20000"/>
                    </a:ext>
                  </a:extLst>
                </a:gridCol>
                <a:gridCol w="1834843">
                  <a:extLst>
                    <a:ext uri="{9D8B030D-6E8A-4147-A177-3AD203B41FA5}">
                      <a16:colId xmlns:a16="http://schemas.microsoft.com/office/drawing/2014/main" val="20001"/>
                    </a:ext>
                  </a:extLst>
                </a:gridCol>
                <a:gridCol w="1943293">
                  <a:extLst>
                    <a:ext uri="{9D8B030D-6E8A-4147-A177-3AD203B41FA5}">
                      <a16:colId xmlns:a16="http://schemas.microsoft.com/office/drawing/2014/main" val="20002"/>
                    </a:ext>
                  </a:extLst>
                </a:gridCol>
                <a:gridCol w="1943293">
                  <a:extLst>
                    <a:ext uri="{9D8B030D-6E8A-4147-A177-3AD203B41FA5}">
                      <a16:colId xmlns:a16="http://schemas.microsoft.com/office/drawing/2014/main" val="20003"/>
                    </a:ext>
                  </a:extLst>
                </a:gridCol>
              </a:tblGrid>
              <a:tr h="32866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Event</a:t>
                      </a:r>
                      <a:endPar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Rosiglitazone</a:t>
                      </a:r>
                      <a:endPar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Placebo</a:t>
                      </a:r>
                      <a:endPar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HR (95% CI)</a:t>
                      </a:r>
                      <a:endPar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79829" marR="79829" marT="45725" marB="45725" anchor="ctr" horzOverflow="overflow"/>
                </a:tc>
                <a:extLst>
                  <a:ext uri="{0D108BD9-81ED-4DB2-BD59-A6C34878D82A}">
                    <a16:rowId xmlns:a16="http://schemas.microsoft.com/office/drawing/2014/main" val="10000"/>
                  </a:ext>
                </a:extLst>
              </a:tr>
              <a:tr h="949024">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Normal → microalbuminuria</a:t>
                      </a:r>
                      <a:endParaRPr kumimoji="0" lang="en-US" sz="1600" b="1" i="0" u="none" strike="noStrike" cap="none" normalizeH="0" baseline="0" dirty="0">
                        <a:ln>
                          <a:noFill/>
                        </a:ln>
                        <a:solidFill>
                          <a:srgbClr val="000000"/>
                        </a:solidFill>
                        <a:effectLst/>
                        <a:latin typeface="Arial" charset="0"/>
                        <a:ea typeface="ＭＳ Ｐゴシック" charset="0"/>
                        <a:cs typeface="Arial"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241 (9.2%)</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285 (10.8%)</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0.83 (0.69-0.99)</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extLst>
                  <a:ext uri="{0D108BD9-81ED-4DB2-BD59-A6C34878D82A}">
                    <a16:rowId xmlns:a16="http://schemas.microsoft.com/office/drawing/2014/main" val="10001"/>
                  </a:ext>
                </a:extLst>
              </a:tr>
              <a:tr h="641739">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Microalbuminuria → proteinuria</a:t>
                      </a:r>
                      <a:endParaRPr kumimoji="0" lang="en-US" sz="1600" b="1" i="0" u="none" strike="noStrike" cap="none" normalizeH="0" baseline="0" dirty="0">
                        <a:ln>
                          <a:noFill/>
                        </a:ln>
                        <a:solidFill>
                          <a:srgbClr val="000000"/>
                        </a:solidFill>
                        <a:effectLst/>
                        <a:latin typeface="Arial" charset="0"/>
                        <a:ea typeface="ＭＳ Ｐゴシック" charset="0"/>
                        <a:cs typeface="Arial"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6 (0.23%)</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13 (0.49%)</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0.46 (0.18-1.21)</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extLst>
                  <a:ext uri="{0D108BD9-81ED-4DB2-BD59-A6C34878D82A}">
                    <a16:rowId xmlns:a16="http://schemas.microsoft.com/office/drawing/2014/main" val="10002"/>
                  </a:ext>
                </a:extLst>
              </a:tr>
              <a:tr h="62069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 eGFR ≥ 30%</a:t>
                      </a:r>
                      <a:endParaRPr kumimoji="0" lang="en-US" sz="1600" b="1" i="0" u="none" strike="noStrike" cap="none" normalizeH="0" baseline="0" dirty="0">
                        <a:ln>
                          <a:noFill/>
                        </a:ln>
                        <a:solidFill>
                          <a:srgbClr val="000000"/>
                        </a:solidFill>
                        <a:effectLst/>
                        <a:latin typeface="Arial" charset="0"/>
                        <a:ea typeface="ＭＳ Ｐゴシック" charset="0"/>
                        <a:cs typeface="Arial"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82 (3.1%)</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105 (4.0%)</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0.77 (0.58-1.04)</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extLst>
                  <a:ext uri="{0D108BD9-81ED-4DB2-BD59-A6C34878D82A}">
                    <a16:rowId xmlns:a16="http://schemas.microsoft.com/office/drawing/2014/main" val="10003"/>
                  </a:ext>
                </a:extLst>
              </a:tr>
              <a:tr h="61017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Microalbuminuria → normal</a:t>
                      </a:r>
                      <a:endParaRPr kumimoji="0" lang="en-US" sz="1600" b="1" i="0" u="none" strike="noStrike" cap="none" normalizeH="0" baseline="0" dirty="0">
                        <a:ln>
                          <a:noFill/>
                        </a:ln>
                        <a:solidFill>
                          <a:srgbClr val="000000"/>
                        </a:solidFill>
                        <a:effectLst/>
                        <a:latin typeface="Arial" charset="0"/>
                        <a:ea typeface="ＭＳ Ｐゴシック" charset="0"/>
                        <a:cs typeface="Arial"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193 (52.5%)</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185 (48.7%)</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rPr>
                        <a:t>1.18 (0.88-1.57)</a:t>
                      </a: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79829" marR="79829" marT="45725" marB="45725" anchor="ctr" horzOverflow="overflow"/>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4"/>
          </p:nvPr>
        </p:nvSpPr>
        <p:spPr/>
        <p:txBody>
          <a:bodyPr/>
          <a:lstStyle/>
          <a:p>
            <a:fld id="{2462ECC2-A415-4E86-873D-B602882CC3EA}" type="slidenum">
              <a:rPr lang="en-US" smtClean="0"/>
              <a:pPr/>
              <a:t>52</a:t>
            </a:fld>
            <a:endParaRPr lang="en-US" dirty="0"/>
          </a:p>
        </p:txBody>
      </p:sp>
      <p:sp>
        <p:nvSpPr>
          <p:cNvPr id="481329" name="Text Box 49"/>
          <p:cNvSpPr txBox="1">
            <a:spLocks noChangeArrowheads="1"/>
          </p:cNvSpPr>
          <p:nvPr/>
        </p:nvSpPr>
        <p:spPr bwMode="auto">
          <a:xfrm>
            <a:off x="33338" y="6177799"/>
            <a:ext cx="6705600" cy="630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p>
            <a:pPr fontAlgn="auto">
              <a:spcBef>
                <a:spcPts val="600"/>
              </a:spcBef>
              <a:spcAft>
                <a:spcPts val="0"/>
              </a:spcAft>
              <a:defRPr/>
            </a:pPr>
            <a:r>
              <a:rPr lang="en-US" sz="1000" dirty="0">
                <a:latin typeface="+mn-lt"/>
                <a:cs typeface="+mn-cs"/>
              </a:rPr>
              <a:t>Cl, confidence interval; DREAM, Diabetes Reduction Assessment with Ramipril and Rosiglitazone Medication; eGFR, estimated glomerular filtration rate; HR, hazard ratio; TZD, thiazolidinedione.</a:t>
            </a:r>
            <a:endParaRPr lang="en-US" sz="1000" dirty="0">
              <a:latin typeface="Arial"/>
              <a:ea typeface="ＭＳ Ｐゴシック" charset="0"/>
              <a:cs typeface="ＭＳ Ｐゴシック" charset="0"/>
            </a:endParaRPr>
          </a:p>
          <a:p>
            <a:pPr fontAlgn="auto">
              <a:spcBef>
                <a:spcPts val="600"/>
              </a:spcBef>
              <a:spcAft>
                <a:spcPts val="0"/>
              </a:spcAft>
              <a:defRPr/>
            </a:pPr>
            <a:r>
              <a:rPr lang="en-US" sz="1000" dirty="0">
                <a:latin typeface="Arial"/>
                <a:ea typeface="ＭＳ Ｐゴシック" charset="0"/>
                <a:cs typeface="ＭＳ Ｐゴシック" charset="0"/>
              </a:rPr>
              <a:t>DREAM Investigators. </a:t>
            </a:r>
            <a:r>
              <a:rPr lang="en-US" sz="1000" i="1" dirty="0">
                <a:latin typeface="Arial"/>
                <a:ea typeface="ＭＳ Ｐゴシック" charset="0"/>
                <a:cs typeface="ＭＳ Ｐゴシック" charset="0"/>
              </a:rPr>
              <a:t>Diabetes Care.</a:t>
            </a:r>
            <a:r>
              <a:rPr lang="en-US" sz="1000" dirty="0">
                <a:latin typeface="Arial"/>
                <a:ea typeface="ＭＳ Ｐゴシック" charset="0"/>
                <a:cs typeface="ＭＳ Ｐゴシック" charset="0"/>
              </a:rPr>
              <a:t> 2008;31:1007-1014.</a:t>
            </a:r>
          </a:p>
        </p:txBody>
      </p:sp>
      <p:sp>
        <p:nvSpPr>
          <p:cNvPr id="4" name="Rectangle 3"/>
          <p:cNvSpPr/>
          <p:nvPr/>
        </p:nvSpPr>
        <p:spPr>
          <a:xfrm>
            <a:off x="2069424" y="1570729"/>
            <a:ext cx="5029200" cy="707886"/>
          </a:xfrm>
          <a:prstGeom prst="rect">
            <a:avLst/>
          </a:prstGeom>
        </p:spPr>
        <p:txBody>
          <a:bodyPr wrap="square">
            <a:spAutoFit/>
          </a:bodyPr>
          <a:lstStyle/>
          <a:p>
            <a:pPr algn="ctr"/>
            <a:r>
              <a:rPr lang="en-US" sz="2000" b="1" dirty="0">
                <a:solidFill>
                  <a:schemeClr val="accent3"/>
                </a:solidFill>
              </a:rPr>
              <a:t>DREAM Trial</a:t>
            </a:r>
          </a:p>
          <a:p>
            <a:pPr algn="ctr"/>
            <a:r>
              <a:rPr lang="en-US" sz="2000" b="1" dirty="0">
                <a:solidFill>
                  <a:schemeClr val="accent3"/>
                </a:solidFill>
              </a:rPr>
              <a:t>(N=5269)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dirty="0"/>
              <a:t>Metabolic syndrome</a:t>
            </a:r>
          </a:p>
        </p:txBody>
      </p:sp>
      <p:sp>
        <p:nvSpPr>
          <p:cNvPr id="6" name="Text Placeholder 5"/>
          <p:cNvSpPr>
            <a:spLocks noGrp="1"/>
          </p:cNvSpPr>
          <p:nvPr>
            <p:ph type="body" idx="1"/>
          </p:nvPr>
        </p:nvSpPr>
        <p:spPr/>
        <p:txBody>
          <a:bodyPr/>
          <a:lstStyle/>
          <a:p>
            <a:r>
              <a:rPr lang="en-US" altLang="en-US" dirty="0"/>
              <a:t>Prediabetes Comorbidities and Complications</a:t>
            </a:r>
            <a:endParaRPr lang="en-US"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53</a:t>
            </a:fld>
            <a:endParaRPr lang="en-US" dirty="0"/>
          </a:p>
        </p:txBody>
      </p:sp>
    </p:spTree>
    <p:extLst>
      <p:ext uri="{BB962C8B-B14F-4D97-AF65-F5344CB8AC3E}">
        <p14:creationId xmlns:p14="http://schemas.microsoft.com/office/powerpoint/2010/main" val="4099599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Syndrome X (1988):</a:t>
            </a:r>
            <a:br>
              <a:rPr lang="en-US" dirty="0"/>
            </a:br>
            <a:r>
              <a:rPr lang="en-US" dirty="0"/>
              <a:t>A Historical Review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2718278"/>
              </p:ext>
            </p:extLst>
          </p:nvPr>
        </p:nvGraphicFramePr>
        <p:xfrm>
          <a:off x="685800" y="2627761"/>
          <a:ext cx="7772400" cy="3219586"/>
        </p:xfrm>
        <a:graphic>
          <a:graphicData uri="http://schemas.openxmlformats.org/drawingml/2006/table">
            <a:tbl>
              <a:tblPr firstCol="1" bandRow="1">
                <a:tableStyleId>{93296810-A885-4BE3-A3E7-6D5BEEA58F35}</a:tableStyleId>
              </a:tblPr>
              <a:tblGrid>
                <a:gridCol w="1940169">
                  <a:extLst>
                    <a:ext uri="{9D8B030D-6E8A-4147-A177-3AD203B41FA5}">
                      <a16:colId xmlns:a16="http://schemas.microsoft.com/office/drawing/2014/main" val="20000"/>
                    </a:ext>
                  </a:extLst>
                </a:gridCol>
                <a:gridCol w="5832231">
                  <a:extLst>
                    <a:ext uri="{9D8B030D-6E8A-4147-A177-3AD203B41FA5}">
                      <a16:colId xmlns:a16="http://schemas.microsoft.com/office/drawing/2014/main" val="20001"/>
                    </a:ext>
                  </a:extLst>
                </a:gridCol>
              </a:tblGrid>
              <a:tr h="1909289">
                <a:tc>
                  <a:txBody>
                    <a:bodyPr/>
                    <a:lstStyle/>
                    <a:p>
                      <a:r>
                        <a:rPr lang="en-US" sz="1600" dirty="0"/>
                        <a:t>Characteristics</a:t>
                      </a:r>
                    </a:p>
                  </a:txBody>
                  <a:tcPr anchor="ctr"/>
                </a:tc>
                <a:tc>
                  <a:txBody>
                    <a:bodyPr/>
                    <a:lstStyle/>
                    <a:p>
                      <a:pPr marL="285750" indent="-285750">
                        <a:buFont typeface="Arial" panose="020B0604020202020204" pitchFamily="34" charset="0"/>
                        <a:buChar char="•"/>
                      </a:pPr>
                      <a:r>
                        <a:rPr lang="en-US" sz="1600" dirty="0"/>
                        <a:t>Resistance to insulin-stimulated glucose uptake</a:t>
                      </a:r>
                    </a:p>
                    <a:p>
                      <a:pPr marL="285750" indent="-285750">
                        <a:buFont typeface="Arial" panose="020B0604020202020204" pitchFamily="34" charset="0"/>
                        <a:buChar char="•"/>
                      </a:pPr>
                      <a:r>
                        <a:rPr lang="en-US" sz="1600" dirty="0"/>
                        <a:t>Hyperinsulinemia</a:t>
                      </a:r>
                    </a:p>
                    <a:p>
                      <a:pPr marL="285750" indent="-285750">
                        <a:buFont typeface="Arial" panose="020B0604020202020204" pitchFamily="34" charset="0"/>
                        <a:buChar char="•"/>
                      </a:pPr>
                      <a:r>
                        <a:rPr lang="en-US" sz="1600" dirty="0"/>
                        <a:t>Hypertension</a:t>
                      </a:r>
                    </a:p>
                    <a:p>
                      <a:pPr marL="285750" indent="-285750">
                        <a:buFont typeface="Arial" panose="020B0604020202020204" pitchFamily="34" charset="0"/>
                        <a:buChar char="•"/>
                      </a:pPr>
                      <a:r>
                        <a:rPr lang="en-US" sz="1600" dirty="0"/>
                        <a:t>Glucose intolerance</a:t>
                      </a:r>
                    </a:p>
                    <a:p>
                      <a:pPr marL="285750" indent="-285750">
                        <a:buFont typeface="Arial" panose="020B0604020202020204" pitchFamily="34" charset="0"/>
                        <a:buChar char="•"/>
                      </a:pPr>
                      <a:r>
                        <a:rPr lang="en-US" sz="1600" dirty="0"/>
                        <a:t>Increased triglycerides and VLDL</a:t>
                      </a:r>
                    </a:p>
                    <a:p>
                      <a:pPr marL="285750" indent="-285750">
                        <a:buFont typeface="Arial" panose="020B0604020202020204" pitchFamily="34" charset="0"/>
                        <a:buChar char="•"/>
                      </a:pPr>
                      <a:r>
                        <a:rPr lang="en-US" sz="1600" dirty="0"/>
                        <a:t>Decreased HDL-C</a:t>
                      </a:r>
                    </a:p>
                  </a:txBody>
                  <a:tcPr anchor="ctr"/>
                </a:tc>
                <a:extLst>
                  <a:ext uri="{0D108BD9-81ED-4DB2-BD59-A6C34878D82A}">
                    <a16:rowId xmlns:a16="http://schemas.microsoft.com/office/drawing/2014/main" val="10000"/>
                  </a:ext>
                </a:extLst>
              </a:tr>
              <a:tr h="1310297">
                <a:tc>
                  <a:txBody>
                    <a:bodyPr/>
                    <a:lstStyle/>
                    <a:p>
                      <a:r>
                        <a:rPr lang="en-US" sz="1600" dirty="0"/>
                        <a:t>Other observations</a:t>
                      </a:r>
                    </a:p>
                  </a:txBody>
                  <a:tcPr anchor="ctr"/>
                </a:tc>
                <a:tc>
                  <a:txBody>
                    <a:bodyPr/>
                    <a:lstStyle/>
                    <a:p>
                      <a:pPr marL="285750" indent="-285750">
                        <a:buFont typeface="Arial" panose="020B0604020202020204" pitchFamily="34" charset="0"/>
                        <a:buChar char="•"/>
                      </a:pPr>
                      <a:r>
                        <a:rPr lang="en-US" sz="1600" dirty="0"/>
                        <a:t>Resistance to insulin-stimulated suppression of adipose tissue lipolysis increases free fatty acids</a:t>
                      </a:r>
                    </a:p>
                    <a:p>
                      <a:pPr marL="285750" indent="-285750">
                        <a:buFont typeface="Arial" panose="020B0604020202020204" pitchFamily="34" charset="0"/>
                        <a:buChar char="•"/>
                      </a:pPr>
                      <a:r>
                        <a:rPr lang="en-US" sz="1600" dirty="0"/>
                        <a:t>Obesity was not a required</a:t>
                      </a:r>
                      <a:r>
                        <a:rPr lang="en-US" sz="1600" baseline="0" dirty="0"/>
                        <a:t> trait, but </a:t>
                      </a:r>
                      <a:r>
                        <a:rPr lang="en-US" sz="1600" dirty="0"/>
                        <a:t>Syndrome X was more common in overweight or obese individuals</a:t>
                      </a:r>
                    </a:p>
                  </a:txBody>
                  <a:tcPr anchor="ct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
          </p:nvPr>
        </p:nvSpPr>
        <p:spPr/>
        <p:txBody>
          <a:bodyPr/>
          <a:lstStyle/>
          <a:p>
            <a:fld id="{2462ECC2-A415-4E86-873D-B602882CC3EA}" type="slidenum">
              <a:rPr lang="en-US" smtClean="0"/>
              <a:pPr/>
              <a:t>54</a:t>
            </a:fld>
            <a:endParaRPr lang="en-US" dirty="0"/>
          </a:p>
        </p:txBody>
      </p:sp>
      <p:sp>
        <p:nvSpPr>
          <p:cNvPr id="30734" name="Text Box 3"/>
          <p:cNvSpPr txBox="1">
            <a:spLocks noChangeArrowheads="1"/>
          </p:cNvSpPr>
          <p:nvPr/>
        </p:nvSpPr>
        <p:spPr bwMode="auto">
          <a:xfrm>
            <a:off x="33338" y="6326972"/>
            <a:ext cx="7616825" cy="477054"/>
          </a:xfrm>
          <a:prstGeom prst="rect">
            <a:avLst/>
          </a:prstGeom>
          <a:noFill/>
          <a:ln w="9525">
            <a:noFill/>
            <a:miter lim="800000"/>
            <a:headEnd/>
            <a:tailEnd/>
          </a:ln>
        </p:spPr>
        <p:txBody>
          <a:bodyPr anchor="b">
            <a:spAutoFit/>
          </a:bodyPr>
          <a:lstStyle/>
          <a:p>
            <a:pPr>
              <a:spcBef>
                <a:spcPts val="600"/>
              </a:spcBef>
            </a:pPr>
            <a:r>
              <a:rPr lang="en-US" sz="1000" dirty="0">
                <a:ea typeface="ＭＳ Ｐゴシック" pitchFamily="34" charset="-128"/>
              </a:rPr>
              <a:t>HDL-C, high-density lipoprotein cholesterol; VLDL, very low-density lipoprotein.</a:t>
            </a:r>
          </a:p>
          <a:p>
            <a:pPr>
              <a:spcBef>
                <a:spcPts val="600"/>
              </a:spcBef>
            </a:pPr>
            <a:r>
              <a:rPr lang="en-US" sz="1000" dirty="0">
                <a:ea typeface="ＭＳ Ｐゴシック" pitchFamily="34" charset="-128"/>
              </a:rPr>
              <a:t>Reaven GM. </a:t>
            </a:r>
            <a:r>
              <a:rPr lang="en-US" sz="1000" i="1" dirty="0">
                <a:ea typeface="ＭＳ Ｐゴシック" pitchFamily="34" charset="-128"/>
              </a:rPr>
              <a:t>Diabetes</a:t>
            </a:r>
            <a:r>
              <a:rPr lang="en-US" sz="1000" dirty="0">
                <a:ea typeface="ＭＳ Ｐゴシック" pitchFamily="34" charset="-128"/>
              </a:rPr>
              <a:t>. 1988;37:1595-1607.</a:t>
            </a:r>
          </a:p>
        </p:txBody>
      </p:sp>
      <p:sp>
        <p:nvSpPr>
          <p:cNvPr id="30735" name="Rectangle 4"/>
          <p:cNvSpPr>
            <a:spLocks noChangeArrowheads="1"/>
          </p:cNvSpPr>
          <p:nvPr/>
        </p:nvSpPr>
        <p:spPr bwMode="auto">
          <a:xfrm>
            <a:off x="685800" y="1817565"/>
            <a:ext cx="7772400" cy="498598"/>
          </a:xfrm>
          <a:prstGeom prst="rect">
            <a:avLst/>
          </a:prstGeom>
          <a:ln>
            <a:solidFill>
              <a:schemeClr val="accent6"/>
            </a:solidFill>
            <a:headEnd/>
            <a:tailEnd/>
          </a:ln>
        </p:spPr>
        <p:style>
          <a:lnRef idx="1">
            <a:schemeClr val="dk1"/>
          </a:lnRef>
          <a:fillRef idx="2">
            <a:schemeClr val="dk1"/>
          </a:fillRef>
          <a:effectRef idx="1">
            <a:schemeClr val="dk1"/>
          </a:effectRef>
          <a:fontRef idx="minor">
            <a:schemeClr val="dk1"/>
          </a:fontRef>
        </p:style>
        <p:txBody>
          <a:bodyPr wrap="square" lIns="0" tIns="0" rIns="0" bIns="0" anchor="b">
            <a:spAutoFit/>
          </a:bodyPr>
          <a:lstStyle/>
          <a:p>
            <a:pPr algn="ctr" eaLnBrk="0" hangingPunct="0">
              <a:lnSpc>
                <a:spcPct val="90000"/>
              </a:lnSpc>
            </a:pPr>
            <a:r>
              <a:rPr lang="en-US" dirty="0">
                <a:solidFill>
                  <a:schemeClr val="tx1"/>
                </a:solidFill>
              </a:rPr>
              <a:t>Metabolic disturbances commonly cluster in patients</a:t>
            </a:r>
            <a:br>
              <a:rPr lang="en-US" dirty="0">
                <a:solidFill>
                  <a:schemeClr val="tx1"/>
                </a:solidFill>
              </a:rPr>
            </a:br>
            <a:r>
              <a:rPr lang="en-US" dirty="0">
                <a:solidFill>
                  <a:schemeClr val="tx1"/>
                </a:solidFill>
              </a:rPr>
              <a:t>with cardiovascular disease, even without diabetes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Clinical Identification of the Metabolic Syndrome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167376"/>
              </p:ext>
            </p:extLst>
          </p:nvPr>
        </p:nvGraphicFramePr>
        <p:xfrm>
          <a:off x="685800" y="1605041"/>
          <a:ext cx="7772402" cy="4518712"/>
        </p:xfrm>
        <a:graphic>
          <a:graphicData uri="http://schemas.openxmlformats.org/drawingml/2006/table">
            <a:tbl>
              <a:tblPr firstRow="1" bandRow="1">
                <a:tableStyleId>{93296810-A885-4BE3-A3E7-6D5BEEA58F35}</a:tableStyleId>
              </a:tblPr>
              <a:tblGrid>
                <a:gridCol w="2924114">
                  <a:extLst>
                    <a:ext uri="{9D8B030D-6E8A-4147-A177-3AD203B41FA5}">
                      <a16:colId xmlns:a16="http://schemas.microsoft.com/office/drawing/2014/main" val="20000"/>
                    </a:ext>
                  </a:extLst>
                </a:gridCol>
                <a:gridCol w="2424144">
                  <a:extLst>
                    <a:ext uri="{9D8B030D-6E8A-4147-A177-3AD203B41FA5}">
                      <a16:colId xmlns:a16="http://schemas.microsoft.com/office/drawing/2014/main" val="20001"/>
                    </a:ext>
                  </a:extLst>
                </a:gridCol>
                <a:gridCol w="2424144">
                  <a:extLst>
                    <a:ext uri="{9D8B030D-6E8A-4147-A177-3AD203B41FA5}">
                      <a16:colId xmlns:a16="http://schemas.microsoft.com/office/drawing/2014/main" val="20002"/>
                    </a:ext>
                  </a:extLst>
                </a:gridCol>
              </a:tblGrid>
              <a:tr h="347669">
                <a:tc rowSpan="2">
                  <a:txBody>
                    <a:bodyPr/>
                    <a:lstStyle/>
                    <a:p>
                      <a:r>
                        <a:rPr lang="en-US" sz="1600" dirty="0"/>
                        <a:t>Risk Factor*</a:t>
                      </a:r>
                    </a:p>
                  </a:txBody>
                  <a:tcPr anchor="b"/>
                </a:tc>
                <a:tc gridSpan="2">
                  <a:txBody>
                    <a:bodyPr/>
                    <a:lstStyle/>
                    <a:p>
                      <a:pPr algn="ctr"/>
                      <a:r>
                        <a:rPr lang="en-US" sz="1600" dirty="0"/>
                        <a:t>Defining Level</a:t>
                      </a:r>
                    </a:p>
                  </a:txBody>
                  <a:tcPr anchor="b">
                    <a:lnB w="12700" cap="flat" cmpd="sng" algn="ctr">
                      <a:solidFill>
                        <a:schemeClr val="bg1"/>
                      </a:solidFill>
                      <a:prstDash val="solid"/>
                      <a:round/>
                      <a:headEnd type="none" w="med" len="med"/>
                      <a:tailEnd type="none" w="med" len="med"/>
                    </a:lnB>
                  </a:tcPr>
                </a:tc>
                <a:tc hMerge="1">
                  <a:txBody>
                    <a:bodyPr/>
                    <a:lstStyle/>
                    <a:p>
                      <a:endParaRPr lang="en-US" sz="1600" dirty="0"/>
                    </a:p>
                  </a:txBody>
                  <a:tcPr/>
                </a:tc>
                <a:extLst>
                  <a:ext uri="{0D108BD9-81ED-4DB2-BD59-A6C34878D82A}">
                    <a16:rowId xmlns:a16="http://schemas.microsoft.com/office/drawing/2014/main" val="10000"/>
                  </a:ext>
                </a:extLst>
              </a:tr>
              <a:tr h="347669">
                <a:tc vMerge="1">
                  <a:txBody>
                    <a:bodyPr/>
                    <a:lstStyle/>
                    <a:p>
                      <a:endParaRPr lang="en-US" sz="1600" dirty="0"/>
                    </a:p>
                  </a:txBody>
                  <a:tcPr/>
                </a:tc>
                <a:tc>
                  <a:txBody>
                    <a:bodyPr/>
                    <a:lstStyle/>
                    <a:p>
                      <a:pPr algn="ctr"/>
                      <a:r>
                        <a:rPr lang="en-US" sz="1600" b="1" dirty="0">
                          <a:solidFill>
                            <a:schemeClr val="bg1"/>
                          </a:solidFill>
                        </a:rPr>
                        <a:t>ATP III (2002)</a:t>
                      </a:r>
                    </a:p>
                  </a:txBody>
                  <a:tcPr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en-US" sz="1600" b="1" dirty="0">
                          <a:solidFill>
                            <a:schemeClr val="bg1"/>
                          </a:solidFill>
                        </a:rPr>
                        <a:t>AHA/ACC (2005)</a:t>
                      </a:r>
                    </a:p>
                  </a:txBody>
                  <a:tcPr anchor="b">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542935">
                <a:tc>
                  <a:txBody>
                    <a:bodyPr/>
                    <a:lstStyle/>
                    <a:p>
                      <a:r>
                        <a:rPr lang="en-US" sz="1600" dirty="0"/>
                        <a:t>Abdominal obesity</a:t>
                      </a:r>
                    </a:p>
                    <a:p>
                      <a:pPr>
                        <a:tabLst>
                          <a:tab pos="228600" algn="l"/>
                        </a:tabLst>
                      </a:pPr>
                      <a:r>
                        <a:rPr lang="en-US" sz="1600" dirty="0"/>
                        <a:t>	Men</a:t>
                      </a:r>
                    </a:p>
                  </a:txBody>
                  <a:tcPr/>
                </a:tc>
                <a:tc>
                  <a:txBody>
                    <a:bodyPr/>
                    <a:lstStyle/>
                    <a:p>
                      <a:endParaRPr lang="en-US" sz="1600" dirty="0"/>
                    </a:p>
                    <a:p>
                      <a:r>
                        <a:rPr lang="en-US" sz="1600" dirty="0"/>
                        <a:t>≥102 cm (≥40 in)</a:t>
                      </a:r>
                    </a:p>
                  </a:txBody>
                  <a:tcPr>
                    <a:lnT w="38100" cap="flat" cmpd="sng" algn="ctr">
                      <a:solidFill>
                        <a:schemeClr val="bg1"/>
                      </a:solidFill>
                      <a:prstDash val="solid"/>
                      <a:round/>
                      <a:headEnd type="none" w="med" len="med"/>
                      <a:tailEnd type="none" w="med" len="med"/>
                    </a:lnT>
                  </a:tcPr>
                </a:tc>
                <a:tc>
                  <a:txBody>
                    <a:bodyPr/>
                    <a:lstStyle/>
                    <a:p>
                      <a:endParaRPr lang="en-US" sz="1600" dirty="0"/>
                    </a:p>
                    <a:p>
                      <a:r>
                        <a:rPr lang="en-US" sz="1600" dirty="0"/>
                        <a:t>≥102 cm (≥40 in)</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347669">
                <a:tc>
                  <a:txBody>
                    <a:bodyPr/>
                    <a:lstStyle/>
                    <a:p>
                      <a:pPr>
                        <a:tabLst>
                          <a:tab pos="228600" algn="l"/>
                        </a:tabLst>
                      </a:pPr>
                      <a:r>
                        <a:rPr lang="en-US" sz="1600" dirty="0"/>
                        <a:t>	Women</a:t>
                      </a:r>
                    </a:p>
                  </a:txBody>
                  <a:tcPr/>
                </a:tc>
                <a:tc>
                  <a:txBody>
                    <a:bodyPr/>
                    <a:lstStyle/>
                    <a:p>
                      <a:r>
                        <a:rPr lang="en-US" sz="1600" dirty="0"/>
                        <a:t>≥88 cm (≥35 in)</a:t>
                      </a:r>
                    </a:p>
                  </a:txBody>
                  <a:tcPr/>
                </a:tc>
                <a:tc>
                  <a:txBody>
                    <a:bodyPr/>
                    <a:lstStyle/>
                    <a:p>
                      <a:r>
                        <a:rPr lang="en-US" sz="1600" dirty="0"/>
                        <a:t>≥88 cm (≥35 in)</a:t>
                      </a:r>
                    </a:p>
                  </a:txBody>
                  <a:tcPr/>
                </a:tc>
                <a:extLst>
                  <a:ext uri="{0D108BD9-81ED-4DB2-BD59-A6C34878D82A}">
                    <a16:rowId xmlns:a16="http://schemas.microsoft.com/office/drawing/2014/main" val="10003"/>
                  </a:ext>
                </a:extLst>
              </a:tr>
              <a:tr h="347669">
                <a:tc>
                  <a:txBody>
                    <a:bodyPr/>
                    <a:lstStyle/>
                    <a:p>
                      <a:pPr>
                        <a:tabLst>
                          <a:tab pos="228600" algn="l"/>
                        </a:tabLst>
                      </a:pPr>
                      <a:r>
                        <a:rPr lang="en-US" sz="1600" dirty="0"/>
                        <a:t>Triglycerides</a:t>
                      </a:r>
                    </a:p>
                  </a:txBody>
                  <a:tcPr/>
                </a:tc>
                <a:tc>
                  <a:txBody>
                    <a:bodyPr/>
                    <a:lstStyle/>
                    <a:p>
                      <a:r>
                        <a:rPr lang="en-US" sz="1600" dirty="0"/>
                        <a:t>≥150 mg/dL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≥150 mg/dL</a:t>
                      </a:r>
                    </a:p>
                  </a:txBody>
                  <a:tcPr/>
                </a:tc>
                <a:extLst>
                  <a:ext uri="{0D108BD9-81ED-4DB2-BD59-A6C34878D82A}">
                    <a16:rowId xmlns:a16="http://schemas.microsoft.com/office/drawing/2014/main" val="10004"/>
                  </a:ext>
                </a:extLst>
              </a:tr>
              <a:tr h="542935">
                <a:tc>
                  <a:txBody>
                    <a:bodyPr/>
                    <a:lstStyle/>
                    <a:p>
                      <a:pPr>
                        <a:tabLst>
                          <a:tab pos="228600" algn="l"/>
                        </a:tabLst>
                      </a:pPr>
                      <a:r>
                        <a:rPr lang="en-US" sz="1600" dirty="0"/>
                        <a:t>HDL-C</a:t>
                      </a:r>
                    </a:p>
                    <a:p>
                      <a:pPr>
                        <a:tabLst>
                          <a:tab pos="228600" algn="l"/>
                        </a:tabLst>
                      </a:pPr>
                      <a:r>
                        <a:rPr lang="en-US" sz="1600" dirty="0"/>
                        <a:t>	Men</a:t>
                      </a:r>
                    </a:p>
                  </a:txBody>
                  <a:tcPr/>
                </a:tc>
                <a:tc>
                  <a:txBody>
                    <a:bodyPr/>
                    <a:lstStyle/>
                    <a:p>
                      <a:endParaRPr lang="en-US" sz="1600" dirty="0"/>
                    </a:p>
                    <a:p>
                      <a:r>
                        <a:rPr lang="en-US" sz="1600" dirty="0"/>
                        <a:t>&lt;40 mg/dL</a:t>
                      </a:r>
                    </a:p>
                  </a:txBody>
                  <a:tcPr/>
                </a:tc>
                <a:tc>
                  <a:txBody>
                    <a:bodyPr/>
                    <a:lstStyle/>
                    <a:p>
                      <a:endParaRPr lang="en-US" sz="1600" dirty="0"/>
                    </a:p>
                    <a:p>
                      <a:r>
                        <a:rPr lang="en-US" sz="1600" dirty="0"/>
                        <a:t>&lt;40 mg/dL</a:t>
                      </a:r>
                    </a:p>
                  </a:txBody>
                  <a:tcPr/>
                </a:tc>
                <a:extLst>
                  <a:ext uri="{0D108BD9-81ED-4DB2-BD59-A6C34878D82A}">
                    <a16:rowId xmlns:a16="http://schemas.microsoft.com/office/drawing/2014/main" val="10005"/>
                  </a:ext>
                </a:extLst>
              </a:tr>
              <a:tr h="347669">
                <a:tc>
                  <a:txBody>
                    <a:bodyPr/>
                    <a:lstStyle/>
                    <a:p>
                      <a:pPr>
                        <a:tabLst>
                          <a:tab pos="228600" algn="l"/>
                        </a:tabLst>
                      </a:pPr>
                      <a:r>
                        <a:rPr lang="en-US" sz="1600" dirty="0"/>
                        <a:t>	Women</a:t>
                      </a:r>
                    </a:p>
                  </a:txBody>
                  <a:tcPr/>
                </a:tc>
                <a:tc>
                  <a:txBody>
                    <a:bodyPr/>
                    <a:lstStyle/>
                    <a:p>
                      <a:r>
                        <a:rPr lang="en-US" sz="1600" dirty="0"/>
                        <a:t>&lt;50 mg/dL</a:t>
                      </a:r>
                    </a:p>
                  </a:txBody>
                  <a:tcPr/>
                </a:tc>
                <a:tc>
                  <a:txBody>
                    <a:bodyPr/>
                    <a:lstStyle/>
                    <a:p>
                      <a:r>
                        <a:rPr lang="en-US" sz="1600" dirty="0"/>
                        <a:t>&lt;50 mg/dL</a:t>
                      </a:r>
                    </a:p>
                  </a:txBody>
                  <a:tcPr/>
                </a:tc>
                <a:extLst>
                  <a:ext uri="{0D108BD9-81ED-4DB2-BD59-A6C34878D82A}">
                    <a16:rowId xmlns:a16="http://schemas.microsoft.com/office/drawing/2014/main" val="10006"/>
                  </a:ext>
                </a:extLst>
              </a:tr>
              <a:tr h="542935">
                <a:tc>
                  <a:txBody>
                    <a:bodyPr/>
                    <a:lstStyle/>
                    <a:p>
                      <a:pPr>
                        <a:tabLst>
                          <a:tab pos="228600" algn="l"/>
                        </a:tabLst>
                      </a:pPr>
                      <a:r>
                        <a:rPr lang="en-US" sz="1600" dirty="0"/>
                        <a:t>Blood pressure</a:t>
                      </a:r>
                    </a:p>
                    <a:p>
                      <a:pPr>
                        <a:tabLst>
                          <a:tab pos="228600" algn="l"/>
                        </a:tabLst>
                      </a:pPr>
                      <a:r>
                        <a:rPr lang="en-US" sz="1600" dirty="0"/>
                        <a:t>	Systolic</a:t>
                      </a:r>
                    </a:p>
                  </a:txBody>
                  <a:tcPr/>
                </a:tc>
                <a:tc>
                  <a:txBody>
                    <a:bodyPr/>
                    <a:lstStyle/>
                    <a:p>
                      <a:endParaRPr lang="en-US" sz="1600" dirty="0"/>
                    </a:p>
                    <a:p>
                      <a:r>
                        <a:rPr lang="en-US" sz="1600" dirty="0"/>
                        <a:t>≥130 mmHg</a:t>
                      </a:r>
                    </a:p>
                  </a:txBody>
                  <a:tcPr/>
                </a:tc>
                <a:tc>
                  <a:txBody>
                    <a:bodyPr/>
                    <a:lstStyle/>
                    <a:p>
                      <a:endParaRPr lang="en-US" sz="1600" dirty="0"/>
                    </a:p>
                    <a:p>
                      <a:r>
                        <a:rPr lang="en-US" sz="1600" dirty="0"/>
                        <a:t>≥130 mmHg</a:t>
                      </a:r>
                    </a:p>
                  </a:txBody>
                  <a:tcPr/>
                </a:tc>
                <a:extLst>
                  <a:ext uri="{0D108BD9-81ED-4DB2-BD59-A6C34878D82A}">
                    <a16:rowId xmlns:a16="http://schemas.microsoft.com/office/drawing/2014/main" val="10007"/>
                  </a:ext>
                </a:extLst>
              </a:tr>
              <a:tr h="347669">
                <a:tc>
                  <a:txBody>
                    <a:bodyPr/>
                    <a:lstStyle/>
                    <a:p>
                      <a:pPr>
                        <a:tabLst>
                          <a:tab pos="228600" algn="l"/>
                        </a:tabLst>
                      </a:pPr>
                      <a:r>
                        <a:rPr lang="en-US" sz="1600" dirty="0"/>
                        <a:t>	Diastolic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≥85 mmHg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≥85 mmHg</a:t>
                      </a:r>
                    </a:p>
                  </a:txBody>
                  <a:tcPr/>
                </a:tc>
                <a:extLst>
                  <a:ext uri="{0D108BD9-81ED-4DB2-BD59-A6C34878D82A}">
                    <a16:rowId xmlns:a16="http://schemas.microsoft.com/office/drawing/2014/main" val="10008"/>
                  </a:ext>
                </a:extLst>
              </a:tr>
              <a:tr h="347669">
                <a:tc>
                  <a:txBody>
                    <a:bodyPr/>
                    <a:lstStyle/>
                    <a:p>
                      <a:pPr>
                        <a:tabLst>
                          <a:tab pos="228600" algn="l"/>
                        </a:tabLst>
                      </a:pPr>
                      <a:r>
                        <a:rPr lang="en-US" sz="1600" dirty="0"/>
                        <a:t>Fasting glucose</a:t>
                      </a:r>
                    </a:p>
                  </a:txBody>
                  <a:tcPr/>
                </a:tc>
                <a:tc>
                  <a:txBody>
                    <a:bodyPr/>
                    <a:lstStyle/>
                    <a:p>
                      <a:r>
                        <a:rPr lang="en-US" sz="1600" dirty="0"/>
                        <a:t>≥110 mg/dL</a:t>
                      </a:r>
                    </a:p>
                  </a:txBody>
                  <a:tcPr/>
                </a:tc>
                <a:tc>
                  <a:txBody>
                    <a:bodyPr/>
                    <a:lstStyle/>
                    <a:p>
                      <a:r>
                        <a:rPr lang="en-US" sz="1600" dirty="0"/>
                        <a:t>≥100 mg/dL</a:t>
                      </a:r>
                    </a:p>
                  </a:txBody>
                  <a:tcPr/>
                </a:tc>
                <a:extLst>
                  <a:ext uri="{0D108BD9-81ED-4DB2-BD59-A6C34878D82A}">
                    <a16:rowId xmlns:a16="http://schemas.microsoft.com/office/drawing/2014/main" val="10009"/>
                  </a:ext>
                </a:extLst>
              </a:tr>
              <a:tr h="347669">
                <a:tc gridSpan="3">
                  <a:txBody>
                    <a:bodyPr/>
                    <a:lstStyle/>
                    <a:p>
                      <a:pPr>
                        <a:tabLst>
                          <a:tab pos="228600" algn="l"/>
                        </a:tabLst>
                      </a:pPr>
                      <a:r>
                        <a:rPr lang="en-US" sz="1600" dirty="0"/>
                        <a:t>*≥3 criteria must be met for diagnosis.</a:t>
                      </a:r>
                      <a:endParaRPr lang="en-US" sz="1600" dirty="0">
                        <a:solidFill>
                          <a:schemeClr val="bg1"/>
                        </a:solidFill>
                      </a:endParaRPr>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4"/>
          </p:nvPr>
        </p:nvSpPr>
        <p:spPr/>
        <p:txBody>
          <a:bodyPr/>
          <a:lstStyle/>
          <a:p>
            <a:fld id="{2462ECC2-A415-4E86-873D-B602882CC3EA}" type="slidenum">
              <a:rPr lang="en-US" smtClean="0"/>
              <a:pPr/>
              <a:t>55</a:t>
            </a:fld>
            <a:endParaRPr lang="en-US" dirty="0"/>
          </a:p>
        </p:txBody>
      </p:sp>
      <p:sp>
        <p:nvSpPr>
          <p:cNvPr id="31795" name="Rectangle 27"/>
          <p:cNvSpPr>
            <a:spLocks noChangeArrowheads="1"/>
          </p:cNvSpPr>
          <p:nvPr/>
        </p:nvSpPr>
        <p:spPr bwMode="auto">
          <a:xfrm>
            <a:off x="33338" y="6181689"/>
            <a:ext cx="6925716" cy="630942"/>
          </a:xfrm>
          <a:prstGeom prst="rect">
            <a:avLst/>
          </a:prstGeom>
          <a:noFill/>
          <a:ln w="9525">
            <a:noFill/>
            <a:miter lim="800000"/>
            <a:headEnd/>
            <a:tailEnd/>
          </a:ln>
        </p:spPr>
        <p:txBody>
          <a:bodyPr wrap="square" anchor="b">
            <a:spAutoFit/>
          </a:bodyPr>
          <a:lstStyle/>
          <a:p>
            <a:pPr>
              <a:spcBef>
                <a:spcPts val="600"/>
              </a:spcBef>
            </a:pPr>
            <a:r>
              <a:rPr lang="en-US" altLang="en-US" sz="1000" dirty="0"/>
              <a:t>ACC, American College of Cardiology; AHA, American Heart Association;  ATP III, National Cholesterol Education Program Adult Treatment Panel III; HDL-C, high-density lipoprotein cholesterol; TC, total cholesterol; TG, triglyceride.</a:t>
            </a:r>
          </a:p>
          <a:p>
            <a:pPr>
              <a:spcBef>
                <a:spcPts val="600"/>
              </a:spcBef>
            </a:pPr>
            <a:r>
              <a:rPr lang="en-US" altLang="en-US" sz="1000" dirty="0"/>
              <a:t>Grundy  SM, et al. </a:t>
            </a:r>
            <a:r>
              <a:rPr lang="en-US" altLang="en-US" sz="1000" i="1" dirty="0"/>
              <a:t>Circulation</a:t>
            </a:r>
            <a:r>
              <a:rPr lang="en-US" altLang="en-US" sz="1000" dirty="0"/>
              <a:t>. 2005;112:2735-2752. NCEP. </a:t>
            </a:r>
            <a:r>
              <a:rPr lang="en-US" altLang="en-US" sz="1000" i="1" dirty="0"/>
              <a:t>Circulation</a:t>
            </a:r>
            <a:r>
              <a:rPr lang="en-US" altLang="en-US" sz="1000" dirty="0"/>
              <a:t>. 2002;106:3143-3421.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z="3600" dirty="0"/>
              <a:t>Abdominal Obesity and Increased Risk of Cardiovascular Events</a:t>
            </a:r>
            <a:endParaRPr lang="en-US" sz="3600"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56</a:t>
            </a:fld>
            <a:endParaRPr lang="en-US" dirty="0"/>
          </a:p>
        </p:txBody>
      </p:sp>
      <p:sp>
        <p:nvSpPr>
          <p:cNvPr id="32771" name="Text Box 3"/>
          <p:cNvSpPr txBox="1">
            <a:spLocks noChangeArrowheads="1"/>
          </p:cNvSpPr>
          <p:nvPr/>
        </p:nvSpPr>
        <p:spPr bwMode="auto">
          <a:xfrm>
            <a:off x="33338" y="5874256"/>
            <a:ext cx="7197725" cy="938719"/>
          </a:xfrm>
          <a:prstGeom prst="rect">
            <a:avLst/>
          </a:prstGeom>
          <a:noFill/>
          <a:ln w="9525">
            <a:noFill/>
            <a:miter lim="800000"/>
            <a:headEnd/>
            <a:tailEnd/>
          </a:ln>
        </p:spPr>
        <p:txBody>
          <a:bodyPr wrap="square" anchor="b">
            <a:spAutoFit/>
          </a:bodyPr>
          <a:lstStyle/>
          <a:p>
            <a:pPr>
              <a:spcBef>
                <a:spcPts val="600"/>
              </a:spcBef>
            </a:pPr>
            <a:r>
              <a:rPr lang="en-GB" sz="1000" dirty="0"/>
              <a:t>*Adjusted for BMI, age, smoking, sex, CVD disease, DM, HDL cholesterol, total cholesterol.</a:t>
            </a:r>
          </a:p>
          <a:p>
            <a:pPr>
              <a:spcBef>
                <a:spcPts val="600"/>
              </a:spcBef>
            </a:pPr>
            <a:r>
              <a:rPr lang="en-GB" sz="1000" dirty="0"/>
              <a:t>BMI, body mass index; CVD, cardiovascular disease; DM, diabetes mellitus; HDL, high-density lipoprotein cholesterol; </a:t>
            </a:r>
          </a:p>
          <a:p>
            <a:pPr>
              <a:spcBef>
                <a:spcPts val="600"/>
              </a:spcBef>
            </a:pPr>
            <a:r>
              <a:rPr lang="en-GB" sz="1000" dirty="0"/>
              <a:t>MI, myocardial infarction.</a:t>
            </a:r>
            <a:endParaRPr lang="en-US" sz="1000" dirty="0"/>
          </a:p>
          <a:p>
            <a:pPr>
              <a:spcBef>
                <a:spcPts val="600"/>
              </a:spcBef>
            </a:pPr>
            <a:r>
              <a:rPr lang="en-US" sz="1000" dirty="0"/>
              <a:t>Dagenais GR, et al.</a:t>
            </a:r>
            <a:r>
              <a:rPr lang="en-US" sz="1000" i="1" dirty="0"/>
              <a:t> Am Heart J</a:t>
            </a:r>
            <a:r>
              <a:rPr lang="en-US" sz="1000" dirty="0"/>
              <a:t>.  2005;149:54-60.</a:t>
            </a:r>
          </a:p>
        </p:txBody>
      </p:sp>
      <p:sp>
        <p:nvSpPr>
          <p:cNvPr id="32772" name="Rectangle 53"/>
          <p:cNvSpPr>
            <a:spLocks noChangeArrowheads="1"/>
          </p:cNvSpPr>
          <p:nvPr/>
        </p:nvSpPr>
        <p:spPr bwMode="auto">
          <a:xfrm>
            <a:off x="3457776" y="1527513"/>
            <a:ext cx="2223686" cy="400110"/>
          </a:xfrm>
          <a:prstGeom prst="rect">
            <a:avLst/>
          </a:prstGeom>
          <a:noFill/>
          <a:ln w="9525">
            <a:noFill/>
            <a:miter lim="800000"/>
            <a:headEnd/>
            <a:tailEnd/>
          </a:ln>
        </p:spPr>
        <p:txBody>
          <a:bodyPr wrap="none">
            <a:spAutoFit/>
          </a:bodyPr>
          <a:lstStyle/>
          <a:p>
            <a:pPr algn="ctr"/>
            <a:r>
              <a:rPr lang="en-GB" sz="2000" b="1" dirty="0">
                <a:solidFill>
                  <a:schemeClr val="accent3"/>
                </a:solidFill>
                <a:ea typeface="ＭＳ Ｐゴシック" pitchFamily="34" charset="-128"/>
              </a:rPr>
              <a:t>The HOPE Study</a:t>
            </a:r>
          </a:p>
        </p:txBody>
      </p:sp>
      <p:grpSp>
        <p:nvGrpSpPr>
          <p:cNvPr id="32773" name="Group 2"/>
          <p:cNvGrpSpPr>
            <a:grpSpLocks/>
          </p:cNvGrpSpPr>
          <p:nvPr/>
        </p:nvGrpSpPr>
        <p:grpSpPr bwMode="auto">
          <a:xfrm>
            <a:off x="1106904" y="1964482"/>
            <a:ext cx="7689433" cy="3786608"/>
            <a:chOff x="1107529" y="1964245"/>
            <a:chExt cx="7688871" cy="3787445"/>
          </a:xfrm>
        </p:grpSpPr>
        <p:grpSp>
          <p:nvGrpSpPr>
            <p:cNvPr id="32775" name="Group 4"/>
            <p:cNvGrpSpPr>
              <a:grpSpLocks/>
            </p:cNvGrpSpPr>
            <p:nvPr/>
          </p:nvGrpSpPr>
          <p:grpSpPr bwMode="auto">
            <a:xfrm>
              <a:off x="5464481" y="1964245"/>
              <a:ext cx="3331919" cy="1326753"/>
              <a:chOff x="5427906" y="1564423"/>
              <a:chExt cx="3331919" cy="1326753"/>
            </a:xfrm>
          </p:grpSpPr>
          <p:sp>
            <p:nvSpPr>
              <p:cNvPr id="17446" name="Rectangle 38"/>
              <p:cNvSpPr>
                <a:spLocks noChangeAspect="1" noChangeArrowheads="1"/>
              </p:cNvSpPr>
              <p:nvPr/>
            </p:nvSpPr>
            <p:spPr bwMode="auto">
              <a:xfrm>
                <a:off x="5427906" y="2125938"/>
                <a:ext cx="233346" cy="203245"/>
              </a:xfrm>
              <a:prstGeom prst="rect">
                <a:avLst/>
              </a:prstGeom>
              <a:solidFill>
                <a:schemeClr val="accent2">
                  <a:lumMod val="40000"/>
                  <a:lumOff val="60000"/>
                </a:schemeClr>
              </a:solidFill>
              <a:ln w="9525">
                <a:solidFill>
                  <a:schemeClr val="bg1"/>
                </a:solidFill>
                <a:miter lim="800000"/>
                <a:headEnd/>
                <a:tailEnd/>
              </a:ln>
            </p:spPr>
            <p:txBody>
              <a:bodyPr/>
              <a:lstStyle/>
              <a:p>
                <a:pPr algn="r" rtl="1" eaLnBrk="0" fontAlgn="auto" hangingPunct="0">
                  <a:spcBef>
                    <a:spcPts val="0"/>
                  </a:spcBef>
                  <a:spcAft>
                    <a:spcPts val="0"/>
                  </a:spcAft>
                  <a:defRPr/>
                </a:pPr>
                <a:endParaRPr lang="en-US" dirty="0">
                  <a:solidFill>
                    <a:srgbClr val="000000"/>
                  </a:solidFill>
                  <a:latin typeface="+mn-lt"/>
                </a:endParaRPr>
              </a:p>
            </p:txBody>
          </p:sp>
          <p:sp>
            <p:nvSpPr>
              <p:cNvPr id="32778" name="Rectangle 39"/>
              <p:cNvSpPr>
                <a:spLocks noChangeAspect="1" noChangeArrowheads="1"/>
              </p:cNvSpPr>
              <p:nvPr/>
            </p:nvSpPr>
            <p:spPr bwMode="auto">
              <a:xfrm>
                <a:off x="5428455" y="2377823"/>
                <a:ext cx="233363" cy="201613"/>
              </a:xfrm>
              <a:prstGeom prst="rect">
                <a:avLst/>
              </a:prstGeom>
              <a:solidFill>
                <a:schemeClr val="accent2"/>
              </a:solidFill>
              <a:ln w="9525">
                <a:solidFill>
                  <a:schemeClr val="bg1"/>
                </a:solidFill>
                <a:miter lim="800000"/>
                <a:headEnd/>
                <a:tailEnd/>
              </a:ln>
            </p:spPr>
            <p:txBody>
              <a:bodyPr/>
              <a:lstStyle/>
              <a:p>
                <a:pPr algn="r" rtl="1" eaLnBrk="0" hangingPunct="0"/>
                <a:endParaRPr lang="en-US" dirty="0">
                  <a:solidFill>
                    <a:srgbClr val="000000"/>
                  </a:solidFill>
                </a:endParaRPr>
              </a:p>
            </p:txBody>
          </p:sp>
          <p:sp>
            <p:nvSpPr>
              <p:cNvPr id="17448" name="Rectangle 40"/>
              <p:cNvSpPr>
                <a:spLocks noChangeAspect="1" noChangeArrowheads="1"/>
              </p:cNvSpPr>
              <p:nvPr/>
            </p:nvSpPr>
            <p:spPr bwMode="auto">
              <a:xfrm>
                <a:off x="5427906" y="2626110"/>
                <a:ext cx="233346" cy="201657"/>
              </a:xfrm>
              <a:prstGeom prst="rect">
                <a:avLst/>
              </a:prstGeom>
              <a:solidFill>
                <a:schemeClr val="accent2">
                  <a:lumMod val="75000"/>
                </a:schemeClr>
              </a:solidFill>
              <a:ln>
                <a:solidFill>
                  <a:schemeClr val="bg1"/>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r" rtl="1" eaLnBrk="0" fontAlgn="auto" hangingPunct="0">
                  <a:spcBef>
                    <a:spcPts val="0"/>
                  </a:spcBef>
                  <a:spcAft>
                    <a:spcPts val="0"/>
                  </a:spcAft>
                  <a:defRPr/>
                </a:pPr>
                <a:endParaRPr lang="en-US" dirty="0">
                  <a:solidFill>
                    <a:srgbClr val="000000"/>
                  </a:solidFill>
                  <a:cs typeface="Arial" pitchFamily="34" charset="0"/>
                </a:endParaRPr>
              </a:p>
            </p:txBody>
          </p:sp>
          <p:sp>
            <p:nvSpPr>
              <p:cNvPr id="32780" name="Text Box 41"/>
              <p:cNvSpPr txBox="1">
                <a:spLocks noChangeArrowheads="1"/>
              </p:cNvSpPr>
              <p:nvPr/>
            </p:nvSpPr>
            <p:spPr bwMode="auto">
              <a:xfrm>
                <a:off x="5689300" y="1564423"/>
                <a:ext cx="3070525" cy="1326753"/>
              </a:xfrm>
              <a:prstGeom prst="rect">
                <a:avLst/>
              </a:prstGeom>
              <a:noFill/>
              <a:ln w="9525">
                <a:noFill/>
                <a:miter lim="800000"/>
                <a:headEnd/>
                <a:tailEnd/>
              </a:ln>
            </p:spPr>
            <p:txBody>
              <a:bodyPr lIns="94723" tIns="47361" rIns="94723" bIns="47361">
                <a:spAutoFit/>
              </a:bodyPr>
              <a:lstStyle/>
              <a:p>
                <a:pPr algn="ctr" defTabSz="912813" eaLnBrk="0" hangingPunct="0">
                  <a:spcBef>
                    <a:spcPts val="300"/>
                  </a:spcBef>
                  <a:tabLst>
                    <a:tab pos="1320800" algn="ctr"/>
                    <a:tab pos="2400300" algn="ctr"/>
                  </a:tabLst>
                </a:pPr>
                <a:r>
                  <a:rPr lang="en-GB" sz="1400" b="1" dirty="0">
                    <a:solidFill>
                      <a:srgbClr val="000000"/>
                    </a:solidFill>
                    <a:ea typeface="ＭＳ Ｐゴシック" pitchFamily="34" charset="-128"/>
                  </a:rPr>
                  <a:t>Waist Circumference (cm)</a:t>
                </a:r>
              </a:p>
              <a:p>
                <a:pPr defTabSz="912813" eaLnBrk="0" hangingPunct="0">
                  <a:spcBef>
                    <a:spcPts val="300"/>
                  </a:spcBef>
                  <a:tabLst>
                    <a:tab pos="1320800" algn="ctr"/>
                    <a:tab pos="2400300" algn="ctr"/>
                  </a:tabLst>
                </a:pPr>
                <a:r>
                  <a:rPr lang="en-GB" sz="1400" u="sng" dirty="0">
                    <a:solidFill>
                      <a:srgbClr val="000000"/>
                    </a:solidFill>
                    <a:ea typeface="ＭＳ Ｐゴシック" pitchFamily="34" charset="-128"/>
                  </a:rPr>
                  <a:t>	Men	Women</a:t>
                </a:r>
              </a:p>
              <a:p>
                <a:pPr defTabSz="912813" eaLnBrk="0" hangingPunct="0">
                  <a:spcBef>
                    <a:spcPts val="300"/>
                  </a:spcBef>
                  <a:tabLst>
                    <a:tab pos="1320800" algn="ctr"/>
                    <a:tab pos="2400300" algn="ctr"/>
                  </a:tabLst>
                </a:pPr>
                <a:r>
                  <a:rPr lang="en-GB" sz="1400" dirty="0">
                    <a:solidFill>
                      <a:srgbClr val="000000"/>
                    </a:solidFill>
                    <a:ea typeface="ＭＳ Ｐゴシック" pitchFamily="34" charset="-128"/>
                  </a:rPr>
                  <a:t>Tertile 1	&lt;95	&lt;87</a:t>
                </a:r>
              </a:p>
              <a:p>
                <a:pPr defTabSz="912813" eaLnBrk="0" hangingPunct="0">
                  <a:spcBef>
                    <a:spcPts val="300"/>
                  </a:spcBef>
                  <a:tabLst>
                    <a:tab pos="1320800" algn="ctr"/>
                    <a:tab pos="2400300" algn="ctr"/>
                  </a:tabLst>
                </a:pPr>
                <a:r>
                  <a:rPr lang="en-GB" sz="1400" dirty="0">
                    <a:solidFill>
                      <a:srgbClr val="000000"/>
                    </a:solidFill>
                    <a:ea typeface="ＭＳ Ｐゴシック" pitchFamily="34" charset="-128"/>
                  </a:rPr>
                  <a:t>Tertile 2	95-103	87-98</a:t>
                </a:r>
              </a:p>
              <a:p>
                <a:pPr defTabSz="912813" eaLnBrk="0" hangingPunct="0">
                  <a:spcBef>
                    <a:spcPts val="300"/>
                  </a:spcBef>
                  <a:tabLst>
                    <a:tab pos="1320800" algn="ctr"/>
                    <a:tab pos="2400300" algn="ctr"/>
                  </a:tabLst>
                </a:pPr>
                <a:r>
                  <a:rPr lang="en-GB" sz="1400" dirty="0">
                    <a:solidFill>
                      <a:srgbClr val="000000"/>
                    </a:solidFill>
                    <a:ea typeface="ＭＳ Ｐゴシック" pitchFamily="34" charset="-128"/>
                  </a:rPr>
                  <a:t>Tertile 3	&gt;103	&gt;98</a:t>
                </a:r>
              </a:p>
            </p:txBody>
          </p:sp>
        </p:grpSp>
        <p:graphicFrame>
          <p:nvGraphicFramePr>
            <p:cNvPr id="3" name="Chart 3"/>
            <p:cNvGraphicFramePr>
              <a:graphicFrameLocks/>
            </p:cNvGraphicFramePr>
            <p:nvPr>
              <p:extLst>
                <p:ext uri="{D42A27DB-BD31-4B8C-83A1-F6EECF244321}">
                  <p14:modId xmlns:p14="http://schemas.microsoft.com/office/powerpoint/2010/main" val="463481006"/>
                </p:ext>
              </p:extLst>
            </p:nvPr>
          </p:nvGraphicFramePr>
          <p:xfrm>
            <a:off x="1107529" y="3385090"/>
            <a:ext cx="7615814" cy="2366600"/>
          </p:xfrm>
          <a:graphic>
            <a:graphicData uri="http://schemas.openxmlformats.org/drawingml/2006/chart">
              <c:chart xmlns:c="http://schemas.openxmlformats.org/drawingml/2006/chart" xmlns:r="http://schemas.openxmlformats.org/officeDocument/2006/relationships" r:id="rId3"/>
            </a:graphicData>
          </a:graphic>
        </p:graphicFrame>
      </p:grpSp>
      <p:sp>
        <p:nvSpPr>
          <p:cNvPr id="4" name="Rectangle 3"/>
          <p:cNvSpPr/>
          <p:nvPr/>
        </p:nvSpPr>
        <p:spPr>
          <a:xfrm rot="16200000">
            <a:off x="213791" y="4294431"/>
            <a:ext cx="1475084" cy="338554"/>
          </a:xfrm>
          <a:prstGeom prst="rect">
            <a:avLst/>
          </a:prstGeom>
        </p:spPr>
        <p:txBody>
          <a:bodyPr wrap="none">
            <a:spAutoFit/>
          </a:bodyPr>
          <a:lstStyle/>
          <a:p>
            <a:pPr algn="ctr">
              <a:defRPr sz="1398" b="1" i="0" u="none" strike="noStrike" kern="1200" baseline="0">
                <a:solidFill>
                  <a:srgbClr val="000000"/>
                </a:solidFill>
                <a:latin typeface="Arial"/>
                <a:ea typeface="Arial"/>
                <a:cs typeface="Arial"/>
              </a:defRPr>
            </a:pPr>
            <a:r>
              <a:rPr lang="en-US" sz="1600" dirty="0"/>
              <a:t>Relative risk*</a:t>
            </a:r>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r>
              <a:rPr lang="en-US" sz="3600" dirty="0"/>
              <a:t>Incidence of Diabetes by Waist Circumference and Race/Ethnicity</a:t>
            </a:r>
          </a:p>
        </p:txBody>
      </p:sp>
      <p:sp>
        <p:nvSpPr>
          <p:cNvPr id="2" name="Slide Number Placeholder 1"/>
          <p:cNvSpPr>
            <a:spLocks noGrp="1"/>
          </p:cNvSpPr>
          <p:nvPr>
            <p:ph type="sldNum" sz="quarter" idx="4"/>
          </p:nvPr>
        </p:nvSpPr>
        <p:spPr/>
        <p:txBody>
          <a:bodyPr/>
          <a:lstStyle/>
          <a:p>
            <a:fld id="{2462ECC2-A415-4E86-873D-B602882CC3EA}" type="slidenum">
              <a:rPr lang="en-US" smtClean="0"/>
              <a:pPr/>
              <a:t>57</a:t>
            </a:fld>
            <a:endParaRPr lang="en-US" dirty="0"/>
          </a:p>
        </p:txBody>
      </p:sp>
      <p:sp>
        <p:nvSpPr>
          <p:cNvPr id="33796" name="TextBox 5"/>
          <p:cNvSpPr txBox="1">
            <a:spLocks noChangeArrowheads="1"/>
          </p:cNvSpPr>
          <p:nvPr/>
        </p:nvSpPr>
        <p:spPr bwMode="auto">
          <a:xfrm>
            <a:off x="36632" y="6181689"/>
            <a:ext cx="6980238" cy="630942"/>
          </a:xfrm>
          <a:prstGeom prst="rect">
            <a:avLst/>
          </a:prstGeom>
          <a:noFill/>
          <a:ln w="9525">
            <a:noFill/>
            <a:miter lim="800000"/>
            <a:headEnd/>
            <a:tailEnd/>
          </a:ln>
        </p:spPr>
        <p:txBody>
          <a:bodyPr anchor="b">
            <a:spAutoFit/>
          </a:bodyPr>
          <a:lstStyle/>
          <a:p>
            <a:pPr>
              <a:spcBef>
                <a:spcPts val="600"/>
              </a:spcBef>
            </a:pPr>
            <a:r>
              <a:rPr lang="en-US" sz="1000" dirty="0">
                <a:ea typeface="ＭＳ Ｐゴシック" pitchFamily="34" charset="-128"/>
              </a:rPr>
              <a:t>Solid lines pertain to values between the race-specific 5th and 95th percentiles of waist circumference. Dotted lines are extrapolated values outside the aforementioned race-specific ranges. Adjusted for age, sex, education, and income.</a:t>
            </a:r>
          </a:p>
          <a:p>
            <a:pPr>
              <a:spcBef>
                <a:spcPts val="600"/>
              </a:spcBef>
            </a:pPr>
            <a:r>
              <a:rPr lang="ro-RO" sz="1000" dirty="0">
                <a:ea typeface="ＭＳ Ｐゴシック" pitchFamily="34" charset="-128"/>
              </a:rPr>
              <a:t>Lutsey PL</a:t>
            </a:r>
            <a:r>
              <a:rPr lang="en-US" sz="1000" dirty="0">
                <a:ea typeface="ＭＳ Ｐゴシック" pitchFamily="34" charset="-128"/>
              </a:rPr>
              <a:t>,</a:t>
            </a:r>
            <a:r>
              <a:rPr lang="ro-RO" sz="1000" dirty="0">
                <a:ea typeface="ＭＳ Ｐゴシック" pitchFamily="34" charset="-128"/>
              </a:rPr>
              <a:t> et al. </a:t>
            </a:r>
            <a:r>
              <a:rPr lang="ro-RO" sz="1000" i="1" dirty="0">
                <a:ea typeface="ＭＳ Ｐゴシック" pitchFamily="34" charset="-128"/>
              </a:rPr>
              <a:t>Am J Epidemiol. </a:t>
            </a:r>
            <a:r>
              <a:rPr lang="ro-RO" sz="1000" dirty="0">
                <a:ea typeface="ＭＳ Ｐゴシック" pitchFamily="34" charset="-128"/>
              </a:rPr>
              <a:t>2010;172:197</a:t>
            </a:r>
            <a:r>
              <a:rPr lang="en-US" sz="1000" dirty="0">
                <a:ea typeface="ＭＳ Ｐゴシック" pitchFamily="34" charset="-128"/>
              </a:rPr>
              <a:t>-</a:t>
            </a:r>
            <a:r>
              <a:rPr lang="ro-RO" sz="1000" dirty="0">
                <a:ea typeface="ＭＳ Ｐゴシック" pitchFamily="34" charset="-128"/>
              </a:rPr>
              <a:t>204.</a:t>
            </a:r>
            <a:endParaRPr lang="en-US" sz="1000" dirty="0">
              <a:ea typeface="ＭＳ Ｐゴシック" pitchFamily="34" charset="-128"/>
            </a:endParaRPr>
          </a:p>
        </p:txBody>
      </p:sp>
      <p:grpSp>
        <p:nvGrpSpPr>
          <p:cNvPr id="33797" name="Group 59"/>
          <p:cNvGrpSpPr>
            <a:grpSpLocks/>
          </p:cNvGrpSpPr>
          <p:nvPr/>
        </p:nvGrpSpPr>
        <p:grpSpPr bwMode="auto">
          <a:xfrm>
            <a:off x="711682" y="2378335"/>
            <a:ext cx="7776681" cy="3852862"/>
            <a:chOff x="711565" y="2125765"/>
            <a:chExt cx="7776279" cy="3853164"/>
          </a:xfrm>
        </p:grpSpPr>
        <p:cxnSp>
          <p:nvCxnSpPr>
            <p:cNvPr id="8" name="Straight Connector 7"/>
            <p:cNvCxnSpPr/>
            <p:nvPr/>
          </p:nvCxnSpPr>
          <p:spPr>
            <a:xfrm flipH="1">
              <a:off x="1895295" y="2249600"/>
              <a:ext cx="4763" cy="302601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00" name="TextBox 4"/>
            <p:cNvSpPr txBox="1">
              <a:spLocks noChangeArrowheads="1"/>
            </p:cNvSpPr>
            <p:nvPr/>
          </p:nvSpPr>
          <p:spPr bwMode="auto">
            <a:xfrm>
              <a:off x="1380255" y="2874430"/>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6.00</a:t>
              </a:r>
            </a:p>
          </p:txBody>
        </p:sp>
        <p:sp>
          <p:nvSpPr>
            <p:cNvPr id="33801" name="TextBox 4"/>
            <p:cNvSpPr txBox="1">
              <a:spLocks noChangeArrowheads="1"/>
            </p:cNvSpPr>
            <p:nvPr/>
          </p:nvSpPr>
          <p:spPr bwMode="auto">
            <a:xfrm>
              <a:off x="1380255" y="3247334"/>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5.00</a:t>
              </a:r>
            </a:p>
          </p:txBody>
        </p:sp>
        <p:sp>
          <p:nvSpPr>
            <p:cNvPr id="33802" name="TextBox 4"/>
            <p:cNvSpPr txBox="1">
              <a:spLocks noChangeArrowheads="1"/>
            </p:cNvSpPr>
            <p:nvPr/>
          </p:nvSpPr>
          <p:spPr bwMode="auto">
            <a:xfrm>
              <a:off x="1380255" y="3637382"/>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4.00</a:t>
              </a:r>
            </a:p>
          </p:txBody>
        </p:sp>
        <p:sp>
          <p:nvSpPr>
            <p:cNvPr id="33803" name="TextBox 4"/>
            <p:cNvSpPr txBox="1">
              <a:spLocks noChangeArrowheads="1"/>
            </p:cNvSpPr>
            <p:nvPr/>
          </p:nvSpPr>
          <p:spPr bwMode="auto">
            <a:xfrm>
              <a:off x="1380255" y="4004572"/>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3.00</a:t>
              </a:r>
            </a:p>
          </p:txBody>
        </p:sp>
        <p:sp>
          <p:nvSpPr>
            <p:cNvPr id="33804" name="TextBox 4"/>
            <p:cNvSpPr txBox="1">
              <a:spLocks noChangeArrowheads="1"/>
            </p:cNvSpPr>
            <p:nvPr/>
          </p:nvSpPr>
          <p:spPr bwMode="auto">
            <a:xfrm>
              <a:off x="1380255" y="4383190"/>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2.00</a:t>
              </a:r>
            </a:p>
          </p:txBody>
        </p:sp>
        <p:sp>
          <p:nvSpPr>
            <p:cNvPr id="33805" name="TextBox 4"/>
            <p:cNvSpPr txBox="1">
              <a:spLocks noChangeArrowheads="1"/>
            </p:cNvSpPr>
            <p:nvPr/>
          </p:nvSpPr>
          <p:spPr bwMode="auto">
            <a:xfrm>
              <a:off x="1380255" y="4761094"/>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1.00</a:t>
              </a:r>
            </a:p>
          </p:txBody>
        </p:sp>
        <p:sp>
          <p:nvSpPr>
            <p:cNvPr id="33806" name="TextBox 4"/>
            <p:cNvSpPr txBox="1">
              <a:spLocks noChangeArrowheads="1"/>
            </p:cNvSpPr>
            <p:nvPr/>
          </p:nvSpPr>
          <p:spPr bwMode="auto">
            <a:xfrm rot="16200000">
              <a:off x="-522682" y="3493447"/>
              <a:ext cx="3053239" cy="584745"/>
            </a:xfrm>
            <a:prstGeom prst="rect">
              <a:avLst/>
            </a:prstGeom>
            <a:noFill/>
            <a:ln w="9525">
              <a:noFill/>
              <a:miter lim="800000"/>
              <a:headEnd/>
              <a:tailEnd/>
            </a:ln>
          </p:spPr>
          <p:txBody>
            <a:bodyPr anchor="ctr">
              <a:spAutoFit/>
            </a:bodyPr>
            <a:lstStyle/>
            <a:p>
              <a:pPr algn="ctr"/>
              <a:r>
                <a:rPr lang="en-US" sz="1600" b="1" dirty="0">
                  <a:solidFill>
                    <a:srgbClr val="000000"/>
                  </a:solidFill>
                  <a:ea typeface="ＭＳ Ｐゴシック" pitchFamily="34" charset="-128"/>
                </a:rPr>
                <a:t>Incidence of Diabetes</a:t>
              </a:r>
            </a:p>
            <a:p>
              <a:pPr algn="ctr"/>
              <a:r>
                <a:rPr lang="en-US" sz="1600" b="1" dirty="0">
                  <a:solidFill>
                    <a:srgbClr val="000000"/>
                  </a:solidFill>
                  <a:ea typeface="ＭＳ Ｐゴシック" pitchFamily="34" charset="-128"/>
                </a:rPr>
                <a:t>Per 100 Person-Years </a:t>
              </a:r>
            </a:p>
          </p:txBody>
        </p:sp>
        <p:cxnSp>
          <p:nvCxnSpPr>
            <p:cNvPr id="23" name="Straight Connector 22"/>
            <p:cNvCxnSpPr/>
            <p:nvPr/>
          </p:nvCxnSpPr>
          <p:spPr>
            <a:xfrm flipV="1">
              <a:off x="1887359" y="5261323"/>
              <a:ext cx="6125847" cy="635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08" name="TextBox 4"/>
            <p:cNvSpPr txBox="1">
              <a:spLocks noChangeArrowheads="1"/>
            </p:cNvSpPr>
            <p:nvPr/>
          </p:nvSpPr>
          <p:spPr bwMode="auto">
            <a:xfrm>
              <a:off x="1380255" y="2497240"/>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7.00</a:t>
              </a:r>
            </a:p>
          </p:txBody>
        </p:sp>
        <p:grpSp>
          <p:nvGrpSpPr>
            <p:cNvPr id="33809" name="Group 6"/>
            <p:cNvGrpSpPr>
              <a:grpSpLocks/>
            </p:cNvGrpSpPr>
            <p:nvPr/>
          </p:nvGrpSpPr>
          <p:grpSpPr bwMode="auto">
            <a:xfrm>
              <a:off x="1807499" y="2260693"/>
              <a:ext cx="98584" cy="3007519"/>
              <a:chOff x="1747492" y="2087068"/>
              <a:chExt cx="158591" cy="3007519"/>
            </a:xfrm>
          </p:grpSpPr>
          <p:cxnSp>
            <p:nvCxnSpPr>
              <p:cNvPr id="9" name="Straight Connector 8"/>
              <p:cNvCxnSpPr/>
              <p:nvPr/>
            </p:nvCxnSpPr>
            <p:spPr>
              <a:xfrm>
                <a:off x="1748279" y="2834860"/>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48279" y="3207951"/>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48279" y="3598507"/>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48279" y="3965248"/>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748279" y="4344690"/>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48279" y="4720958"/>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48279" y="5094049"/>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48279" y="2458592"/>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748279" y="2087088"/>
                <a:ext cx="15832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810" name="TextBox 4"/>
            <p:cNvSpPr txBox="1">
              <a:spLocks noChangeArrowheads="1"/>
            </p:cNvSpPr>
            <p:nvPr/>
          </p:nvSpPr>
          <p:spPr bwMode="auto">
            <a:xfrm>
              <a:off x="1380255" y="2125765"/>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8.00</a:t>
              </a:r>
            </a:p>
          </p:txBody>
        </p:sp>
        <p:sp>
          <p:nvSpPr>
            <p:cNvPr id="33811" name="TextBox 4"/>
            <p:cNvSpPr txBox="1">
              <a:spLocks noChangeArrowheads="1"/>
            </p:cNvSpPr>
            <p:nvPr/>
          </p:nvSpPr>
          <p:spPr bwMode="auto">
            <a:xfrm>
              <a:off x="1380255" y="5121139"/>
              <a:ext cx="480686" cy="276999"/>
            </a:xfrm>
            <a:prstGeom prst="rect">
              <a:avLst/>
            </a:prstGeom>
            <a:noFill/>
            <a:ln w="9525">
              <a:noFill/>
              <a:miter lim="800000"/>
              <a:headEnd/>
              <a:tailEnd/>
            </a:ln>
          </p:spPr>
          <p:txBody>
            <a:bodyPr wrap="none" anchor="ctr">
              <a:spAutoFit/>
            </a:bodyPr>
            <a:lstStyle/>
            <a:p>
              <a:pPr algn="r"/>
              <a:r>
                <a:rPr lang="en-US" sz="1400" dirty="0">
                  <a:solidFill>
                    <a:srgbClr val="000000"/>
                  </a:solidFill>
                  <a:ea typeface="ＭＳ Ｐゴシック" pitchFamily="34" charset="-128"/>
                </a:rPr>
                <a:t>0.00</a:t>
              </a:r>
            </a:p>
          </p:txBody>
        </p:sp>
        <p:sp>
          <p:nvSpPr>
            <p:cNvPr id="33812" name="TextBox 233"/>
            <p:cNvSpPr txBox="1">
              <a:spLocks noChangeArrowheads="1"/>
            </p:cNvSpPr>
            <p:nvPr/>
          </p:nvSpPr>
          <p:spPr bwMode="auto">
            <a:xfrm>
              <a:off x="7780541" y="5335460"/>
              <a:ext cx="434542"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130</a:t>
              </a:r>
            </a:p>
          </p:txBody>
        </p:sp>
        <p:sp>
          <p:nvSpPr>
            <p:cNvPr id="33813" name="TextBox 233"/>
            <p:cNvSpPr txBox="1">
              <a:spLocks noChangeArrowheads="1"/>
            </p:cNvSpPr>
            <p:nvPr/>
          </p:nvSpPr>
          <p:spPr bwMode="auto">
            <a:xfrm>
              <a:off x="6766129" y="5335460"/>
              <a:ext cx="434542"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120</a:t>
              </a:r>
            </a:p>
          </p:txBody>
        </p:sp>
        <p:sp>
          <p:nvSpPr>
            <p:cNvPr id="33814" name="TextBox 233"/>
            <p:cNvSpPr txBox="1">
              <a:spLocks noChangeArrowheads="1"/>
            </p:cNvSpPr>
            <p:nvPr/>
          </p:nvSpPr>
          <p:spPr bwMode="auto">
            <a:xfrm>
              <a:off x="5745151" y="5335460"/>
              <a:ext cx="422538"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110</a:t>
              </a:r>
            </a:p>
          </p:txBody>
        </p:sp>
        <p:sp>
          <p:nvSpPr>
            <p:cNvPr id="33815" name="TextBox 233"/>
            <p:cNvSpPr txBox="1">
              <a:spLocks noChangeArrowheads="1"/>
            </p:cNvSpPr>
            <p:nvPr/>
          </p:nvSpPr>
          <p:spPr bwMode="auto">
            <a:xfrm>
              <a:off x="4725874" y="5335460"/>
              <a:ext cx="434542"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100</a:t>
              </a:r>
            </a:p>
          </p:txBody>
        </p:sp>
        <p:sp>
          <p:nvSpPr>
            <p:cNvPr id="33816" name="TextBox 233"/>
            <p:cNvSpPr txBox="1">
              <a:spLocks noChangeArrowheads="1"/>
            </p:cNvSpPr>
            <p:nvPr/>
          </p:nvSpPr>
          <p:spPr bwMode="auto">
            <a:xfrm>
              <a:off x="3772584" y="5335460"/>
              <a:ext cx="345094"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90</a:t>
              </a:r>
            </a:p>
          </p:txBody>
        </p:sp>
        <p:sp>
          <p:nvSpPr>
            <p:cNvPr id="33817" name="TextBox 233"/>
            <p:cNvSpPr txBox="1">
              <a:spLocks noChangeArrowheads="1"/>
            </p:cNvSpPr>
            <p:nvPr/>
          </p:nvSpPr>
          <p:spPr bwMode="auto">
            <a:xfrm>
              <a:off x="2743265" y="5335460"/>
              <a:ext cx="345094"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80</a:t>
              </a:r>
            </a:p>
          </p:txBody>
        </p:sp>
        <p:grpSp>
          <p:nvGrpSpPr>
            <p:cNvPr id="33818" name="Group 5"/>
            <p:cNvGrpSpPr>
              <a:grpSpLocks/>
            </p:cNvGrpSpPr>
            <p:nvPr/>
          </p:nvGrpSpPr>
          <p:grpSpPr bwMode="auto">
            <a:xfrm>
              <a:off x="1893415" y="5268126"/>
              <a:ext cx="6117907" cy="107089"/>
              <a:chOff x="1893415" y="5094501"/>
              <a:chExt cx="6117907" cy="150107"/>
            </a:xfrm>
          </p:grpSpPr>
          <p:cxnSp>
            <p:nvCxnSpPr>
              <p:cNvPr id="29" name="Straight Connector 28"/>
              <p:cNvCxnSpPr/>
              <p:nvPr/>
            </p:nvCxnSpPr>
            <p:spPr bwMode="auto">
              <a:xfrm>
                <a:off x="8011618"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6997257"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5976548"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4957425"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3939890"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a:off x="2919180"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1893708" y="5093866"/>
                <a:ext cx="0" cy="151325"/>
              </a:xfrm>
              <a:prstGeom prst="line">
                <a:avLst/>
              </a:prstGeom>
              <a:ln w="12700" cmpd="sng">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33819" name="TextBox 233"/>
            <p:cNvSpPr txBox="1">
              <a:spLocks noChangeArrowheads="1"/>
            </p:cNvSpPr>
            <p:nvPr/>
          </p:nvSpPr>
          <p:spPr bwMode="auto">
            <a:xfrm>
              <a:off x="1717422" y="5335460"/>
              <a:ext cx="345094" cy="276999"/>
            </a:xfrm>
            <a:prstGeom prst="rect">
              <a:avLst/>
            </a:prstGeom>
            <a:noFill/>
            <a:ln w="9525">
              <a:noFill/>
              <a:miter lim="800000"/>
              <a:headEnd/>
              <a:tailEnd/>
            </a:ln>
          </p:spPr>
          <p:txBody>
            <a:bodyPr wrap="none">
              <a:spAutoFit/>
            </a:bodyPr>
            <a:lstStyle/>
            <a:p>
              <a:pPr algn="ctr"/>
              <a:r>
                <a:rPr lang="en-GB" sz="1400" dirty="0">
                  <a:solidFill>
                    <a:srgbClr val="000000"/>
                  </a:solidFill>
                  <a:ea typeface="ＭＳ Ｐゴシック" pitchFamily="34" charset="-128"/>
                </a:rPr>
                <a:t>70</a:t>
              </a:r>
            </a:p>
          </p:txBody>
        </p:sp>
        <p:sp>
          <p:nvSpPr>
            <p:cNvPr id="33820" name="TextBox 233"/>
            <p:cNvSpPr txBox="1">
              <a:spLocks noChangeArrowheads="1"/>
            </p:cNvSpPr>
            <p:nvPr/>
          </p:nvSpPr>
          <p:spPr bwMode="auto">
            <a:xfrm>
              <a:off x="1888938" y="5671152"/>
              <a:ext cx="6143623" cy="307777"/>
            </a:xfrm>
            <a:prstGeom prst="rect">
              <a:avLst/>
            </a:prstGeom>
            <a:noFill/>
            <a:ln w="9525">
              <a:noFill/>
              <a:miter lim="800000"/>
              <a:headEnd/>
              <a:tailEnd/>
            </a:ln>
          </p:spPr>
          <p:txBody>
            <a:bodyPr>
              <a:spAutoFit/>
            </a:bodyPr>
            <a:lstStyle/>
            <a:p>
              <a:pPr algn="ctr"/>
              <a:r>
                <a:rPr lang="en-GB" sz="1400" b="1" dirty="0">
                  <a:solidFill>
                    <a:srgbClr val="000000"/>
                  </a:solidFill>
                  <a:ea typeface="ＭＳ Ｐゴシック" pitchFamily="34" charset="-128"/>
                </a:rPr>
                <a:t>Waist Circumference (cm)</a:t>
              </a:r>
            </a:p>
          </p:txBody>
        </p:sp>
        <p:sp>
          <p:nvSpPr>
            <p:cNvPr id="44" name="Freeform 43"/>
            <p:cNvSpPr/>
            <p:nvPr/>
          </p:nvSpPr>
          <p:spPr>
            <a:xfrm>
              <a:off x="1881009" y="3810234"/>
              <a:ext cx="3457397" cy="1293914"/>
            </a:xfrm>
            <a:custGeom>
              <a:avLst/>
              <a:gdLst>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Lst>
              <a:ahLst/>
              <a:cxnLst>
                <a:cxn ang="0">
                  <a:pos x="connsiteX0" y="connsiteY0"/>
                </a:cxn>
                <a:cxn ang="0">
                  <a:pos x="connsiteX1" y="connsiteY1"/>
                </a:cxn>
                <a:cxn ang="0">
                  <a:pos x="connsiteX2" y="connsiteY2"/>
                </a:cxn>
              </a:cxnLst>
              <a:rect l="l" t="t" r="r" b="b"/>
              <a:pathLst>
                <a:path w="3835854" h="1463470">
                  <a:moveTo>
                    <a:pt x="0" y="1463470"/>
                  </a:moveTo>
                  <a:cubicBezTo>
                    <a:pt x="1169022" y="1259315"/>
                    <a:pt x="2300041" y="1300631"/>
                    <a:pt x="3835854" y="0"/>
                  </a:cubicBezTo>
                  <a:lnTo>
                    <a:pt x="3835854" y="0"/>
                  </a:lnTo>
                </a:path>
              </a:pathLst>
            </a:cu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45" name="Freeform 44"/>
            <p:cNvSpPr/>
            <p:nvPr/>
          </p:nvSpPr>
          <p:spPr>
            <a:xfrm>
              <a:off x="5338406" y="2301991"/>
              <a:ext cx="1114368" cy="1503481"/>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Lst>
              <a:ahLst/>
              <a:cxnLst>
                <a:cxn ang="0">
                  <a:pos x="connsiteX0" y="connsiteY0"/>
                </a:cxn>
                <a:cxn ang="0">
                  <a:pos x="connsiteX1" y="connsiteY1"/>
                </a:cxn>
                <a:cxn ang="0">
                  <a:pos x="connsiteX2" y="connsiteY2"/>
                </a:cxn>
              </a:cxnLst>
              <a:rect l="l" t="t" r="r" b="b"/>
              <a:pathLst>
                <a:path w="1238250" h="1670050">
                  <a:moveTo>
                    <a:pt x="1238250" y="0"/>
                  </a:moveTo>
                  <a:cubicBezTo>
                    <a:pt x="1060450" y="512233"/>
                    <a:pt x="444500" y="1259417"/>
                    <a:pt x="0" y="1670050"/>
                  </a:cubicBezTo>
                  <a:lnTo>
                    <a:pt x="0" y="1670050"/>
                  </a:lnTo>
                </a:path>
              </a:pathLst>
            </a:custGeom>
            <a:ln w="57150" cmpd="sng">
              <a:solidFill>
                <a:srgbClr val="AA0F1F"/>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46" name="Freeform 45"/>
            <p:cNvSpPr/>
            <p:nvPr/>
          </p:nvSpPr>
          <p:spPr>
            <a:xfrm>
              <a:off x="2360409" y="3919781"/>
              <a:ext cx="4806703" cy="1190718"/>
            </a:xfrm>
            <a:custGeom>
              <a:avLst/>
              <a:gdLst>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5331688"/>
                <a:gd name="connsiteY0" fmla="*/ 1545713 h 1545713"/>
                <a:gd name="connsiteX1" fmla="*/ 3835854 w 5331688"/>
                <a:gd name="connsiteY1" fmla="*/ 82243 h 1545713"/>
                <a:gd name="connsiteX2" fmla="*/ 5331688 w 5331688"/>
                <a:gd name="connsiteY2" fmla="*/ 198638 h 1545713"/>
                <a:gd name="connsiteX0" fmla="*/ 0 w 5331688"/>
                <a:gd name="connsiteY0" fmla="*/ 1348444 h 1348444"/>
                <a:gd name="connsiteX1" fmla="*/ 2694963 w 5331688"/>
                <a:gd name="connsiteY1" fmla="*/ 984259 h 1348444"/>
                <a:gd name="connsiteX2" fmla="*/ 5331688 w 5331688"/>
                <a:gd name="connsiteY2" fmla="*/ 1369 h 1348444"/>
                <a:gd name="connsiteX0" fmla="*/ 0 w 5331688"/>
                <a:gd name="connsiteY0" fmla="*/ 1348355 h 1348355"/>
                <a:gd name="connsiteX1" fmla="*/ 2694963 w 5331688"/>
                <a:gd name="connsiteY1" fmla="*/ 984170 h 1348355"/>
                <a:gd name="connsiteX2" fmla="*/ 5331688 w 5331688"/>
                <a:gd name="connsiteY2" fmla="*/ 1280 h 1348355"/>
                <a:gd name="connsiteX0" fmla="*/ 0 w 5331688"/>
                <a:gd name="connsiteY0" fmla="*/ 1348644 h 1348644"/>
                <a:gd name="connsiteX1" fmla="*/ 2694963 w 5331688"/>
                <a:gd name="connsiteY1" fmla="*/ 984459 h 1348644"/>
                <a:gd name="connsiteX2" fmla="*/ 5331688 w 5331688"/>
                <a:gd name="connsiteY2" fmla="*/ 1569 h 1348644"/>
                <a:gd name="connsiteX0" fmla="*/ 0 w 5331688"/>
                <a:gd name="connsiteY0" fmla="*/ 1347075 h 1347075"/>
                <a:gd name="connsiteX1" fmla="*/ 5331688 w 5331688"/>
                <a:gd name="connsiteY1" fmla="*/ 0 h 1347075"/>
                <a:gd name="connsiteX0" fmla="*/ 0 w 5331688"/>
                <a:gd name="connsiteY0" fmla="*/ 1347075 h 1347075"/>
                <a:gd name="connsiteX1" fmla="*/ 5331688 w 5331688"/>
                <a:gd name="connsiteY1" fmla="*/ 0 h 1347075"/>
                <a:gd name="connsiteX0" fmla="*/ 0 w 5331688"/>
                <a:gd name="connsiteY0" fmla="*/ 1347075 h 1347075"/>
                <a:gd name="connsiteX1" fmla="*/ 5331688 w 5331688"/>
                <a:gd name="connsiteY1" fmla="*/ 0 h 1347075"/>
              </a:gdLst>
              <a:ahLst/>
              <a:cxnLst>
                <a:cxn ang="0">
                  <a:pos x="connsiteX0" y="connsiteY0"/>
                </a:cxn>
                <a:cxn ang="0">
                  <a:pos x="connsiteX1" y="connsiteY1"/>
                </a:cxn>
              </a:cxnLst>
              <a:rect l="l" t="t" r="r" b="b"/>
              <a:pathLst>
                <a:path w="5331688" h="1347075">
                  <a:moveTo>
                    <a:pt x="0" y="1347075"/>
                  </a:moveTo>
                  <a:cubicBezTo>
                    <a:pt x="522249" y="1292500"/>
                    <a:pt x="3326281" y="1237923"/>
                    <a:pt x="5331688" y="0"/>
                  </a:cubicBezTo>
                </a:path>
              </a:pathLst>
            </a:cu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47" name="Freeform 46"/>
            <p:cNvSpPr/>
            <p:nvPr/>
          </p:nvSpPr>
          <p:spPr>
            <a:xfrm>
              <a:off x="7156000" y="3319659"/>
              <a:ext cx="863556" cy="604884"/>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673100"/>
                <a:gd name="connsiteX1" fmla="*/ 0 w 958850"/>
                <a:gd name="connsiteY1" fmla="*/ 673100 h 673100"/>
                <a:gd name="connsiteX2" fmla="*/ 0 w 958850"/>
                <a:gd name="connsiteY2" fmla="*/ 673100 h 673100"/>
              </a:gdLst>
              <a:ahLst/>
              <a:cxnLst>
                <a:cxn ang="0">
                  <a:pos x="connsiteX0" y="connsiteY0"/>
                </a:cxn>
                <a:cxn ang="0">
                  <a:pos x="connsiteX1" y="connsiteY1"/>
                </a:cxn>
                <a:cxn ang="0">
                  <a:pos x="connsiteX2" y="connsiteY2"/>
                </a:cxn>
              </a:cxnLst>
              <a:rect l="l" t="t" r="r" b="b"/>
              <a:pathLst>
                <a:path w="958850" h="673100">
                  <a:moveTo>
                    <a:pt x="958850" y="0"/>
                  </a:moveTo>
                  <a:cubicBezTo>
                    <a:pt x="508000" y="353483"/>
                    <a:pt x="159808" y="560917"/>
                    <a:pt x="0" y="673100"/>
                  </a:cubicBezTo>
                  <a:lnTo>
                    <a:pt x="0" y="673100"/>
                  </a:lnTo>
                </a:path>
              </a:pathLst>
            </a:custGeom>
            <a:ln w="57150"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48" name="Freeform 47"/>
            <p:cNvSpPr/>
            <p:nvPr/>
          </p:nvSpPr>
          <p:spPr>
            <a:xfrm>
              <a:off x="7105202" y="2468692"/>
              <a:ext cx="861969" cy="811276"/>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901700"/>
                <a:gd name="connsiteX1" fmla="*/ 0 w 958850"/>
                <a:gd name="connsiteY1" fmla="*/ 901700 h 901700"/>
                <a:gd name="connsiteX2" fmla="*/ 0 w 958850"/>
                <a:gd name="connsiteY2" fmla="*/ 901700 h 901700"/>
                <a:gd name="connsiteX0" fmla="*/ 958850 w 958850"/>
                <a:gd name="connsiteY0" fmla="*/ 0 h 901700"/>
                <a:gd name="connsiteX1" fmla="*/ 0 w 958850"/>
                <a:gd name="connsiteY1" fmla="*/ 901700 h 901700"/>
                <a:gd name="connsiteX2" fmla="*/ 0 w 958850"/>
                <a:gd name="connsiteY2" fmla="*/ 901700 h 901700"/>
              </a:gdLst>
              <a:ahLst/>
              <a:cxnLst>
                <a:cxn ang="0">
                  <a:pos x="connsiteX0" y="connsiteY0"/>
                </a:cxn>
                <a:cxn ang="0">
                  <a:pos x="connsiteX1" y="connsiteY1"/>
                </a:cxn>
                <a:cxn ang="0">
                  <a:pos x="connsiteX2" y="connsiteY2"/>
                </a:cxn>
              </a:cxnLst>
              <a:rect l="l" t="t" r="r" b="b"/>
              <a:pathLst>
                <a:path w="958850" h="901700">
                  <a:moveTo>
                    <a:pt x="958850" y="0"/>
                  </a:moveTo>
                  <a:cubicBezTo>
                    <a:pt x="552450" y="486833"/>
                    <a:pt x="159808" y="751417"/>
                    <a:pt x="0" y="901700"/>
                  </a:cubicBezTo>
                  <a:lnTo>
                    <a:pt x="0" y="901700"/>
                  </a:lnTo>
                </a:path>
              </a:pathLst>
            </a:custGeom>
            <a:ln w="5715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49" name="Freeform 48"/>
            <p:cNvSpPr/>
            <p:nvPr/>
          </p:nvSpPr>
          <p:spPr>
            <a:xfrm>
              <a:off x="2931880" y="3284731"/>
              <a:ext cx="4173322" cy="1579686"/>
            </a:xfrm>
            <a:custGeom>
              <a:avLst/>
              <a:gdLst>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5331688"/>
                <a:gd name="connsiteY0" fmla="*/ 1545713 h 1545713"/>
                <a:gd name="connsiteX1" fmla="*/ 3835854 w 5331688"/>
                <a:gd name="connsiteY1" fmla="*/ 82243 h 1545713"/>
                <a:gd name="connsiteX2" fmla="*/ 5331688 w 5331688"/>
                <a:gd name="connsiteY2" fmla="*/ 198638 h 1545713"/>
                <a:gd name="connsiteX0" fmla="*/ 0 w 5331688"/>
                <a:gd name="connsiteY0" fmla="*/ 1348444 h 1348444"/>
                <a:gd name="connsiteX1" fmla="*/ 2694963 w 5331688"/>
                <a:gd name="connsiteY1" fmla="*/ 984259 h 1348444"/>
                <a:gd name="connsiteX2" fmla="*/ 5331688 w 5331688"/>
                <a:gd name="connsiteY2" fmla="*/ 1369 h 1348444"/>
                <a:gd name="connsiteX0" fmla="*/ 0 w 5331688"/>
                <a:gd name="connsiteY0" fmla="*/ 1348355 h 1348355"/>
                <a:gd name="connsiteX1" fmla="*/ 2694963 w 5331688"/>
                <a:gd name="connsiteY1" fmla="*/ 984170 h 1348355"/>
                <a:gd name="connsiteX2" fmla="*/ 5331688 w 5331688"/>
                <a:gd name="connsiteY2" fmla="*/ 1280 h 1348355"/>
                <a:gd name="connsiteX0" fmla="*/ 0 w 5331688"/>
                <a:gd name="connsiteY0" fmla="*/ 1348644 h 1348644"/>
                <a:gd name="connsiteX1" fmla="*/ 2694963 w 5331688"/>
                <a:gd name="connsiteY1" fmla="*/ 984459 h 1348644"/>
                <a:gd name="connsiteX2" fmla="*/ 5331688 w 5331688"/>
                <a:gd name="connsiteY2" fmla="*/ 1569 h 1348644"/>
                <a:gd name="connsiteX0" fmla="*/ 0 w 5331688"/>
                <a:gd name="connsiteY0" fmla="*/ 1347075 h 1347075"/>
                <a:gd name="connsiteX1" fmla="*/ 5331688 w 5331688"/>
                <a:gd name="connsiteY1" fmla="*/ 0 h 1347075"/>
                <a:gd name="connsiteX0" fmla="*/ 0 w 5331688"/>
                <a:gd name="connsiteY0" fmla="*/ 1347075 h 1347075"/>
                <a:gd name="connsiteX1" fmla="*/ 5331688 w 5331688"/>
                <a:gd name="connsiteY1" fmla="*/ 0 h 1347075"/>
                <a:gd name="connsiteX0" fmla="*/ 0 w 5331688"/>
                <a:gd name="connsiteY0" fmla="*/ 1347075 h 1347075"/>
                <a:gd name="connsiteX1" fmla="*/ 5331688 w 5331688"/>
                <a:gd name="connsiteY1" fmla="*/ 0 h 1347075"/>
                <a:gd name="connsiteX0" fmla="*/ 0 w 4628139"/>
                <a:gd name="connsiteY0" fmla="*/ 1786789 h 1786789"/>
                <a:gd name="connsiteX1" fmla="*/ 4628139 w 4628139"/>
                <a:gd name="connsiteY1" fmla="*/ 0 h 1786789"/>
                <a:gd name="connsiteX0" fmla="*/ 0 w 4628139"/>
                <a:gd name="connsiteY0" fmla="*/ 1786789 h 1786789"/>
                <a:gd name="connsiteX1" fmla="*/ 4628139 w 4628139"/>
                <a:gd name="connsiteY1" fmla="*/ 0 h 1786789"/>
              </a:gdLst>
              <a:ahLst/>
              <a:cxnLst>
                <a:cxn ang="0">
                  <a:pos x="connsiteX0" y="connsiteY0"/>
                </a:cxn>
                <a:cxn ang="0">
                  <a:pos x="connsiteX1" y="connsiteY1"/>
                </a:cxn>
              </a:cxnLst>
              <a:rect l="l" t="t" r="r" b="b"/>
              <a:pathLst>
                <a:path w="4628139" h="1786789">
                  <a:moveTo>
                    <a:pt x="0" y="1786789"/>
                  </a:moveTo>
                  <a:cubicBezTo>
                    <a:pt x="522249" y="1732214"/>
                    <a:pt x="2667100" y="1438381"/>
                    <a:pt x="4628139" y="0"/>
                  </a:cubicBezTo>
                </a:path>
              </a:pathLst>
            </a:custGeom>
            <a:ln w="57150" cmpd="sng">
              <a:solidFill>
                <a:srgbClr val="FF8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50" name="Freeform 49"/>
            <p:cNvSpPr/>
            <p:nvPr/>
          </p:nvSpPr>
          <p:spPr>
            <a:xfrm>
              <a:off x="1898470" y="4862830"/>
              <a:ext cx="1034997" cy="160350"/>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901700"/>
                <a:gd name="connsiteX1" fmla="*/ 0 w 958850"/>
                <a:gd name="connsiteY1" fmla="*/ 901700 h 901700"/>
                <a:gd name="connsiteX2" fmla="*/ 0 w 958850"/>
                <a:gd name="connsiteY2" fmla="*/ 901700 h 901700"/>
                <a:gd name="connsiteX0" fmla="*/ 958850 w 958850"/>
                <a:gd name="connsiteY0" fmla="*/ 0 h 901700"/>
                <a:gd name="connsiteX1" fmla="*/ 0 w 958850"/>
                <a:gd name="connsiteY1" fmla="*/ 901700 h 901700"/>
                <a:gd name="connsiteX2" fmla="*/ 0 w 958850"/>
                <a:gd name="connsiteY2" fmla="*/ 901700 h 901700"/>
                <a:gd name="connsiteX0" fmla="*/ 1149350 w 1149350"/>
                <a:gd name="connsiteY0" fmla="*/ 0 h 265038"/>
                <a:gd name="connsiteX1" fmla="*/ 0 w 1149350"/>
                <a:gd name="connsiteY1" fmla="*/ 177800 h 265038"/>
                <a:gd name="connsiteX2" fmla="*/ 0 w 1149350"/>
                <a:gd name="connsiteY2" fmla="*/ 177800 h 265038"/>
                <a:gd name="connsiteX0" fmla="*/ 1149350 w 1149350"/>
                <a:gd name="connsiteY0" fmla="*/ 0 h 177800"/>
                <a:gd name="connsiteX1" fmla="*/ 0 w 1149350"/>
                <a:gd name="connsiteY1" fmla="*/ 177800 h 177800"/>
                <a:gd name="connsiteX2" fmla="*/ 0 w 1149350"/>
                <a:gd name="connsiteY2" fmla="*/ 177800 h 177800"/>
              </a:gdLst>
              <a:ahLst/>
              <a:cxnLst>
                <a:cxn ang="0">
                  <a:pos x="connsiteX0" y="connsiteY0"/>
                </a:cxn>
                <a:cxn ang="0">
                  <a:pos x="connsiteX1" y="connsiteY1"/>
                </a:cxn>
                <a:cxn ang="0">
                  <a:pos x="connsiteX2" y="connsiteY2"/>
                </a:cxn>
              </a:cxnLst>
              <a:rect l="l" t="t" r="r" b="b"/>
              <a:pathLst>
                <a:path w="1149350" h="177800">
                  <a:moveTo>
                    <a:pt x="1149350" y="0"/>
                  </a:moveTo>
                  <a:cubicBezTo>
                    <a:pt x="914400" y="61383"/>
                    <a:pt x="191558" y="148167"/>
                    <a:pt x="0" y="177800"/>
                  </a:cubicBezTo>
                  <a:lnTo>
                    <a:pt x="0" y="177800"/>
                  </a:lnTo>
                </a:path>
              </a:pathLst>
            </a:custGeom>
            <a:ln w="5715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51" name="Freeform 50"/>
            <p:cNvSpPr/>
            <p:nvPr/>
          </p:nvSpPr>
          <p:spPr>
            <a:xfrm>
              <a:off x="1876246" y="4816788"/>
              <a:ext cx="930227" cy="103196"/>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901700"/>
                <a:gd name="connsiteX1" fmla="*/ 0 w 958850"/>
                <a:gd name="connsiteY1" fmla="*/ 901700 h 901700"/>
                <a:gd name="connsiteX2" fmla="*/ 0 w 958850"/>
                <a:gd name="connsiteY2" fmla="*/ 901700 h 901700"/>
                <a:gd name="connsiteX0" fmla="*/ 958850 w 958850"/>
                <a:gd name="connsiteY0" fmla="*/ 0 h 901700"/>
                <a:gd name="connsiteX1" fmla="*/ 0 w 958850"/>
                <a:gd name="connsiteY1" fmla="*/ 901700 h 901700"/>
                <a:gd name="connsiteX2" fmla="*/ 0 w 958850"/>
                <a:gd name="connsiteY2" fmla="*/ 901700 h 901700"/>
                <a:gd name="connsiteX0" fmla="*/ 1149350 w 1149350"/>
                <a:gd name="connsiteY0" fmla="*/ 0 h 265038"/>
                <a:gd name="connsiteX1" fmla="*/ 0 w 1149350"/>
                <a:gd name="connsiteY1" fmla="*/ 177800 h 265038"/>
                <a:gd name="connsiteX2" fmla="*/ 0 w 1149350"/>
                <a:gd name="connsiteY2" fmla="*/ 177800 h 265038"/>
                <a:gd name="connsiteX0" fmla="*/ 1149350 w 1149350"/>
                <a:gd name="connsiteY0" fmla="*/ 0 h 177800"/>
                <a:gd name="connsiteX1" fmla="*/ 0 w 1149350"/>
                <a:gd name="connsiteY1" fmla="*/ 177800 h 177800"/>
                <a:gd name="connsiteX2" fmla="*/ 0 w 1149350"/>
                <a:gd name="connsiteY2" fmla="*/ 177800 h 177800"/>
                <a:gd name="connsiteX0" fmla="*/ 1035050 w 1035050"/>
                <a:gd name="connsiteY0" fmla="*/ 0 h 114300"/>
                <a:gd name="connsiteX1" fmla="*/ 0 w 1035050"/>
                <a:gd name="connsiteY1" fmla="*/ 114300 h 114300"/>
                <a:gd name="connsiteX2" fmla="*/ 0 w 1035050"/>
                <a:gd name="connsiteY2" fmla="*/ 114300 h 114300"/>
                <a:gd name="connsiteX0" fmla="*/ 1035050 w 1035050"/>
                <a:gd name="connsiteY0" fmla="*/ 0 h 114300"/>
                <a:gd name="connsiteX1" fmla="*/ 0 w 1035050"/>
                <a:gd name="connsiteY1" fmla="*/ 114300 h 114300"/>
                <a:gd name="connsiteX2" fmla="*/ 0 w 1035050"/>
                <a:gd name="connsiteY2" fmla="*/ 114300 h 114300"/>
              </a:gdLst>
              <a:ahLst/>
              <a:cxnLst>
                <a:cxn ang="0">
                  <a:pos x="connsiteX0" y="connsiteY0"/>
                </a:cxn>
                <a:cxn ang="0">
                  <a:pos x="connsiteX1" y="connsiteY1"/>
                </a:cxn>
                <a:cxn ang="0">
                  <a:pos x="connsiteX2" y="connsiteY2"/>
                </a:cxn>
              </a:cxnLst>
              <a:rect l="l" t="t" r="r" b="b"/>
              <a:pathLst>
                <a:path w="1035050" h="114300">
                  <a:moveTo>
                    <a:pt x="1035050" y="0"/>
                  </a:moveTo>
                  <a:cubicBezTo>
                    <a:pt x="800100" y="23283"/>
                    <a:pt x="172508" y="95250"/>
                    <a:pt x="0" y="114300"/>
                  </a:cubicBezTo>
                  <a:lnTo>
                    <a:pt x="0" y="114300"/>
                  </a:lnTo>
                </a:path>
              </a:pathLst>
            </a:custGeom>
            <a:ln w="57150" cmpd="sng">
              <a:solidFill>
                <a:schemeClr val="accent5"/>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52" name="Freeform 51"/>
            <p:cNvSpPr/>
            <p:nvPr/>
          </p:nvSpPr>
          <p:spPr>
            <a:xfrm>
              <a:off x="7562379" y="3106917"/>
              <a:ext cx="425428" cy="258782"/>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901700"/>
                <a:gd name="connsiteX1" fmla="*/ 0 w 958850"/>
                <a:gd name="connsiteY1" fmla="*/ 901700 h 901700"/>
                <a:gd name="connsiteX2" fmla="*/ 0 w 958850"/>
                <a:gd name="connsiteY2" fmla="*/ 901700 h 901700"/>
                <a:gd name="connsiteX0" fmla="*/ 958850 w 958850"/>
                <a:gd name="connsiteY0" fmla="*/ 0 h 901700"/>
                <a:gd name="connsiteX1" fmla="*/ 0 w 958850"/>
                <a:gd name="connsiteY1" fmla="*/ 901700 h 901700"/>
                <a:gd name="connsiteX2" fmla="*/ 0 w 958850"/>
                <a:gd name="connsiteY2" fmla="*/ 901700 h 901700"/>
                <a:gd name="connsiteX0" fmla="*/ 1149350 w 1149350"/>
                <a:gd name="connsiteY0" fmla="*/ 0 h 265038"/>
                <a:gd name="connsiteX1" fmla="*/ 0 w 1149350"/>
                <a:gd name="connsiteY1" fmla="*/ 177800 h 265038"/>
                <a:gd name="connsiteX2" fmla="*/ 0 w 1149350"/>
                <a:gd name="connsiteY2" fmla="*/ 177800 h 265038"/>
                <a:gd name="connsiteX0" fmla="*/ 1149350 w 1149350"/>
                <a:gd name="connsiteY0" fmla="*/ 0 h 177800"/>
                <a:gd name="connsiteX1" fmla="*/ 0 w 1149350"/>
                <a:gd name="connsiteY1" fmla="*/ 177800 h 177800"/>
                <a:gd name="connsiteX2" fmla="*/ 0 w 1149350"/>
                <a:gd name="connsiteY2" fmla="*/ 177800 h 177800"/>
                <a:gd name="connsiteX0" fmla="*/ 1035050 w 1035050"/>
                <a:gd name="connsiteY0" fmla="*/ 0 h 114300"/>
                <a:gd name="connsiteX1" fmla="*/ 0 w 1035050"/>
                <a:gd name="connsiteY1" fmla="*/ 114300 h 114300"/>
                <a:gd name="connsiteX2" fmla="*/ 0 w 1035050"/>
                <a:gd name="connsiteY2" fmla="*/ 114300 h 114300"/>
                <a:gd name="connsiteX0" fmla="*/ 1035050 w 1035050"/>
                <a:gd name="connsiteY0" fmla="*/ 0 h 114300"/>
                <a:gd name="connsiteX1" fmla="*/ 0 w 1035050"/>
                <a:gd name="connsiteY1" fmla="*/ 114300 h 114300"/>
                <a:gd name="connsiteX2" fmla="*/ 0 w 1035050"/>
                <a:gd name="connsiteY2" fmla="*/ 114300 h 114300"/>
                <a:gd name="connsiteX0" fmla="*/ 495300 w 495300"/>
                <a:gd name="connsiteY0" fmla="*/ 0 h 273050"/>
                <a:gd name="connsiteX1" fmla="*/ 0 w 495300"/>
                <a:gd name="connsiteY1" fmla="*/ 273050 h 273050"/>
                <a:gd name="connsiteX2" fmla="*/ 0 w 495300"/>
                <a:gd name="connsiteY2" fmla="*/ 273050 h 273050"/>
                <a:gd name="connsiteX0" fmla="*/ 495300 w 495300"/>
                <a:gd name="connsiteY0" fmla="*/ 0 h 273050"/>
                <a:gd name="connsiteX1" fmla="*/ 0 w 495300"/>
                <a:gd name="connsiteY1" fmla="*/ 273050 h 273050"/>
                <a:gd name="connsiteX2" fmla="*/ 0 w 495300"/>
                <a:gd name="connsiteY2" fmla="*/ 273050 h 273050"/>
                <a:gd name="connsiteX0" fmla="*/ 473774 w 473774"/>
                <a:gd name="connsiteY0" fmla="*/ 0 h 287401"/>
                <a:gd name="connsiteX1" fmla="*/ 0 w 473774"/>
                <a:gd name="connsiteY1" fmla="*/ 287401 h 287401"/>
                <a:gd name="connsiteX2" fmla="*/ 0 w 473774"/>
                <a:gd name="connsiteY2" fmla="*/ 287401 h 287401"/>
              </a:gdLst>
              <a:ahLst/>
              <a:cxnLst>
                <a:cxn ang="0">
                  <a:pos x="connsiteX0" y="connsiteY0"/>
                </a:cxn>
                <a:cxn ang="0">
                  <a:pos x="connsiteX1" y="connsiteY1"/>
                </a:cxn>
                <a:cxn ang="0">
                  <a:pos x="connsiteX2" y="connsiteY2"/>
                </a:cxn>
              </a:cxnLst>
              <a:rect l="l" t="t" r="r" b="b"/>
              <a:pathLst>
                <a:path w="473774" h="287401">
                  <a:moveTo>
                    <a:pt x="473774" y="0"/>
                  </a:moveTo>
                  <a:cubicBezTo>
                    <a:pt x="264224" y="150283"/>
                    <a:pt x="78962" y="239501"/>
                    <a:pt x="0" y="287401"/>
                  </a:cubicBezTo>
                  <a:lnTo>
                    <a:pt x="0" y="287401"/>
                  </a:lnTo>
                </a:path>
              </a:pathLst>
            </a:custGeom>
            <a:ln w="57150" cmpd="sng">
              <a:solidFill>
                <a:schemeClr val="accent5"/>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53" name="Freeform 52"/>
            <p:cNvSpPr/>
            <p:nvPr/>
          </p:nvSpPr>
          <p:spPr>
            <a:xfrm>
              <a:off x="2811236" y="3376813"/>
              <a:ext cx="4722569" cy="1430449"/>
            </a:xfrm>
            <a:custGeom>
              <a:avLst/>
              <a:gdLst>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3835854"/>
                <a:gd name="connsiteY0" fmla="*/ 1463470 h 1463470"/>
                <a:gd name="connsiteX1" fmla="*/ 3835854 w 3835854"/>
                <a:gd name="connsiteY1" fmla="*/ 0 h 1463470"/>
                <a:gd name="connsiteX2" fmla="*/ 3835854 w 3835854"/>
                <a:gd name="connsiteY2" fmla="*/ 0 h 1463470"/>
                <a:gd name="connsiteX0" fmla="*/ 0 w 5331688"/>
                <a:gd name="connsiteY0" fmla="*/ 1545713 h 1545713"/>
                <a:gd name="connsiteX1" fmla="*/ 3835854 w 5331688"/>
                <a:gd name="connsiteY1" fmla="*/ 82243 h 1545713"/>
                <a:gd name="connsiteX2" fmla="*/ 5331688 w 5331688"/>
                <a:gd name="connsiteY2" fmla="*/ 198638 h 1545713"/>
                <a:gd name="connsiteX0" fmla="*/ 0 w 5331688"/>
                <a:gd name="connsiteY0" fmla="*/ 1348444 h 1348444"/>
                <a:gd name="connsiteX1" fmla="*/ 2694963 w 5331688"/>
                <a:gd name="connsiteY1" fmla="*/ 984259 h 1348444"/>
                <a:gd name="connsiteX2" fmla="*/ 5331688 w 5331688"/>
                <a:gd name="connsiteY2" fmla="*/ 1369 h 1348444"/>
                <a:gd name="connsiteX0" fmla="*/ 0 w 5331688"/>
                <a:gd name="connsiteY0" fmla="*/ 1348355 h 1348355"/>
                <a:gd name="connsiteX1" fmla="*/ 2694963 w 5331688"/>
                <a:gd name="connsiteY1" fmla="*/ 984170 h 1348355"/>
                <a:gd name="connsiteX2" fmla="*/ 5331688 w 5331688"/>
                <a:gd name="connsiteY2" fmla="*/ 1280 h 1348355"/>
                <a:gd name="connsiteX0" fmla="*/ 0 w 5331688"/>
                <a:gd name="connsiteY0" fmla="*/ 1348644 h 1348644"/>
                <a:gd name="connsiteX1" fmla="*/ 2694963 w 5331688"/>
                <a:gd name="connsiteY1" fmla="*/ 984459 h 1348644"/>
                <a:gd name="connsiteX2" fmla="*/ 5331688 w 5331688"/>
                <a:gd name="connsiteY2" fmla="*/ 1569 h 1348644"/>
                <a:gd name="connsiteX0" fmla="*/ 0 w 5331688"/>
                <a:gd name="connsiteY0" fmla="*/ 1347075 h 1347075"/>
                <a:gd name="connsiteX1" fmla="*/ 5331688 w 5331688"/>
                <a:gd name="connsiteY1" fmla="*/ 0 h 1347075"/>
                <a:gd name="connsiteX0" fmla="*/ 0 w 5331688"/>
                <a:gd name="connsiteY0" fmla="*/ 1347075 h 1347075"/>
                <a:gd name="connsiteX1" fmla="*/ 5331688 w 5331688"/>
                <a:gd name="connsiteY1" fmla="*/ 0 h 1347075"/>
                <a:gd name="connsiteX0" fmla="*/ 0 w 5331688"/>
                <a:gd name="connsiteY0" fmla="*/ 1347075 h 1347075"/>
                <a:gd name="connsiteX1" fmla="*/ 5331688 w 5331688"/>
                <a:gd name="connsiteY1" fmla="*/ 0 h 1347075"/>
                <a:gd name="connsiteX0" fmla="*/ 0 w 5236614"/>
                <a:gd name="connsiteY0" fmla="*/ 1618663 h 1618663"/>
                <a:gd name="connsiteX1" fmla="*/ 5236614 w 5236614"/>
                <a:gd name="connsiteY1" fmla="*/ 0 h 1618663"/>
                <a:gd name="connsiteX0" fmla="*/ 0 w 5236614"/>
                <a:gd name="connsiteY0" fmla="*/ 1618663 h 1618663"/>
                <a:gd name="connsiteX1" fmla="*/ 5236614 w 5236614"/>
                <a:gd name="connsiteY1" fmla="*/ 0 h 1618663"/>
                <a:gd name="connsiteX0" fmla="*/ 0 w 5236614"/>
                <a:gd name="connsiteY0" fmla="*/ 1618663 h 1618663"/>
                <a:gd name="connsiteX1" fmla="*/ 5236614 w 5236614"/>
                <a:gd name="connsiteY1" fmla="*/ 0 h 1618663"/>
              </a:gdLst>
              <a:ahLst/>
              <a:cxnLst>
                <a:cxn ang="0">
                  <a:pos x="connsiteX0" y="connsiteY0"/>
                </a:cxn>
                <a:cxn ang="0">
                  <a:pos x="connsiteX1" y="connsiteY1"/>
                </a:cxn>
              </a:cxnLst>
              <a:rect l="l" t="t" r="r" b="b"/>
              <a:pathLst>
                <a:path w="5236614" h="1618663">
                  <a:moveTo>
                    <a:pt x="0" y="1618663"/>
                  </a:moveTo>
                  <a:cubicBezTo>
                    <a:pt x="522249" y="1564088"/>
                    <a:pt x="3161486" y="1212058"/>
                    <a:pt x="5236614" y="0"/>
                  </a:cubicBezTo>
                </a:path>
              </a:pathLst>
            </a:custGeom>
            <a:ln w="57150"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sp>
          <p:nvSpPr>
            <p:cNvPr id="33831" name="TextBox 233"/>
            <p:cNvSpPr txBox="1">
              <a:spLocks noChangeArrowheads="1"/>
            </p:cNvSpPr>
            <p:nvPr/>
          </p:nvSpPr>
          <p:spPr bwMode="auto">
            <a:xfrm>
              <a:off x="5264585" y="2191960"/>
              <a:ext cx="1057274" cy="307801"/>
            </a:xfrm>
            <a:prstGeom prst="rect">
              <a:avLst/>
            </a:prstGeom>
            <a:noFill/>
            <a:ln w="9525">
              <a:noFill/>
              <a:miter lim="800000"/>
              <a:headEnd/>
              <a:tailEnd/>
            </a:ln>
          </p:spPr>
          <p:txBody>
            <a:bodyPr>
              <a:spAutoFit/>
            </a:bodyPr>
            <a:lstStyle/>
            <a:p>
              <a:pPr algn="r"/>
              <a:r>
                <a:rPr lang="en-GB" sz="1400" b="1" dirty="0">
                  <a:solidFill>
                    <a:srgbClr val="BD3920"/>
                  </a:solidFill>
                  <a:ea typeface="ＭＳ Ｐゴシック" pitchFamily="34" charset="-128"/>
                </a:rPr>
                <a:t>Chinese</a:t>
              </a:r>
            </a:p>
          </p:txBody>
        </p:sp>
        <p:sp>
          <p:nvSpPr>
            <p:cNvPr id="33832" name="TextBox 233"/>
            <p:cNvSpPr txBox="1">
              <a:spLocks noChangeArrowheads="1"/>
            </p:cNvSpPr>
            <p:nvPr/>
          </p:nvSpPr>
          <p:spPr bwMode="auto">
            <a:xfrm>
              <a:off x="6824780" y="2311975"/>
              <a:ext cx="1057274" cy="307801"/>
            </a:xfrm>
            <a:prstGeom prst="rect">
              <a:avLst/>
            </a:prstGeom>
            <a:noFill/>
            <a:ln w="9525">
              <a:noFill/>
              <a:miter lim="800000"/>
              <a:headEnd/>
              <a:tailEnd/>
            </a:ln>
          </p:spPr>
          <p:txBody>
            <a:bodyPr>
              <a:spAutoFit/>
            </a:bodyPr>
            <a:lstStyle/>
            <a:p>
              <a:pPr algn="r"/>
              <a:r>
                <a:rPr lang="en-GB" sz="1400" b="1" dirty="0">
                  <a:solidFill>
                    <a:srgbClr val="F79646"/>
                  </a:solidFill>
                  <a:ea typeface="ＭＳ Ｐゴシック" pitchFamily="34" charset="-128"/>
                </a:rPr>
                <a:t>Hispanic</a:t>
              </a:r>
            </a:p>
          </p:txBody>
        </p:sp>
        <p:sp>
          <p:nvSpPr>
            <p:cNvPr id="33833" name="TextBox 233"/>
            <p:cNvSpPr txBox="1">
              <a:spLocks noChangeArrowheads="1"/>
            </p:cNvSpPr>
            <p:nvPr/>
          </p:nvSpPr>
          <p:spPr bwMode="auto">
            <a:xfrm>
              <a:off x="7739180" y="2803465"/>
              <a:ext cx="748664" cy="307801"/>
            </a:xfrm>
            <a:prstGeom prst="rect">
              <a:avLst/>
            </a:prstGeom>
            <a:noFill/>
            <a:ln w="9525">
              <a:noFill/>
              <a:miter lim="800000"/>
              <a:headEnd/>
              <a:tailEnd/>
            </a:ln>
          </p:spPr>
          <p:txBody>
            <a:bodyPr>
              <a:spAutoFit/>
            </a:bodyPr>
            <a:lstStyle/>
            <a:p>
              <a:r>
                <a:rPr lang="en-GB" sz="1400" b="1" dirty="0">
                  <a:solidFill>
                    <a:schemeClr val="accent5"/>
                  </a:solidFill>
                  <a:ea typeface="ＭＳ Ｐゴシック" pitchFamily="34" charset="-128"/>
                </a:rPr>
                <a:t>Black</a:t>
              </a:r>
            </a:p>
          </p:txBody>
        </p:sp>
        <p:sp>
          <p:nvSpPr>
            <p:cNvPr id="33834" name="TextBox 233"/>
            <p:cNvSpPr txBox="1">
              <a:spLocks noChangeArrowheads="1"/>
            </p:cNvSpPr>
            <p:nvPr/>
          </p:nvSpPr>
          <p:spPr bwMode="auto">
            <a:xfrm>
              <a:off x="7584875" y="3626425"/>
              <a:ext cx="748664" cy="307801"/>
            </a:xfrm>
            <a:prstGeom prst="rect">
              <a:avLst/>
            </a:prstGeom>
            <a:noFill/>
            <a:ln w="9525">
              <a:noFill/>
              <a:miter lim="800000"/>
              <a:headEnd/>
              <a:tailEnd/>
            </a:ln>
          </p:spPr>
          <p:txBody>
            <a:bodyPr>
              <a:spAutoFit/>
            </a:bodyPr>
            <a:lstStyle/>
            <a:p>
              <a:r>
                <a:rPr lang="en-GB" sz="1400" b="1" dirty="0">
                  <a:solidFill>
                    <a:schemeClr val="accent3"/>
                  </a:solidFill>
                  <a:ea typeface="ＭＳ Ｐゴシック" pitchFamily="34" charset="-128"/>
                </a:rPr>
                <a:t>White</a:t>
              </a:r>
            </a:p>
          </p:txBody>
        </p:sp>
        <p:sp>
          <p:nvSpPr>
            <p:cNvPr id="58" name="Freeform 57"/>
            <p:cNvSpPr/>
            <p:nvPr/>
          </p:nvSpPr>
          <p:spPr>
            <a:xfrm>
              <a:off x="1873071" y="5113674"/>
              <a:ext cx="458764" cy="31752"/>
            </a:xfrm>
            <a:custGeom>
              <a:avLst/>
              <a:gdLst>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1238250 w 1238250"/>
                <a:gd name="connsiteY0" fmla="*/ 0 h 1670050"/>
                <a:gd name="connsiteX1" fmla="*/ 0 w 1238250"/>
                <a:gd name="connsiteY1" fmla="*/ 1670050 h 1670050"/>
                <a:gd name="connsiteX2" fmla="*/ 0 w 1238250"/>
                <a:gd name="connsiteY2" fmla="*/ 1670050 h 167005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673100"/>
                <a:gd name="connsiteX1" fmla="*/ 0 w 958850"/>
                <a:gd name="connsiteY1" fmla="*/ 673100 h 673100"/>
                <a:gd name="connsiteX2" fmla="*/ 0 w 958850"/>
                <a:gd name="connsiteY2" fmla="*/ 673100 h 673100"/>
                <a:gd name="connsiteX0" fmla="*/ 958850 w 958850"/>
                <a:gd name="connsiteY0" fmla="*/ 0 h 901700"/>
                <a:gd name="connsiteX1" fmla="*/ 0 w 958850"/>
                <a:gd name="connsiteY1" fmla="*/ 901700 h 901700"/>
                <a:gd name="connsiteX2" fmla="*/ 0 w 958850"/>
                <a:gd name="connsiteY2" fmla="*/ 901700 h 901700"/>
                <a:gd name="connsiteX0" fmla="*/ 958850 w 958850"/>
                <a:gd name="connsiteY0" fmla="*/ 0 h 901700"/>
                <a:gd name="connsiteX1" fmla="*/ 0 w 958850"/>
                <a:gd name="connsiteY1" fmla="*/ 901700 h 901700"/>
                <a:gd name="connsiteX2" fmla="*/ 0 w 958850"/>
                <a:gd name="connsiteY2" fmla="*/ 901700 h 901700"/>
                <a:gd name="connsiteX0" fmla="*/ 1149350 w 1149350"/>
                <a:gd name="connsiteY0" fmla="*/ 0 h 265038"/>
                <a:gd name="connsiteX1" fmla="*/ 0 w 1149350"/>
                <a:gd name="connsiteY1" fmla="*/ 177800 h 265038"/>
                <a:gd name="connsiteX2" fmla="*/ 0 w 1149350"/>
                <a:gd name="connsiteY2" fmla="*/ 177800 h 265038"/>
                <a:gd name="connsiteX0" fmla="*/ 1149350 w 1149350"/>
                <a:gd name="connsiteY0" fmla="*/ 0 h 177800"/>
                <a:gd name="connsiteX1" fmla="*/ 0 w 1149350"/>
                <a:gd name="connsiteY1" fmla="*/ 177800 h 177800"/>
                <a:gd name="connsiteX2" fmla="*/ 0 w 1149350"/>
                <a:gd name="connsiteY2" fmla="*/ 177800 h 177800"/>
                <a:gd name="connsiteX0" fmla="*/ 575327 w 575327"/>
                <a:gd name="connsiteY0" fmla="*/ 0 h 35089"/>
                <a:gd name="connsiteX1" fmla="*/ 0 w 575327"/>
                <a:gd name="connsiteY1" fmla="*/ 27114 h 35089"/>
                <a:gd name="connsiteX2" fmla="*/ 0 w 575327"/>
                <a:gd name="connsiteY2" fmla="*/ 27114 h 35089"/>
                <a:gd name="connsiteX0" fmla="*/ 575327 w 575327"/>
                <a:gd name="connsiteY0" fmla="*/ 0 h 27114"/>
                <a:gd name="connsiteX1" fmla="*/ 0 w 575327"/>
                <a:gd name="connsiteY1" fmla="*/ 27114 h 27114"/>
                <a:gd name="connsiteX2" fmla="*/ 0 w 575327"/>
                <a:gd name="connsiteY2" fmla="*/ 27114 h 27114"/>
                <a:gd name="connsiteX0" fmla="*/ 546625 w 546625"/>
                <a:gd name="connsiteY0" fmla="*/ 0 h 34289"/>
                <a:gd name="connsiteX1" fmla="*/ 0 w 546625"/>
                <a:gd name="connsiteY1" fmla="*/ 34289 h 34289"/>
                <a:gd name="connsiteX2" fmla="*/ 0 w 546625"/>
                <a:gd name="connsiteY2" fmla="*/ 34289 h 34289"/>
                <a:gd name="connsiteX0" fmla="*/ 510749 w 510749"/>
                <a:gd name="connsiteY0" fmla="*/ 0 h 34289"/>
                <a:gd name="connsiteX1" fmla="*/ 0 w 510749"/>
                <a:gd name="connsiteY1" fmla="*/ 34289 h 34289"/>
                <a:gd name="connsiteX2" fmla="*/ 0 w 510749"/>
                <a:gd name="connsiteY2" fmla="*/ 34289 h 34289"/>
              </a:gdLst>
              <a:ahLst/>
              <a:cxnLst>
                <a:cxn ang="0">
                  <a:pos x="connsiteX0" y="connsiteY0"/>
                </a:cxn>
                <a:cxn ang="0">
                  <a:pos x="connsiteX1" y="connsiteY1"/>
                </a:cxn>
                <a:cxn ang="0">
                  <a:pos x="connsiteX2" y="connsiteY2"/>
                </a:cxn>
              </a:cxnLst>
              <a:rect l="l" t="t" r="r" b="b"/>
              <a:pathLst>
                <a:path w="510749" h="34289">
                  <a:moveTo>
                    <a:pt x="510749" y="0"/>
                  </a:moveTo>
                  <a:lnTo>
                    <a:pt x="0" y="34289"/>
                  </a:lnTo>
                  <a:lnTo>
                    <a:pt x="0" y="34289"/>
                  </a:lnTo>
                </a:path>
              </a:pathLst>
            </a:custGeom>
            <a:ln w="57150"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dirty="0">
                <a:solidFill>
                  <a:srgbClr val="000000"/>
                </a:solidFill>
              </a:endParaRPr>
            </a:p>
          </p:txBody>
        </p:sp>
      </p:grpSp>
      <p:sp>
        <p:nvSpPr>
          <p:cNvPr id="33798" name="Rectangle 58"/>
          <p:cNvSpPr>
            <a:spLocks noChangeArrowheads="1"/>
          </p:cNvSpPr>
          <p:nvPr/>
        </p:nvSpPr>
        <p:spPr bwMode="auto">
          <a:xfrm>
            <a:off x="1438275" y="1536457"/>
            <a:ext cx="6202363" cy="707886"/>
          </a:xfrm>
          <a:prstGeom prst="rect">
            <a:avLst/>
          </a:prstGeom>
          <a:noFill/>
          <a:ln w="9525">
            <a:noFill/>
            <a:miter lim="800000"/>
            <a:headEnd/>
            <a:tailEnd/>
          </a:ln>
        </p:spPr>
        <p:txBody>
          <a:bodyPr>
            <a:spAutoFit/>
          </a:bodyPr>
          <a:lstStyle/>
          <a:p>
            <a:pPr algn="ctr"/>
            <a:r>
              <a:rPr lang="en-US" sz="2000" b="1" dirty="0">
                <a:solidFill>
                  <a:schemeClr val="accent3"/>
                </a:solidFill>
                <a:ea typeface="ＭＳ Ｐゴシック" pitchFamily="34" charset="-128"/>
              </a:rPr>
              <a:t>The Multi-Ethnic Study of Atherosclerosis</a:t>
            </a:r>
            <a:br>
              <a:rPr lang="en-US" sz="2000" b="1" dirty="0">
                <a:solidFill>
                  <a:schemeClr val="accent3"/>
                </a:solidFill>
                <a:ea typeface="ＭＳ Ｐゴシック" pitchFamily="34" charset="-128"/>
              </a:rPr>
            </a:br>
            <a:r>
              <a:rPr lang="en-US" sz="2000" b="1" dirty="0">
                <a:solidFill>
                  <a:schemeClr val="accent3"/>
                </a:solidFill>
                <a:ea typeface="ＭＳ Ｐゴシック" pitchFamily="34" charset="-128"/>
              </a:rPr>
              <a:t>(2000–2007)</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5"/>
          <p:cNvSpPr txBox="1">
            <a:spLocks noChangeArrowheads="1"/>
          </p:cNvSpPr>
          <p:nvPr/>
        </p:nvSpPr>
        <p:spPr bwMode="auto">
          <a:xfrm>
            <a:off x="33338" y="6101654"/>
            <a:ext cx="5314950" cy="707886"/>
          </a:xfrm>
          <a:prstGeom prst="rect">
            <a:avLst/>
          </a:prstGeom>
          <a:noFill/>
          <a:ln w="9525">
            <a:noFill/>
            <a:miter lim="800000"/>
            <a:headEnd/>
            <a:tailEnd/>
          </a:ln>
        </p:spPr>
        <p:txBody>
          <a:bodyPr anchor="b">
            <a:spAutoFit/>
          </a:bodyPr>
          <a:lstStyle/>
          <a:p>
            <a:pPr>
              <a:spcBef>
                <a:spcPts val="600"/>
              </a:spcBef>
            </a:pPr>
            <a:r>
              <a:rPr lang="en-US" sz="1000" dirty="0"/>
              <a:t>*</a:t>
            </a:r>
            <a:r>
              <a:rPr lang="en-US" sz="1000" i="1" dirty="0"/>
              <a:t>P</a:t>
            </a:r>
            <a:r>
              <a:rPr lang="en-US" sz="1000" dirty="0"/>
              <a:t>&lt;0.001 vs metabolically abnormal, normal weight.</a:t>
            </a:r>
          </a:p>
          <a:p>
            <a:pPr>
              <a:spcBef>
                <a:spcPts val="600"/>
              </a:spcBef>
            </a:pPr>
            <a:r>
              <a:rPr lang="en-US" sz="1000" dirty="0"/>
              <a:t>NHANES, National Health and Nutrition Examination Survey.</a:t>
            </a:r>
          </a:p>
          <a:p>
            <a:pPr>
              <a:spcBef>
                <a:spcPts val="600"/>
              </a:spcBef>
            </a:pPr>
            <a:r>
              <a:rPr lang="en-US" sz="1000" dirty="0"/>
              <a:t>Wildman RP, et al. </a:t>
            </a:r>
            <a:r>
              <a:rPr lang="en-US" sz="1000" i="1" dirty="0"/>
              <a:t>Arch Intern Med.</a:t>
            </a:r>
            <a:r>
              <a:rPr lang="en-US" sz="1000" dirty="0"/>
              <a:t> 2008;168:1617-1624.</a:t>
            </a:r>
          </a:p>
        </p:txBody>
      </p:sp>
      <p:sp>
        <p:nvSpPr>
          <p:cNvPr id="34820" name="Title 1"/>
          <p:cNvSpPr>
            <a:spLocks noGrp="1"/>
          </p:cNvSpPr>
          <p:nvPr>
            <p:ph type="title"/>
          </p:nvPr>
        </p:nvSpPr>
        <p:spPr/>
        <p:txBody>
          <a:bodyPr/>
          <a:lstStyle/>
          <a:p>
            <a:r>
              <a:rPr lang="en-US" sz="3600" dirty="0"/>
              <a:t>Roughly One-Third of Obese Individuals Are Metabolically Healthy</a:t>
            </a:r>
          </a:p>
        </p:txBody>
      </p:sp>
      <p:sp>
        <p:nvSpPr>
          <p:cNvPr id="2" name="Slide Number Placeholder 1"/>
          <p:cNvSpPr>
            <a:spLocks noGrp="1"/>
          </p:cNvSpPr>
          <p:nvPr>
            <p:ph type="sldNum" sz="quarter" idx="4"/>
          </p:nvPr>
        </p:nvSpPr>
        <p:spPr/>
        <p:txBody>
          <a:bodyPr/>
          <a:lstStyle/>
          <a:p>
            <a:fld id="{2462ECC2-A415-4E86-873D-B602882CC3EA}" type="slidenum">
              <a:rPr lang="en-US" smtClean="0"/>
              <a:pPr/>
              <a:t>58</a:t>
            </a:fld>
            <a:endParaRPr lang="en-US" dirty="0"/>
          </a:p>
        </p:txBody>
      </p:sp>
      <p:sp>
        <p:nvSpPr>
          <p:cNvPr id="34826" name="Rectangle 53"/>
          <p:cNvSpPr>
            <a:spLocks noChangeArrowheads="1"/>
          </p:cNvSpPr>
          <p:nvPr/>
        </p:nvSpPr>
        <p:spPr bwMode="auto">
          <a:xfrm>
            <a:off x="3285453" y="1527765"/>
            <a:ext cx="2568332" cy="400110"/>
          </a:xfrm>
          <a:prstGeom prst="rect">
            <a:avLst/>
          </a:prstGeom>
          <a:noFill/>
          <a:ln w="9525">
            <a:noFill/>
            <a:miter lim="800000"/>
            <a:headEnd/>
            <a:tailEnd/>
          </a:ln>
        </p:spPr>
        <p:txBody>
          <a:bodyPr wrap="none">
            <a:spAutoFit/>
          </a:bodyPr>
          <a:lstStyle/>
          <a:p>
            <a:pPr algn="ctr"/>
            <a:r>
              <a:rPr lang="en-GB" sz="2000" b="1" dirty="0">
                <a:solidFill>
                  <a:schemeClr val="accent3"/>
                </a:solidFill>
                <a:ea typeface="ＭＳ Ｐゴシック" pitchFamily="34" charset="-128"/>
              </a:rPr>
              <a:t>NHANES 1999-2004</a:t>
            </a:r>
          </a:p>
        </p:txBody>
      </p:sp>
      <p:grpSp>
        <p:nvGrpSpPr>
          <p:cNvPr id="8" name="Group 7"/>
          <p:cNvGrpSpPr/>
          <p:nvPr/>
        </p:nvGrpSpPr>
        <p:grpSpPr>
          <a:xfrm>
            <a:off x="474427" y="1934136"/>
            <a:ext cx="8204864" cy="4183586"/>
            <a:chOff x="474427" y="1934136"/>
            <a:chExt cx="8204864" cy="4183586"/>
          </a:xfrm>
        </p:grpSpPr>
        <p:graphicFrame>
          <p:nvGraphicFramePr>
            <p:cNvPr id="26" name="Content Placeholder 11"/>
            <p:cNvGraphicFramePr>
              <a:graphicFrameLocks/>
            </p:cNvGraphicFramePr>
            <p:nvPr>
              <p:extLst>
                <p:ext uri="{D42A27DB-BD31-4B8C-83A1-F6EECF244321}">
                  <p14:modId xmlns:p14="http://schemas.microsoft.com/office/powerpoint/2010/main" val="245718943"/>
                </p:ext>
              </p:extLst>
            </p:nvPr>
          </p:nvGraphicFramePr>
          <p:xfrm>
            <a:off x="724912" y="2799011"/>
            <a:ext cx="4040188" cy="3318711"/>
          </p:xfrm>
          <a:graphic>
            <a:graphicData uri="http://schemas.openxmlformats.org/drawingml/2006/chart">
              <c:chart xmlns:c="http://schemas.openxmlformats.org/drawingml/2006/chart" xmlns:r="http://schemas.openxmlformats.org/officeDocument/2006/relationships" r:id="rId3"/>
            </a:graphicData>
          </a:graphic>
        </p:graphicFrame>
        <p:grpSp>
          <p:nvGrpSpPr>
            <p:cNvPr id="34825" name="Group 19"/>
            <p:cNvGrpSpPr>
              <a:grpSpLocks/>
            </p:cNvGrpSpPr>
            <p:nvPr/>
          </p:nvGrpSpPr>
          <p:grpSpPr bwMode="auto">
            <a:xfrm>
              <a:off x="2663030" y="2387911"/>
              <a:ext cx="4608513" cy="306387"/>
              <a:chOff x="2915012" y="2224434"/>
              <a:chExt cx="4608531" cy="307777"/>
            </a:xfrm>
          </p:grpSpPr>
          <p:sp>
            <p:nvSpPr>
              <p:cNvPr id="34831" name="TextBox 17"/>
              <p:cNvSpPr txBox="1">
                <a:spLocks noChangeArrowheads="1"/>
              </p:cNvSpPr>
              <p:nvPr/>
            </p:nvSpPr>
            <p:spPr bwMode="auto">
              <a:xfrm>
                <a:off x="3038474" y="2224434"/>
                <a:ext cx="4485069" cy="307777"/>
              </a:xfrm>
              <a:prstGeom prst="rect">
                <a:avLst/>
              </a:prstGeom>
              <a:noFill/>
              <a:ln w="9525">
                <a:noFill/>
                <a:miter lim="800000"/>
                <a:headEnd/>
                <a:tailEnd/>
              </a:ln>
            </p:spPr>
            <p:txBody>
              <a:bodyPr>
                <a:spAutoFit/>
              </a:bodyPr>
              <a:lstStyle/>
              <a:p>
                <a:pPr>
                  <a:tabLst>
                    <a:tab pos="2176463" algn="l"/>
                  </a:tabLst>
                </a:pPr>
                <a:r>
                  <a:rPr lang="en-US" sz="1400" dirty="0"/>
                  <a:t>Metabolically healthy	Metabolically abnormal</a:t>
                </a:r>
              </a:p>
            </p:txBody>
          </p:sp>
          <p:sp>
            <p:nvSpPr>
              <p:cNvPr id="19" name="Rectangle 18"/>
              <p:cNvSpPr/>
              <p:nvPr/>
            </p:nvSpPr>
            <p:spPr>
              <a:xfrm>
                <a:off x="5096246" y="2318521"/>
                <a:ext cx="136526" cy="137144"/>
              </a:xfrm>
              <a:prstGeom prst="rect">
                <a:avLst/>
              </a:prstGeom>
              <a:ln w="12700"/>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2915012" y="2308953"/>
                <a:ext cx="136526" cy="138740"/>
              </a:xfrm>
              <a:prstGeom prst="rect">
                <a:avLst/>
              </a:prstGeom>
              <a:solidFill>
                <a:schemeClr val="accent1"/>
              </a:solidFill>
              <a:ln w="12700"/>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dirty="0"/>
              </a:p>
            </p:txBody>
          </p:sp>
        </p:grpSp>
        <p:sp>
          <p:nvSpPr>
            <p:cNvPr id="34827" name="TextBox 21"/>
            <p:cNvSpPr txBox="1">
              <a:spLocks noChangeArrowheads="1"/>
            </p:cNvSpPr>
            <p:nvPr/>
          </p:nvSpPr>
          <p:spPr bwMode="auto">
            <a:xfrm>
              <a:off x="4075616" y="3245501"/>
              <a:ext cx="460375" cy="400050"/>
            </a:xfrm>
            <a:prstGeom prst="rect">
              <a:avLst/>
            </a:prstGeom>
            <a:noFill/>
            <a:ln w="9525">
              <a:noFill/>
              <a:miter lim="800000"/>
              <a:headEnd/>
              <a:tailEnd/>
            </a:ln>
          </p:spPr>
          <p:txBody>
            <a:bodyPr>
              <a:spAutoFit/>
            </a:bodyPr>
            <a:lstStyle/>
            <a:p>
              <a:pPr algn="ctr"/>
              <a:r>
                <a:rPr lang="en-US" sz="2000" dirty="0"/>
                <a:t>*</a:t>
              </a:r>
            </a:p>
          </p:txBody>
        </p:sp>
        <p:sp>
          <p:nvSpPr>
            <p:cNvPr id="34828" name="TextBox 24"/>
            <p:cNvSpPr txBox="1">
              <a:spLocks noChangeArrowheads="1"/>
            </p:cNvSpPr>
            <p:nvPr/>
          </p:nvSpPr>
          <p:spPr bwMode="auto">
            <a:xfrm>
              <a:off x="2977647" y="3810651"/>
              <a:ext cx="460375" cy="400050"/>
            </a:xfrm>
            <a:prstGeom prst="rect">
              <a:avLst/>
            </a:prstGeom>
            <a:noFill/>
            <a:ln w="9525">
              <a:noFill/>
              <a:miter lim="800000"/>
              <a:headEnd/>
              <a:tailEnd/>
            </a:ln>
          </p:spPr>
          <p:txBody>
            <a:bodyPr>
              <a:spAutoFit/>
            </a:bodyPr>
            <a:lstStyle/>
            <a:p>
              <a:pPr algn="ctr"/>
              <a:r>
                <a:rPr lang="en-US" sz="2000" dirty="0"/>
                <a:t>*</a:t>
              </a:r>
            </a:p>
          </p:txBody>
        </p:sp>
        <p:sp>
          <p:nvSpPr>
            <p:cNvPr id="34829" name="TextBox 25"/>
            <p:cNvSpPr txBox="1">
              <a:spLocks noChangeArrowheads="1"/>
            </p:cNvSpPr>
            <p:nvPr/>
          </p:nvSpPr>
          <p:spPr bwMode="auto">
            <a:xfrm>
              <a:off x="7988300" y="3380604"/>
              <a:ext cx="460375" cy="400050"/>
            </a:xfrm>
            <a:prstGeom prst="rect">
              <a:avLst/>
            </a:prstGeom>
            <a:noFill/>
            <a:ln w="9525">
              <a:noFill/>
              <a:miter lim="800000"/>
              <a:headEnd/>
              <a:tailEnd/>
            </a:ln>
          </p:spPr>
          <p:txBody>
            <a:bodyPr>
              <a:spAutoFit/>
            </a:bodyPr>
            <a:lstStyle/>
            <a:p>
              <a:pPr algn="ctr"/>
              <a:r>
                <a:rPr lang="en-US" sz="2000" dirty="0"/>
                <a:t>*</a:t>
              </a:r>
            </a:p>
          </p:txBody>
        </p:sp>
        <p:sp>
          <p:nvSpPr>
            <p:cNvPr id="34830" name="TextBox 26"/>
            <p:cNvSpPr txBox="1">
              <a:spLocks noChangeArrowheads="1"/>
            </p:cNvSpPr>
            <p:nvPr/>
          </p:nvSpPr>
          <p:spPr bwMode="auto">
            <a:xfrm>
              <a:off x="6994525" y="4007666"/>
              <a:ext cx="460375" cy="400050"/>
            </a:xfrm>
            <a:prstGeom prst="rect">
              <a:avLst/>
            </a:prstGeom>
            <a:noFill/>
            <a:ln w="9525">
              <a:noFill/>
              <a:miter lim="800000"/>
              <a:headEnd/>
              <a:tailEnd/>
            </a:ln>
          </p:spPr>
          <p:txBody>
            <a:bodyPr>
              <a:spAutoFit/>
            </a:bodyPr>
            <a:lstStyle/>
            <a:p>
              <a:pPr algn="ctr"/>
              <a:r>
                <a:rPr lang="en-US" sz="2000" dirty="0"/>
                <a:t>*</a:t>
              </a:r>
            </a:p>
          </p:txBody>
        </p:sp>
        <p:sp>
          <p:nvSpPr>
            <p:cNvPr id="4" name="Rectangle 3"/>
            <p:cNvSpPr/>
            <p:nvPr/>
          </p:nvSpPr>
          <p:spPr>
            <a:xfrm rot="16200000">
              <a:off x="-167576" y="4202343"/>
              <a:ext cx="1622560" cy="338554"/>
            </a:xfrm>
            <a:prstGeom prst="rect">
              <a:avLst/>
            </a:prstGeom>
          </p:spPr>
          <p:txBody>
            <a:bodyPr wrap="none">
              <a:spAutoFit/>
            </a:bodyPr>
            <a:lstStyle/>
            <a:p>
              <a:pPr algn="ctr">
                <a:defRPr sz="1398" b="1" i="0" u="none" strike="noStrike" kern="1200" baseline="0">
                  <a:solidFill>
                    <a:srgbClr val="000000"/>
                  </a:solidFill>
                  <a:latin typeface="Arial"/>
                  <a:ea typeface="Arial"/>
                  <a:cs typeface="Arial"/>
                </a:defRPr>
              </a:pPr>
              <a:r>
                <a:rPr lang="en-US" sz="1600" dirty="0"/>
                <a:t>Population (%)</a:t>
              </a:r>
            </a:p>
          </p:txBody>
        </p:sp>
        <p:graphicFrame>
          <p:nvGraphicFramePr>
            <p:cNvPr id="25" name="Content Placeholder 15"/>
            <p:cNvGraphicFramePr>
              <a:graphicFrameLocks/>
            </p:cNvGraphicFramePr>
            <p:nvPr>
              <p:extLst>
                <p:ext uri="{D42A27DB-BD31-4B8C-83A1-F6EECF244321}">
                  <p14:modId xmlns:p14="http://schemas.microsoft.com/office/powerpoint/2010/main" val="722454937"/>
                </p:ext>
              </p:extLst>
            </p:nvPr>
          </p:nvGraphicFramePr>
          <p:xfrm>
            <a:off x="4637516" y="2769526"/>
            <a:ext cx="4041775" cy="3318711"/>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Placeholder 13"/>
            <p:cNvSpPr txBox="1">
              <a:spLocks/>
            </p:cNvSpPr>
            <p:nvPr/>
          </p:nvSpPr>
          <p:spPr bwMode="auto">
            <a:xfrm>
              <a:off x="5602452" y="1934136"/>
              <a:ext cx="2663825"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ea typeface="ＭＳ Ｐゴシック" pitchFamily="34" charset="-128"/>
                </a:rPr>
                <a:t>Women</a:t>
              </a:r>
            </a:p>
          </p:txBody>
        </p:sp>
        <p:sp>
          <p:nvSpPr>
            <p:cNvPr id="28" name="Text Placeholder 12"/>
            <p:cNvSpPr txBox="1">
              <a:spLocks/>
            </p:cNvSpPr>
            <p:nvPr/>
          </p:nvSpPr>
          <p:spPr bwMode="auto">
            <a:xfrm>
              <a:off x="869296" y="1939907"/>
              <a:ext cx="3387725"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marL="0" indent="0" algn="ctr" defTabSz="914400">
                <a:buFontTx/>
                <a:buNone/>
              </a:pPr>
              <a:r>
                <a:rPr lang="en-US" sz="2000" b="1" kern="0" dirty="0">
                  <a:ea typeface="ＭＳ Ｐゴシック" pitchFamily="34" charset="-128"/>
                </a:rPr>
                <a:t>Men</a:t>
              </a:r>
            </a:p>
          </p:txBody>
        </p:sp>
      </p:gr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600" dirty="0"/>
              <a:t>Characteristics of Metabolically Healthy vs Insulin Resistant Obese</a:t>
            </a:r>
          </a:p>
        </p:txBody>
      </p:sp>
      <p:sp>
        <p:nvSpPr>
          <p:cNvPr id="2" name="Slide Number Placeholder 1"/>
          <p:cNvSpPr>
            <a:spLocks noGrp="1"/>
          </p:cNvSpPr>
          <p:nvPr>
            <p:ph type="sldNum" sz="quarter" idx="4"/>
          </p:nvPr>
        </p:nvSpPr>
        <p:spPr/>
        <p:txBody>
          <a:bodyPr/>
          <a:lstStyle/>
          <a:p>
            <a:fld id="{2462ECC2-A415-4E86-873D-B602882CC3EA}" type="slidenum">
              <a:rPr lang="en-US" smtClean="0"/>
              <a:pPr/>
              <a:t>59</a:t>
            </a:fld>
            <a:endParaRPr lang="en-US" dirty="0"/>
          </a:p>
        </p:txBody>
      </p:sp>
      <p:sp>
        <p:nvSpPr>
          <p:cNvPr id="35843" name="TextBox 37"/>
          <p:cNvSpPr txBox="1">
            <a:spLocks noChangeArrowheads="1"/>
          </p:cNvSpPr>
          <p:nvPr/>
        </p:nvSpPr>
        <p:spPr bwMode="auto">
          <a:xfrm>
            <a:off x="33338" y="6332569"/>
            <a:ext cx="5737225" cy="477054"/>
          </a:xfrm>
          <a:prstGeom prst="rect">
            <a:avLst/>
          </a:prstGeom>
          <a:noFill/>
          <a:ln w="9525">
            <a:noFill/>
            <a:miter lim="800000"/>
            <a:headEnd/>
            <a:tailEnd/>
          </a:ln>
        </p:spPr>
        <p:txBody>
          <a:bodyPr anchor="b">
            <a:spAutoFit/>
          </a:bodyPr>
          <a:lstStyle/>
          <a:p>
            <a:pPr>
              <a:spcBef>
                <a:spcPts val="600"/>
              </a:spcBef>
            </a:pPr>
            <a:r>
              <a:rPr lang="en-US" sz="1000" dirty="0"/>
              <a:t>BMI, body mass index; IR, insulin resistant; IS, insulin sensitive.</a:t>
            </a:r>
          </a:p>
          <a:p>
            <a:pPr>
              <a:spcBef>
                <a:spcPts val="600"/>
              </a:spcBef>
            </a:pPr>
            <a:r>
              <a:rPr lang="en-US" sz="1000" dirty="0"/>
              <a:t>Stefan N, et al. </a:t>
            </a:r>
            <a:r>
              <a:rPr lang="en-US" sz="1000" i="1" dirty="0"/>
              <a:t>Arch Int Med.</a:t>
            </a:r>
            <a:r>
              <a:rPr lang="en-US" sz="1000" dirty="0"/>
              <a:t> 2008;168:1609-1616.</a:t>
            </a:r>
          </a:p>
        </p:txBody>
      </p:sp>
      <p:graphicFrame>
        <p:nvGraphicFramePr>
          <p:cNvPr id="8" name="Chart 14"/>
          <p:cNvGraphicFramePr>
            <a:graphicFrameLocks/>
          </p:cNvGraphicFramePr>
          <p:nvPr/>
        </p:nvGraphicFramePr>
        <p:xfrm>
          <a:off x="642018" y="1685917"/>
          <a:ext cx="3932289" cy="1913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39"/>
          <p:cNvGraphicFramePr>
            <a:graphicFrameLocks/>
          </p:cNvGraphicFramePr>
          <p:nvPr/>
        </p:nvGraphicFramePr>
        <p:xfrm>
          <a:off x="4914847" y="1687846"/>
          <a:ext cx="3932289" cy="1913666"/>
        </p:xfrm>
        <a:graphic>
          <a:graphicData uri="http://schemas.openxmlformats.org/drawingml/2006/chart">
            <c:chart xmlns:c="http://schemas.openxmlformats.org/drawingml/2006/chart" xmlns:r="http://schemas.openxmlformats.org/officeDocument/2006/relationships" r:id="rId4"/>
          </a:graphicData>
        </a:graphic>
      </p:graphicFrame>
      <p:sp>
        <p:nvSpPr>
          <p:cNvPr id="35848" name="TextBox 15"/>
          <p:cNvSpPr txBox="1">
            <a:spLocks noChangeArrowheads="1"/>
          </p:cNvSpPr>
          <p:nvPr/>
        </p:nvSpPr>
        <p:spPr bwMode="auto">
          <a:xfrm rot="16200000">
            <a:off x="3408" y="2579947"/>
            <a:ext cx="1116089" cy="307766"/>
          </a:xfrm>
          <a:prstGeom prst="rect">
            <a:avLst/>
          </a:prstGeom>
          <a:noFill/>
          <a:ln w="9525">
            <a:noFill/>
            <a:miter lim="800000"/>
            <a:headEnd/>
            <a:tailEnd/>
          </a:ln>
        </p:spPr>
        <p:txBody>
          <a:bodyPr>
            <a:spAutoFit/>
          </a:bodyPr>
          <a:lstStyle/>
          <a:p>
            <a:pPr algn="ctr"/>
            <a:r>
              <a:rPr lang="en-US" sz="1400" b="1" dirty="0"/>
              <a:t>Kilograms</a:t>
            </a:r>
          </a:p>
        </p:txBody>
      </p:sp>
      <p:sp>
        <p:nvSpPr>
          <p:cNvPr id="35849" name="TextBox 42"/>
          <p:cNvSpPr txBox="1">
            <a:spLocks noChangeArrowheads="1"/>
          </p:cNvSpPr>
          <p:nvPr/>
        </p:nvSpPr>
        <p:spPr bwMode="auto">
          <a:xfrm rot="16200000">
            <a:off x="-302466" y="4673357"/>
            <a:ext cx="1737593" cy="307766"/>
          </a:xfrm>
          <a:prstGeom prst="rect">
            <a:avLst/>
          </a:prstGeom>
          <a:noFill/>
          <a:ln w="9525">
            <a:noFill/>
            <a:miter lim="800000"/>
            <a:headEnd/>
            <a:tailEnd/>
          </a:ln>
        </p:spPr>
        <p:txBody>
          <a:bodyPr>
            <a:spAutoFit/>
          </a:bodyPr>
          <a:lstStyle/>
          <a:p>
            <a:pPr algn="ctr"/>
            <a:r>
              <a:rPr lang="en-US" sz="1400" b="1" dirty="0"/>
              <a:t>Absolute units</a:t>
            </a:r>
          </a:p>
        </p:txBody>
      </p:sp>
      <p:sp>
        <p:nvSpPr>
          <p:cNvPr id="35850" name="TextBox 43"/>
          <p:cNvSpPr txBox="1">
            <a:spLocks noChangeArrowheads="1"/>
          </p:cNvSpPr>
          <p:nvPr/>
        </p:nvSpPr>
        <p:spPr bwMode="auto">
          <a:xfrm>
            <a:off x="2093685" y="5672882"/>
            <a:ext cx="1341582" cy="307824"/>
          </a:xfrm>
          <a:prstGeom prst="rect">
            <a:avLst/>
          </a:prstGeom>
          <a:noFill/>
          <a:ln w="9525">
            <a:noFill/>
            <a:miter lim="800000"/>
            <a:headEnd/>
            <a:tailEnd/>
          </a:ln>
        </p:spPr>
        <p:txBody>
          <a:bodyPr>
            <a:spAutoFit/>
          </a:bodyPr>
          <a:lstStyle/>
          <a:p>
            <a:pPr algn="ctr"/>
            <a:r>
              <a:rPr lang="en-US" sz="1400" b="1" dirty="0"/>
              <a:t>BMI (kg/m</a:t>
            </a:r>
            <a:r>
              <a:rPr lang="en-US" sz="1400" b="1" baseline="30000" dirty="0"/>
              <a:t>2</a:t>
            </a:r>
            <a:r>
              <a:rPr lang="en-US" sz="1400" b="1" dirty="0"/>
              <a:t>)</a:t>
            </a:r>
          </a:p>
        </p:txBody>
      </p:sp>
      <p:sp>
        <p:nvSpPr>
          <p:cNvPr id="35851" name="TextBox 44"/>
          <p:cNvSpPr txBox="1">
            <a:spLocks noChangeArrowheads="1"/>
          </p:cNvSpPr>
          <p:nvPr/>
        </p:nvSpPr>
        <p:spPr bwMode="auto">
          <a:xfrm>
            <a:off x="6273922" y="5672882"/>
            <a:ext cx="1341582" cy="307824"/>
          </a:xfrm>
          <a:prstGeom prst="rect">
            <a:avLst/>
          </a:prstGeom>
          <a:noFill/>
          <a:ln w="9525">
            <a:noFill/>
            <a:miter lim="800000"/>
            <a:headEnd/>
            <a:tailEnd/>
          </a:ln>
        </p:spPr>
        <p:txBody>
          <a:bodyPr>
            <a:spAutoFit/>
          </a:bodyPr>
          <a:lstStyle/>
          <a:p>
            <a:pPr algn="ctr"/>
            <a:r>
              <a:rPr lang="en-US" sz="1400" b="1" dirty="0"/>
              <a:t>BMI (kg/m</a:t>
            </a:r>
            <a:r>
              <a:rPr lang="en-US" sz="1400" b="1" baseline="30000" dirty="0"/>
              <a:t>2</a:t>
            </a:r>
            <a:r>
              <a:rPr lang="en-US" sz="1400" b="1" dirty="0"/>
              <a:t>)</a:t>
            </a:r>
          </a:p>
        </p:txBody>
      </p:sp>
      <p:graphicFrame>
        <p:nvGraphicFramePr>
          <p:cNvPr id="7" name="Chart 45"/>
          <p:cNvGraphicFramePr>
            <a:graphicFrameLocks/>
          </p:cNvGraphicFramePr>
          <p:nvPr/>
        </p:nvGraphicFramePr>
        <p:xfrm>
          <a:off x="654051" y="3823137"/>
          <a:ext cx="3932289" cy="19136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46"/>
          <p:cNvGraphicFramePr>
            <a:graphicFrameLocks/>
          </p:cNvGraphicFramePr>
          <p:nvPr/>
        </p:nvGraphicFramePr>
        <p:xfrm>
          <a:off x="4822709" y="3825066"/>
          <a:ext cx="3932289" cy="1913666"/>
        </p:xfrm>
        <a:graphic>
          <a:graphicData uri="http://schemas.openxmlformats.org/drawingml/2006/chart">
            <c:chart xmlns:c="http://schemas.openxmlformats.org/drawingml/2006/chart" xmlns:r="http://schemas.openxmlformats.org/officeDocument/2006/relationships" r:id="rId6"/>
          </a:graphicData>
        </a:graphic>
      </p:graphicFrame>
      <p:sp>
        <p:nvSpPr>
          <p:cNvPr id="35854" name="TextBox 47"/>
          <p:cNvSpPr txBox="1">
            <a:spLocks noChangeArrowheads="1"/>
          </p:cNvSpPr>
          <p:nvPr/>
        </p:nvSpPr>
        <p:spPr bwMode="auto">
          <a:xfrm rot="16200000">
            <a:off x="3935641" y="4673356"/>
            <a:ext cx="1737593" cy="307766"/>
          </a:xfrm>
          <a:prstGeom prst="rect">
            <a:avLst/>
          </a:prstGeom>
          <a:noFill/>
          <a:ln w="9525">
            <a:noFill/>
            <a:miter lim="800000"/>
            <a:headEnd/>
            <a:tailEnd/>
          </a:ln>
        </p:spPr>
        <p:txBody>
          <a:bodyPr>
            <a:spAutoFit/>
          </a:bodyPr>
          <a:lstStyle/>
          <a:p>
            <a:pPr algn="ctr"/>
            <a:r>
              <a:rPr lang="en-US" sz="1400" b="1" dirty="0"/>
              <a:t>Percentage</a:t>
            </a:r>
          </a:p>
        </p:txBody>
      </p:sp>
      <p:sp>
        <p:nvSpPr>
          <p:cNvPr id="35855" name="TextBox 48"/>
          <p:cNvSpPr txBox="1">
            <a:spLocks noChangeArrowheads="1"/>
          </p:cNvSpPr>
          <p:nvPr/>
        </p:nvSpPr>
        <p:spPr bwMode="auto">
          <a:xfrm rot="16200000">
            <a:off x="4246392" y="2579948"/>
            <a:ext cx="1116089" cy="307766"/>
          </a:xfrm>
          <a:prstGeom prst="rect">
            <a:avLst/>
          </a:prstGeom>
          <a:noFill/>
          <a:ln w="9525">
            <a:noFill/>
            <a:miter lim="800000"/>
            <a:headEnd/>
            <a:tailEnd/>
          </a:ln>
        </p:spPr>
        <p:txBody>
          <a:bodyPr>
            <a:spAutoFit/>
          </a:bodyPr>
          <a:lstStyle/>
          <a:p>
            <a:pPr algn="ctr"/>
            <a:r>
              <a:rPr lang="en-US" sz="1400" b="1" dirty="0"/>
              <a:t>Kilograms</a:t>
            </a:r>
          </a:p>
        </p:txBody>
      </p:sp>
      <p:grpSp>
        <p:nvGrpSpPr>
          <p:cNvPr id="35856" name="Group 52"/>
          <p:cNvGrpSpPr>
            <a:grpSpLocks/>
          </p:cNvGrpSpPr>
          <p:nvPr/>
        </p:nvGrpSpPr>
        <p:grpSpPr bwMode="auto">
          <a:xfrm>
            <a:off x="7353272" y="4519599"/>
            <a:ext cx="847693" cy="432843"/>
            <a:chOff x="7610475" y="4519613"/>
            <a:chExt cx="847725" cy="432777"/>
          </a:xfrm>
        </p:grpSpPr>
        <p:cxnSp>
          <p:nvCxnSpPr>
            <p:cNvPr id="18" name="Straight Connector 17"/>
            <p:cNvCxnSpPr/>
            <p:nvPr/>
          </p:nvCxnSpPr>
          <p:spPr>
            <a:xfrm>
              <a:off x="7610502" y="4519627"/>
              <a:ext cx="84775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610502" y="4519627"/>
              <a:ext cx="0" cy="43332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458259" y="4519627"/>
              <a:ext cx="0" cy="8253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857" name="TextBox 53"/>
          <p:cNvSpPr txBox="1">
            <a:spLocks noChangeArrowheads="1"/>
          </p:cNvSpPr>
          <p:nvPr/>
        </p:nvSpPr>
        <p:spPr bwMode="auto">
          <a:xfrm>
            <a:off x="7500359" y="4440300"/>
            <a:ext cx="563451" cy="153911"/>
          </a:xfrm>
          <a:prstGeom prst="rect">
            <a:avLst/>
          </a:prstGeom>
          <a:solidFill>
            <a:srgbClr val="FCF9F6"/>
          </a:solidFill>
          <a:ln w="9525">
            <a:noFill/>
            <a:miter lim="800000"/>
            <a:headEnd/>
            <a:tailEnd/>
          </a:ln>
        </p:spPr>
        <p:txBody>
          <a:bodyPr lIns="0" tIns="0" rIns="0" bIns="0">
            <a:spAutoFit/>
          </a:bodyPr>
          <a:lstStyle/>
          <a:p>
            <a:pPr algn="ctr"/>
            <a:r>
              <a:rPr lang="en-US" sz="1000" i="1" dirty="0"/>
              <a:t>P</a:t>
            </a:r>
            <a:r>
              <a:rPr lang="en-US" sz="1000" dirty="0"/>
              <a:t>&lt;0.05</a:t>
            </a:r>
          </a:p>
        </p:txBody>
      </p:sp>
      <p:grpSp>
        <p:nvGrpSpPr>
          <p:cNvPr id="35858" name="Group 55"/>
          <p:cNvGrpSpPr>
            <a:grpSpLocks/>
          </p:cNvGrpSpPr>
          <p:nvPr/>
        </p:nvGrpSpPr>
        <p:grpSpPr bwMode="auto">
          <a:xfrm>
            <a:off x="7429612" y="2175786"/>
            <a:ext cx="847693" cy="216421"/>
            <a:chOff x="7610475" y="4519613"/>
            <a:chExt cx="847725" cy="216388"/>
          </a:xfrm>
        </p:grpSpPr>
        <p:cxnSp>
          <p:nvCxnSpPr>
            <p:cNvPr id="57" name="Straight Connector 56"/>
            <p:cNvCxnSpPr/>
            <p:nvPr/>
          </p:nvCxnSpPr>
          <p:spPr>
            <a:xfrm>
              <a:off x="7610363" y="4520290"/>
              <a:ext cx="84775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610363" y="4520290"/>
              <a:ext cx="0" cy="21586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458120" y="4520290"/>
              <a:ext cx="0" cy="809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859" name="TextBox 59"/>
          <p:cNvSpPr txBox="1">
            <a:spLocks noChangeArrowheads="1"/>
          </p:cNvSpPr>
          <p:nvPr/>
        </p:nvSpPr>
        <p:spPr bwMode="auto">
          <a:xfrm>
            <a:off x="7576698" y="2096487"/>
            <a:ext cx="563451" cy="153911"/>
          </a:xfrm>
          <a:prstGeom prst="rect">
            <a:avLst/>
          </a:prstGeom>
          <a:solidFill>
            <a:srgbClr val="FCF9F6"/>
          </a:solidFill>
          <a:ln w="9525">
            <a:noFill/>
            <a:miter lim="800000"/>
            <a:headEnd/>
            <a:tailEnd/>
          </a:ln>
        </p:spPr>
        <p:txBody>
          <a:bodyPr lIns="0" tIns="0" rIns="0" bIns="0">
            <a:spAutoFit/>
          </a:bodyPr>
          <a:lstStyle/>
          <a:p>
            <a:pPr algn="ctr"/>
            <a:r>
              <a:rPr lang="en-US" sz="1000" i="1" dirty="0"/>
              <a:t>P</a:t>
            </a:r>
            <a:r>
              <a:rPr lang="en-US" sz="1000" dirty="0"/>
              <a:t>&lt;0.05</a:t>
            </a:r>
          </a:p>
        </p:txBody>
      </p:sp>
      <p:grpSp>
        <p:nvGrpSpPr>
          <p:cNvPr id="35860" name="Group 61"/>
          <p:cNvGrpSpPr>
            <a:grpSpLocks/>
          </p:cNvGrpSpPr>
          <p:nvPr/>
        </p:nvGrpSpPr>
        <p:grpSpPr bwMode="auto">
          <a:xfrm>
            <a:off x="3156114" y="4300834"/>
            <a:ext cx="847693" cy="259595"/>
            <a:chOff x="7610475" y="4519613"/>
            <a:chExt cx="847725" cy="259556"/>
          </a:xfrm>
        </p:grpSpPr>
        <p:cxnSp>
          <p:nvCxnSpPr>
            <p:cNvPr id="63" name="Straight Connector 62"/>
            <p:cNvCxnSpPr/>
            <p:nvPr/>
          </p:nvCxnSpPr>
          <p:spPr>
            <a:xfrm>
              <a:off x="7610311" y="4519317"/>
              <a:ext cx="84775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610311" y="4519317"/>
              <a:ext cx="0" cy="26031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458068" y="4519317"/>
              <a:ext cx="0" cy="8253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861" name="TextBox 65"/>
          <p:cNvSpPr txBox="1">
            <a:spLocks noChangeArrowheads="1"/>
          </p:cNvSpPr>
          <p:nvPr/>
        </p:nvSpPr>
        <p:spPr bwMode="auto">
          <a:xfrm>
            <a:off x="3303200" y="4221535"/>
            <a:ext cx="563451" cy="153911"/>
          </a:xfrm>
          <a:prstGeom prst="rect">
            <a:avLst/>
          </a:prstGeom>
          <a:solidFill>
            <a:srgbClr val="FCF9F6"/>
          </a:solidFill>
          <a:ln w="9525">
            <a:noFill/>
            <a:miter lim="800000"/>
            <a:headEnd/>
            <a:tailEnd/>
          </a:ln>
        </p:spPr>
        <p:txBody>
          <a:bodyPr lIns="0" tIns="0" rIns="0" bIns="0">
            <a:spAutoFit/>
          </a:bodyPr>
          <a:lstStyle/>
          <a:p>
            <a:pPr algn="ctr"/>
            <a:r>
              <a:rPr lang="en-US" sz="1000" i="1" dirty="0"/>
              <a:t>P</a:t>
            </a:r>
            <a:r>
              <a:rPr lang="en-US" sz="1000" dirty="0"/>
              <a:t>&lt;0.05</a:t>
            </a:r>
          </a:p>
        </p:txBody>
      </p:sp>
      <p:grpSp>
        <p:nvGrpSpPr>
          <p:cNvPr id="35862" name="Group 71"/>
          <p:cNvGrpSpPr>
            <a:grpSpLocks/>
          </p:cNvGrpSpPr>
          <p:nvPr/>
        </p:nvGrpSpPr>
        <p:grpSpPr bwMode="auto">
          <a:xfrm>
            <a:off x="3151009" y="2257393"/>
            <a:ext cx="847693" cy="81660"/>
            <a:chOff x="7610475" y="4519613"/>
            <a:chExt cx="847725" cy="81648"/>
          </a:xfrm>
        </p:grpSpPr>
        <p:cxnSp>
          <p:nvCxnSpPr>
            <p:cNvPr id="73" name="Straight Connector 72"/>
            <p:cNvCxnSpPr/>
            <p:nvPr/>
          </p:nvCxnSpPr>
          <p:spPr>
            <a:xfrm>
              <a:off x="7610654" y="4519644"/>
              <a:ext cx="84775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7610654" y="4519644"/>
              <a:ext cx="0" cy="8095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8458411" y="4519644"/>
              <a:ext cx="0" cy="8095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5863" name="TextBox 75"/>
          <p:cNvSpPr txBox="1">
            <a:spLocks noChangeArrowheads="1"/>
          </p:cNvSpPr>
          <p:nvPr/>
        </p:nvSpPr>
        <p:spPr bwMode="auto">
          <a:xfrm>
            <a:off x="3406147" y="2178094"/>
            <a:ext cx="367028" cy="153911"/>
          </a:xfrm>
          <a:prstGeom prst="rect">
            <a:avLst/>
          </a:prstGeom>
          <a:solidFill>
            <a:srgbClr val="FCF9F6"/>
          </a:solidFill>
          <a:ln w="9525">
            <a:noFill/>
            <a:miter lim="800000"/>
            <a:headEnd/>
            <a:tailEnd/>
          </a:ln>
        </p:spPr>
        <p:txBody>
          <a:bodyPr lIns="0" tIns="0" rIns="0" bIns="0">
            <a:spAutoFit/>
          </a:bodyPr>
          <a:lstStyle/>
          <a:p>
            <a:pPr algn="ctr"/>
            <a:r>
              <a:rPr lang="en-US" sz="1000" i="1" dirty="0"/>
              <a:t>NS</a:t>
            </a:r>
            <a:endParaRPr lang="en-US" sz="1000"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4"/>
          </p:nvPr>
        </p:nvSpPr>
        <p:spPr/>
        <p:txBody>
          <a:bodyPr/>
          <a:lstStyle/>
          <a:p>
            <a:pPr>
              <a:defRPr/>
            </a:pPr>
            <a:fld id="{2462ECC2-A415-4E86-873D-B602882CC3E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914464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3337" y="6335032"/>
            <a:ext cx="8021637" cy="477054"/>
          </a:xfrm>
          <a:prstGeom prst="rect">
            <a:avLst/>
          </a:prstGeom>
          <a:noFill/>
          <a:ln w="9525">
            <a:noFill/>
            <a:miter lim="800000"/>
            <a:headEnd/>
            <a:tailEnd/>
          </a:ln>
        </p:spPr>
        <p:txBody>
          <a:bodyPr wrap="square" anchor="b">
            <a:spAutoFit/>
          </a:bodyPr>
          <a:lstStyle/>
          <a:p>
            <a:pPr>
              <a:spcBef>
                <a:spcPts val="600"/>
              </a:spcBef>
            </a:pPr>
            <a:r>
              <a:rPr lang="en-US" sz="1000" dirty="0"/>
              <a:t>BMI, body mass index; MACE, major adverse cardiac event (death, nonfatal myocardial infarction, stroke, congestive heart failure).</a:t>
            </a:r>
          </a:p>
          <a:p>
            <a:pPr>
              <a:spcBef>
                <a:spcPts val="600"/>
              </a:spcBef>
            </a:pPr>
            <a:r>
              <a:rPr lang="en-US" sz="1000" dirty="0"/>
              <a:t>Kip KE et al. </a:t>
            </a:r>
            <a:r>
              <a:rPr lang="en-US" sz="1000" i="1" dirty="0"/>
              <a:t>Circulation. </a:t>
            </a:r>
            <a:r>
              <a:rPr lang="en-US" sz="1000" dirty="0"/>
              <a:t>2004;109:706-713. </a:t>
            </a:r>
          </a:p>
        </p:txBody>
      </p:sp>
      <p:sp>
        <p:nvSpPr>
          <p:cNvPr id="36867" name="Title 2"/>
          <p:cNvSpPr>
            <a:spLocks noGrp="1"/>
          </p:cNvSpPr>
          <p:nvPr>
            <p:ph type="title"/>
          </p:nvPr>
        </p:nvSpPr>
        <p:spPr/>
        <p:txBody>
          <a:bodyPr/>
          <a:lstStyle/>
          <a:p>
            <a:r>
              <a:rPr lang="en-US" dirty="0"/>
              <a:t>Metabolic Syndrome vs Obesity in Cardiovascular Risk</a:t>
            </a:r>
          </a:p>
        </p:txBody>
      </p:sp>
      <p:sp>
        <p:nvSpPr>
          <p:cNvPr id="2" name="Slide Number Placeholder 1"/>
          <p:cNvSpPr>
            <a:spLocks noGrp="1"/>
          </p:cNvSpPr>
          <p:nvPr>
            <p:ph type="sldNum" sz="quarter" idx="4"/>
          </p:nvPr>
        </p:nvSpPr>
        <p:spPr/>
        <p:txBody>
          <a:bodyPr/>
          <a:lstStyle/>
          <a:p>
            <a:fld id="{2462ECC2-A415-4E86-873D-B602882CC3EA}" type="slidenum">
              <a:rPr lang="en-US" smtClean="0"/>
              <a:pPr/>
              <a:t>60</a:t>
            </a:fld>
            <a:endParaRPr lang="en-US" dirty="0"/>
          </a:p>
        </p:txBody>
      </p:sp>
      <p:grpSp>
        <p:nvGrpSpPr>
          <p:cNvPr id="36868" name="Group 14"/>
          <p:cNvGrpSpPr>
            <a:grpSpLocks/>
          </p:cNvGrpSpPr>
          <p:nvPr/>
        </p:nvGrpSpPr>
        <p:grpSpPr bwMode="auto">
          <a:xfrm>
            <a:off x="210044" y="2135402"/>
            <a:ext cx="8654132" cy="4184345"/>
            <a:chOff x="293698" y="2024126"/>
            <a:chExt cx="8653532" cy="4184475"/>
          </a:xfrm>
        </p:grpSpPr>
        <p:grpSp>
          <p:nvGrpSpPr>
            <p:cNvPr id="36871" name="Group 4"/>
            <p:cNvGrpSpPr>
              <a:grpSpLocks/>
            </p:cNvGrpSpPr>
            <p:nvPr/>
          </p:nvGrpSpPr>
          <p:grpSpPr bwMode="auto">
            <a:xfrm>
              <a:off x="293698" y="2450898"/>
              <a:ext cx="5749552" cy="3757703"/>
              <a:chOff x="293698" y="2450898"/>
              <a:chExt cx="5749552" cy="3757703"/>
            </a:xfrm>
          </p:grpSpPr>
          <p:sp>
            <p:nvSpPr>
              <p:cNvPr id="43009" name="Freeform 43008"/>
              <p:cNvSpPr/>
              <p:nvPr/>
            </p:nvSpPr>
            <p:spPr>
              <a:xfrm>
                <a:off x="1316646" y="2602369"/>
                <a:ext cx="4281191" cy="227020"/>
              </a:xfrm>
              <a:custGeom>
                <a:avLst/>
                <a:gdLst>
                  <a:gd name="connsiteX0" fmla="*/ 4264025 w 4264025"/>
                  <a:gd name="connsiteY0" fmla="*/ 295275 h 295275"/>
                  <a:gd name="connsiteX1" fmla="*/ 3371850 w 4264025"/>
                  <a:gd name="connsiteY1" fmla="*/ 295275 h 295275"/>
                  <a:gd name="connsiteX2" fmla="*/ 2441575 w 4264025"/>
                  <a:gd name="connsiteY2" fmla="*/ 215900 h 295275"/>
                  <a:gd name="connsiteX3" fmla="*/ 1104900 w 4264025"/>
                  <a:gd name="connsiteY3" fmla="*/ 111125 h 295275"/>
                  <a:gd name="connsiteX4" fmla="*/ 0 w 4264025"/>
                  <a:gd name="connsiteY4" fmla="*/ 0 h 295275"/>
                  <a:gd name="connsiteX0" fmla="*/ 4322166 w 4322166"/>
                  <a:gd name="connsiteY0" fmla="*/ 353416 h 353416"/>
                  <a:gd name="connsiteX1" fmla="*/ 3429991 w 4322166"/>
                  <a:gd name="connsiteY1" fmla="*/ 353416 h 353416"/>
                  <a:gd name="connsiteX2" fmla="*/ 2499716 w 4322166"/>
                  <a:gd name="connsiteY2" fmla="*/ 274041 h 353416"/>
                  <a:gd name="connsiteX3" fmla="*/ 1163041 w 4322166"/>
                  <a:gd name="connsiteY3" fmla="*/ 169266 h 353416"/>
                  <a:gd name="connsiteX4" fmla="*/ 0 w 4322166"/>
                  <a:gd name="connsiteY4" fmla="*/ 0 h 353416"/>
                  <a:gd name="connsiteX0" fmla="*/ 4322166 w 4322166"/>
                  <a:gd name="connsiteY0" fmla="*/ 353416 h 353416"/>
                  <a:gd name="connsiteX1" fmla="*/ 3429991 w 4322166"/>
                  <a:gd name="connsiteY1" fmla="*/ 353416 h 353416"/>
                  <a:gd name="connsiteX2" fmla="*/ 2499716 w 4322166"/>
                  <a:gd name="connsiteY2" fmla="*/ 274041 h 353416"/>
                  <a:gd name="connsiteX3" fmla="*/ 137644 w 4322166"/>
                  <a:gd name="connsiteY3" fmla="*/ 211550 h 353416"/>
                  <a:gd name="connsiteX4" fmla="*/ 0 w 4322166"/>
                  <a:gd name="connsiteY4" fmla="*/ 0 h 353416"/>
                  <a:gd name="connsiteX0" fmla="*/ 4322166 w 4322166"/>
                  <a:gd name="connsiteY0" fmla="*/ 353416 h 353416"/>
                  <a:gd name="connsiteX1" fmla="*/ 3429991 w 4322166"/>
                  <a:gd name="connsiteY1" fmla="*/ 353416 h 353416"/>
                  <a:gd name="connsiteX2" fmla="*/ 2499716 w 4322166"/>
                  <a:gd name="connsiteY2" fmla="*/ 274041 h 353416"/>
                  <a:gd name="connsiteX3" fmla="*/ 137644 w 4322166"/>
                  <a:gd name="connsiteY3" fmla="*/ 211550 h 353416"/>
                  <a:gd name="connsiteX4" fmla="*/ 0 w 4322166"/>
                  <a:gd name="connsiteY4" fmla="*/ 0 h 353416"/>
                  <a:gd name="connsiteX0" fmla="*/ 4322166 w 4322166"/>
                  <a:gd name="connsiteY0" fmla="*/ 353416 h 353416"/>
                  <a:gd name="connsiteX1" fmla="*/ 3429991 w 4322166"/>
                  <a:gd name="connsiteY1" fmla="*/ 353416 h 353416"/>
                  <a:gd name="connsiteX2" fmla="*/ 2499716 w 4322166"/>
                  <a:gd name="connsiteY2" fmla="*/ 274041 h 353416"/>
                  <a:gd name="connsiteX3" fmla="*/ 137644 w 4322166"/>
                  <a:gd name="connsiteY3" fmla="*/ 211550 h 353416"/>
                  <a:gd name="connsiteX4" fmla="*/ 0 w 4322166"/>
                  <a:gd name="connsiteY4" fmla="*/ 0 h 353416"/>
                  <a:gd name="connsiteX0" fmla="*/ 4322166 w 4322166"/>
                  <a:gd name="connsiteY0" fmla="*/ 353416 h 353416"/>
                  <a:gd name="connsiteX1" fmla="*/ 3429991 w 4322166"/>
                  <a:gd name="connsiteY1" fmla="*/ 353416 h 353416"/>
                  <a:gd name="connsiteX2" fmla="*/ 2520859 w 4322166"/>
                  <a:gd name="connsiteY2" fmla="*/ 215900 h 353416"/>
                  <a:gd name="connsiteX3" fmla="*/ 137644 w 4322166"/>
                  <a:gd name="connsiteY3" fmla="*/ 211550 h 353416"/>
                  <a:gd name="connsiteX4" fmla="*/ 0 w 4322166"/>
                  <a:gd name="connsiteY4" fmla="*/ 0 h 353416"/>
                  <a:gd name="connsiteX0" fmla="*/ 4322166 w 4322166"/>
                  <a:gd name="connsiteY0" fmla="*/ 353416 h 353416"/>
                  <a:gd name="connsiteX1" fmla="*/ 2520859 w 4322166"/>
                  <a:gd name="connsiteY1" fmla="*/ 215900 h 353416"/>
                  <a:gd name="connsiteX2" fmla="*/ 137644 w 4322166"/>
                  <a:gd name="connsiteY2" fmla="*/ 211550 h 353416"/>
                  <a:gd name="connsiteX3" fmla="*/ 0 w 4322166"/>
                  <a:gd name="connsiteY3" fmla="*/ 0 h 353416"/>
                  <a:gd name="connsiteX0" fmla="*/ 4279882 w 4279882"/>
                  <a:gd name="connsiteY0" fmla="*/ 226563 h 226563"/>
                  <a:gd name="connsiteX1" fmla="*/ 2520859 w 4279882"/>
                  <a:gd name="connsiteY1" fmla="*/ 215900 h 226563"/>
                  <a:gd name="connsiteX2" fmla="*/ 137644 w 4279882"/>
                  <a:gd name="connsiteY2" fmla="*/ 211550 h 226563"/>
                  <a:gd name="connsiteX3" fmla="*/ 0 w 4279882"/>
                  <a:gd name="connsiteY3" fmla="*/ 0 h 226563"/>
                </a:gdLst>
                <a:ahLst/>
                <a:cxnLst>
                  <a:cxn ang="0">
                    <a:pos x="connsiteX0" y="connsiteY0"/>
                  </a:cxn>
                  <a:cxn ang="0">
                    <a:pos x="connsiteX1" y="connsiteY1"/>
                  </a:cxn>
                  <a:cxn ang="0">
                    <a:pos x="connsiteX2" y="connsiteY2"/>
                  </a:cxn>
                  <a:cxn ang="0">
                    <a:pos x="connsiteX3" y="connsiteY3"/>
                  </a:cxn>
                </a:cxnLst>
                <a:rect l="l" t="t" r="r" b="b"/>
                <a:pathLst>
                  <a:path w="4279882" h="226563">
                    <a:moveTo>
                      <a:pt x="4279882" y="226563"/>
                    </a:moveTo>
                    <a:lnTo>
                      <a:pt x="2520859" y="215900"/>
                    </a:lnTo>
                    <a:lnTo>
                      <a:pt x="137644" y="211550"/>
                    </a:lnTo>
                    <a:lnTo>
                      <a:pt x="0" y="0"/>
                    </a:lnTo>
                  </a:path>
                </a:pathLst>
              </a:custGeom>
              <a:ln w="28575" cmpd="sng">
                <a:solidFill>
                  <a:srgbClr val="604A7B"/>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solidFill>
                    <a:srgbClr val="000000"/>
                  </a:solidFill>
                </a:endParaRPr>
              </a:p>
            </p:txBody>
          </p:sp>
          <p:sp>
            <p:nvSpPr>
              <p:cNvPr id="43008" name="Freeform 43007"/>
              <p:cNvSpPr/>
              <p:nvPr/>
            </p:nvSpPr>
            <p:spPr>
              <a:xfrm>
                <a:off x="1324583" y="2600782"/>
                <a:ext cx="4260554" cy="701697"/>
              </a:xfrm>
              <a:custGeom>
                <a:avLst/>
                <a:gdLst>
                  <a:gd name="connsiteX0" fmla="*/ 4260850 w 4260850"/>
                  <a:gd name="connsiteY0" fmla="*/ 711200 h 711200"/>
                  <a:gd name="connsiteX1" fmla="*/ 3994150 w 4260850"/>
                  <a:gd name="connsiteY1" fmla="*/ 704850 h 711200"/>
                  <a:gd name="connsiteX2" fmla="*/ 3540125 w 4260850"/>
                  <a:gd name="connsiteY2" fmla="*/ 638175 h 711200"/>
                  <a:gd name="connsiteX3" fmla="*/ 3448050 w 4260850"/>
                  <a:gd name="connsiteY3" fmla="*/ 558800 h 711200"/>
                  <a:gd name="connsiteX4" fmla="*/ 3438525 w 4260850"/>
                  <a:gd name="connsiteY4" fmla="*/ 479425 h 711200"/>
                  <a:gd name="connsiteX5" fmla="*/ 2203450 w 4260850"/>
                  <a:gd name="connsiteY5" fmla="*/ 409575 h 711200"/>
                  <a:gd name="connsiteX6" fmla="*/ 1822450 w 4260850"/>
                  <a:gd name="connsiteY6" fmla="*/ 330200 h 711200"/>
                  <a:gd name="connsiteX7" fmla="*/ 774700 w 4260850"/>
                  <a:gd name="connsiteY7" fmla="*/ 250825 h 711200"/>
                  <a:gd name="connsiteX8" fmla="*/ 708025 w 4260850"/>
                  <a:gd name="connsiteY8" fmla="*/ 219075 h 711200"/>
                  <a:gd name="connsiteX9" fmla="*/ 647700 w 4260850"/>
                  <a:gd name="connsiteY9" fmla="*/ 139700 h 711200"/>
                  <a:gd name="connsiteX10" fmla="*/ 647700 w 4260850"/>
                  <a:gd name="connsiteY10" fmla="*/ 139700 h 711200"/>
                  <a:gd name="connsiteX11" fmla="*/ 180975 w 4260850"/>
                  <a:gd name="connsiteY11" fmla="*/ 63500 h 711200"/>
                  <a:gd name="connsiteX12" fmla="*/ 0 w 4260850"/>
                  <a:gd name="connsiteY12" fmla="*/ 0 h 711200"/>
                  <a:gd name="connsiteX0" fmla="*/ 4260850 w 4260850"/>
                  <a:gd name="connsiteY0" fmla="*/ 711200 h 711200"/>
                  <a:gd name="connsiteX1" fmla="*/ 3994150 w 4260850"/>
                  <a:gd name="connsiteY1" fmla="*/ 704850 h 711200"/>
                  <a:gd name="connsiteX2" fmla="*/ 3540125 w 4260850"/>
                  <a:gd name="connsiteY2" fmla="*/ 638175 h 711200"/>
                  <a:gd name="connsiteX3" fmla="*/ 3448050 w 4260850"/>
                  <a:gd name="connsiteY3" fmla="*/ 558800 h 711200"/>
                  <a:gd name="connsiteX4" fmla="*/ 2203450 w 4260850"/>
                  <a:gd name="connsiteY4" fmla="*/ 409575 h 711200"/>
                  <a:gd name="connsiteX5" fmla="*/ 1822450 w 4260850"/>
                  <a:gd name="connsiteY5" fmla="*/ 330200 h 711200"/>
                  <a:gd name="connsiteX6" fmla="*/ 774700 w 4260850"/>
                  <a:gd name="connsiteY6" fmla="*/ 250825 h 711200"/>
                  <a:gd name="connsiteX7" fmla="*/ 708025 w 4260850"/>
                  <a:gd name="connsiteY7" fmla="*/ 219075 h 711200"/>
                  <a:gd name="connsiteX8" fmla="*/ 647700 w 4260850"/>
                  <a:gd name="connsiteY8" fmla="*/ 139700 h 711200"/>
                  <a:gd name="connsiteX9" fmla="*/ 647700 w 4260850"/>
                  <a:gd name="connsiteY9" fmla="*/ 139700 h 711200"/>
                  <a:gd name="connsiteX10" fmla="*/ 180975 w 4260850"/>
                  <a:gd name="connsiteY10" fmla="*/ 63500 h 711200"/>
                  <a:gd name="connsiteX11" fmla="*/ 0 w 4260850"/>
                  <a:gd name="connsiteY11" fmla="*/ 0 h 711200"/>
                  <a:gd name="connsiteX0" fmla="*/ 4260850 w 4260850"/>
                  <a:gd name="connsiteY0" fmla="*/ 711200 h 711200"/>
                  <a:gd name="connsiteX1" fmla="*/ 3994150 w 4260850"/>
                  <a:gd name="connsiteY1" fmla="*/ 704850 h 711200"/>
                  <a:gd name="connsiteX2" fmla="*/ 3540125 w 4260850"/>
                  <a:gd name="connsiteY2" fmla="*/ 638175 h 711200"/>
                  <a:gd name="connsiteX3" fmla="*/ 2203450 w 4260850"/>
                  <a:gd name="connsiteY3" fmla="*/ 409575 h 711200"/>
                  <a:gd name="connsiteX4" fmla="*/ 1822450 w 4260850"/>
                  <a:gd name="connsiteY4" fmla="*/ 330200 h 711200"/>
                  <a:gd name="connsiteX5" fmla="*/ 774700 w 4260850"/>
                  <a:gd name="connsiteY5" fmla="*/ 250825 h 711200"/>
                  <a:gd name="connsiteX6" fmla="*/ 708025 w 4260850"/>
                  <a:gd name="connsiteY6" fmla="*/ 219075 h 711200"/>
                  <a:gd name="connsiteX7" fmla="*/ 647700 w 4260850"/>
                  <a:gd name="connsiteY7" fmla="*/ 139700 h 711200"/>
                  <a:gd name="connsiteX8" fmla="*/ 647700 w 4260850"/>
                  <a:gd name="connsiteY8" fmla="*/ 139700 h 711200"/>
                  <a:gd name="connsiteX9" fmla="*/ 180975 w 4260850"/>
                  <a:gd name="connsiteY9" fmla="*/ 63500 h 711200"/>
                  <a:gd name="connsiteX10" fmla="*/ 0 w 4260850"/>
                  <a:gd name="connsiteY10" fmla="*/ 0 h 711200"/>
                  <a:gd name="connsiteX0" fmla="*/ 4260850 w 4260850"/>
                  <a:gd name="connsiteY0" fmla="*/ 711200 h 711200"/>
                  <a:gd name="connsiteX1" fmla="*/ 3994150 w 4260850"/>
                  <a:gd name="connsiteY1" fmla="*/ 704850 h 711200"/>
                  <a:gd name="connsiteX2" fmla="*/ 2203450 w 4260850"/>
                  <a:gd name="connsiteY2" fmla="*/ 409575 h 711200"/>
                  <a:gd name="connsiteX3" fmla="*/ 1822450 w 4260850"/>
                  <a:gd name="connsiteY3" fmla="*/ 330200 h 711200"/>
                  <a:gd name="connsiteX4" fmla="*/ 774700 w 4260850"/>
                  <a:gd name="connsiteY4" fmla="*/ 250825 h 711200"/>
                  <a:gd name="connsiteX5" fmla="*/ 708025 w 4260850"/>
                  <a:gd name="connsiteY5" fmla="*/ 219075 h 711200"/>
                  <a:gd name="connsiteX6" fmla="*/ 647700 w 4260850"/>
                  <a:gd name="connsiteY6" fmla="*/ 139700 h 711200"/>
                  <a:gd name="connsiteX7" fmla="*/ 647700 w 4260850"/>
                  <a:gd name="connsiteY7" fmla="*/ 139700 h 711200"/>
                  <a:gd name="connsiteX8" fmla="*/ 180975 w 4260850"/>
                  <a:gd name="connsiteY8" fmla="*/ 63500 h 711200"/>
                  <a:gd name="connsiteX9" fmla="*/ 0 w 4260850"/>
                  <a:gd name="connsiteY9" fmla="*/ 0 h 711200"/>
                  <a:gd name="connsiteX0" fmla="*/ 4260850 w 4260850"/>
                  <a:gd name="connsiteY0" fmla="*/ 711200 h 711200"/>
                  <a:gd name="connsiteX1" fmla="*/ 3994150 w 4260850"/>
                  <a:gd name="connsiteY1" fmla="*/ 704850 h 711200"/>
                  <a:gd name="connsiteX2" fmla="*/ 2203450 w 4260850"/>
                  <a:gd name="connsiteY2" fmla="*/ 409575 h 711200"/>
                  <a:gd name="connsiteX3" fmla="*/ 1822450 w 4260850"/>
                  <a:gd name="connsiteY3" fmla="*/ 330200 h 711200"/>
                  <a:gd name="connsiteX4" fmla="*/ 774700 w 4260850"/>
                  <a:gd name="connsiteY4" fmla="*/ 250825 h 711200"/>
                  <a:gd name="connsiteX5" fmla="*/ 708025 w 4260850"/>
                  <a:gd name="connsiteY5" fmla="*/ 219075 h 711200"/>
                  <a:gd name="connsiteX6" fmla="*/ 647700 w 4260850"/>
                  <a:gd name="connsiteY6" fmla="*/ 139700 h 711200"/>
                  <a:gd name="connsiteX7" fmla="*/ 647700 w 4260850"/>
                  <a:gd name="connsiteY7" fmla="*/ 139700 h 711200"/>
                  <a:gd name="connsiteX8" fmla="*/ 180975 w 4260850"/>
                  <a:gd name="connsiteY8" fmla="*/ 63500 h 711200"/>
                  <a:gd name="connsiteX9" fmla="*/ 0 w 4260850"/>
                  <a:gd name="connsiteY9" fmla="*/ 0 h 711200"/>
                  <a:gd name="connsiteX0" fmla="*/ 4260850 w 4260850"/>
                  <a:gd name="connsiteY0" fmla="*/ 711200 h 711200"/>
                  <a:gd name="connsiteX1" fmla="*/ 3994150 w 4260850"/>
                  <a:gd name="connsiteY1" fmla="*/ 704850 h 711200"/>
                  <a:gd name="connsiteX2" fmla="*/ 2203450 w 4260850"/>
                  <a:gd name="connsiteY2" fmla="*/ 409575 h 711200"/>
                  <a:gd name="connsiteX3" fmla="*/ 1822450 w 4260850"/>
                  <a:gd name="connsiteY3" fmla="*/ 330200 h 711200"/>
                  <a:gd name="connsiteX4" fmla="*/ 774700 w 4260850"/>
                  <a:gd name="connsiteY4" fmla="*/ 250825 h 711200"/>
                  <a:gd name="connsiteX5" fmla="*/ 708025 w 4260850"/>
                  <a:gd name="connsiteY5" fmla="*/ 219075 h 711200"/>
                  <a:gd name="connsiteX6" fmla="*/ 647700 w 4260850"/>
                  <a:gd name="connsiteY6" fmla="*/ 139700 h 711200"/>
                  <a:gd name="connsiteX7" fmla="*/ 180975 w 4260850"/>
                  <a:gd name="connsiteY7" fmla="*/ 63500 h 711200"/>
                  <a:gd name="connsiteX8" fmla="*/ 0 w 4260850"/>
                  <a:gd name="connsiteY8" fmla="*/ 0 h 711200"/>
                  <a:gd name="connsiteX0" fmla="*/ 4260850 w 4260850"/>
                  <a:gd name="connsiteY0" fmla="*/ 711200 h 711200"/>
                  <a:gd name="connsiteX1" fmla="*/ 3994150 w 4260850"/>
                  <a:gd name="connsiteY1" fmla="*/ 704850 h 711200"/>
                  <a:gd name="connsiteX2" fmla="*/ 2203450 w 4260850"/>
                  <a:gd name="connsiteY2" fmla="*/ 409575 h 711200"/>
                  <a:gd name="connsiteX3" fmla="*/ 1822450 w 4260850"/>
                  <a:gd name="connsiteY3" fmla="*/ 330200 h 711200"/>
                  <a:gd name="connsiteX4" fmla="*/ 774700 w 4260850"/>
                  <a:gd name="connsiteY4" fmla="*/ 250825 h 711200"/>
                  <a:gd name="connsiteX5" fmla="*/ 708025 w 4260850"/>
                  <a:gd name="connsiteY5" fmla="*/ 219075 h 711200"/>
                  <a:gd name="connsiteX6" fmla="*/ 180975 w 4260850"/>
                  <a:gd name="connsiteY6" fmla="*/ 63500 h 711200"/>
                  <a:gd name="connsiteX7" fmla="*/ 0 w 4260850"/>
                  <a:gd name="connsiteY7" fmla="*/ 0 h 711200"/>
                  <a:gd name="connsiteX0" fmla="*/ 4260850 w 4260850"/>
                  <a:gd name="connsiteY0" fmla="*/ 711200 h 711200"/>
                  <a:gd name="connsiteX1" fmla="*/ 3994150 w 4260850"/>
                  <a:gd name="connsiteY1" fmla="*/ 704850 h 711200"/>
                  <a:gd name="connsiteX2" fmla="*/ 2203450 w 4260850"/>
                  <a:gd name="connsiteY2" fmla="*/ 409575 h 711200"/>
                  <a:gd name="connsiteX3" fmla="*/ 1822450 w 4260850"/>
                  <a:gd name="connsiteY3" fmla="*/ 330200 h 711200"/>
                  <a:gd name="connsiteX4" fmla="*/ 774700 w 4260850"/>
                  <a:gd name="connsiteY4" fmla="*/ 250825 h 711200"/>
                  <a:gd name="connsiteX5" fmla="*/ 180975 w 4260850"/>
                  <a:gd name="connsiteY5" fmla="*/ 63500 h 711200"/>
                  <a:gd name="connsiteX6" fmla="*/ 0 w 4260850"/>
                  <a:gd name="connsiteY6" fmla="*/ 0 h 711200"/>
                  <a:gd name="connsiteX0" fmla="*/ 4270154 w 4270154"/>
                  <a:gd name="connsiteY0" fmla="*/ 711200 h 711200"/>
                  <a:gd name="connsiteX1" fmla="*/ 4003454 w 4270154"/>
                  <a:gd name="connsiteY1" fmla="*/ 704850 h 711200"/>
                  <a:gd name="connsiteX2" fmla="*/ 2212754 w 4270154"/>
                  <a:gd name="connsiteY2" fmla="*/ 409575 h 711200"/>
                  <a:gd name="connsiteX3" fmla="*/ 1831754 w 4270154"/>
                  <a:gd name="connsiteY3" fmla="*/ 330200 h 711200"/>
                  <a:gd name="connsiteX4" fmla="*/ 784004 w 4270154"/>
                  <a:gd name="connsiteY4" fmla="*/ 250825 h 711200"/>
                  <a:gd name="connsiteX5" fmla="*/ 0 w 4270154"/>
                  <a:gd name="connsiteY5" fmla="*/ 132212 h 711200"/>
                  <a:gd name="connsiteX6" fmla="*/ 9304 w 4270154"/>
                  <a:gd name="connsiteY6" fmla="*/ 0 h 711200"/>
                  <a:gd name="connsiteX0" fmla="*/ 4292563 w 4292563"/>
                  <a:gd name="connsiteY0" fmla="*/ 716486 h 716486"/>
                  <a:gd name="connsiteX1" fmla="*/ 4025863 w 4292563"/>
                  <a:gd name="connsiteY1" fmla="*/ 710136 h 716486"/>
                  <a:gd name="connsiteX2" fmla="*/ 2235163 w 4292563"/>
                  <a:gd name="connsiteY2" fmla="*/ 414861 h 716486"/>
                  <a:gd name="connsiteX3" fmla="*/ 1854163 w 4292563"/>
                  <a:gd name="connsiteY3" fmla="*/ 335486 h 716486"/>
                  <a:gd name="connsiteX4" fmla="*/ 806413 w 4292563"/>
                  <a:gd name="connsiteY4" fmla="*/ 256111 h 716486"/>
                  <a:gd name="connsiteX5" fmla="*/ 22409 w 4292563"/>
                  <a:gd name="connsiteY5" fmla="*/ 137498 h 716486"/>
                  <a:gd name="connsiteX6" fmla="*/ 0 w 4292563"/>
                  <a:gd name="connsiteY6" fmla="*/ 0 h 716486"/>
                  <a:gd name="connsiteX0" fmla="*/ 4292563 w 4292563"/>
                  <a:gd name="connsiteY0" fmla="*/ 716486 h 716486"/>
                  <a:gd name="connsiteX1" fmla="*/ 4025863 w 4292563"/>
                  <a:gd name="connsiteY1" fmla="*/ 710136 h 716486"/>
                  <a:gd name="connsiteX2" fmla="*/ 2235163 w 4292563"/>
                  <a:gd name="connsiteY2" fmla="*/ 414861 h 716486"/>
                  <a:gd name="connsiteX3" fmla="*/ 1854163 w 4292563"/>
                  <a:gd name="connsiteY3" fmla="*/ 335486 h 716486"/>
                  <a:gd name="connsiteX4" fmla="*/ 806413 w 4292563"/>
                  <a:gd name="connsiteY4" fmla="*/ 256111 h 716486"/>
                  <a:gd name="connsiteX5" fmla="*/ 186261 w 4292563"/>
                  <a:gd name="connsiteY5" fmla="*/ 63501 h 716486"/>
                  <a:gd name="connsiteX6" fmla="*/ 0 w 4292563"/>
                  <a:gd name="connsiteY6" fmla="*/ 0 h 716486"/>
                  <a:gd name="connsiteX0" fmla="*/ 4292563 w 4292563"/>
                  <a:gd name="connsiteY0" fmla="*/ 716486 h 716486"/>
                  <a:gd name="connsiteX1" fmla="*/ 4025863 w 4292563"/>
                  <a:gd name="connsiteY1" fmla="*/ 710136 h 716486"/>
                  <a:gd name="connsiteX2" fmla="*/ 2235163 w 4292563"/>
                  <a:gd name="connsiteY2" fmla="*/ 414861 h 716486"/>
                  <a:gd name="connsiteX3" fmla="*/ 1854163 w 4292563"/>
                  <a:gd name="connsiteY3" fmla="*/ 335486 h 716486"/>
                  <a:gd name="connsiteX4" fmla="*/ 806413 w 4292563"/>
                  <a:gd name="connsiteY4" fmla="*/ 256111 h 716486"/>
                  <a:gd name="connsiteX5" fmla="*/ 17123 w 4292563"/>
                  <a:gd name="connsiteY5" fmla="*/ 126928 h 716486"/>
                  <a:gd name="connsiteX6" fmla="*/ 0 w 4292563"/>
                  <a:gd name="connsiteY6" fmla="*/ 0 h 716486"/>
                  <a:gd name="connsiteX0" fmla="*/ 4292563 w 4292563"/>
                  <a:gd name="connsiteY0" fmla="*/ 716486 h 716486"/>
                  <a:gd name="connsiteX1" fmla="*/ 4025863 w 4292563"/>
                  <a:gd name="connsiteY1" fmla="*/ 710136 h 716486"/>
                  <a:gd name="connsiteX2" fmla="*/ 2235163 w 4292563"/>
                  <a:gd name="connsiteY2" fmla="*/ 414861 h 716486"/>
                  <a:gd name="connsiteX3" fmla="*/ 1854163 w 4292563"/>
                  <a:gd name="connsiteY3" fmla="*/ 335486 h 716486"/>
                  <a:gd name="connsiteX4" fmla="*/ 637276 w 4292563"/>
                  <a:gd name="connsiteY4" fmla="*/ 256111 h 716486"/>
                  <a:gd name="connsiteX5" fmla="*/ 17123 w 4292563"/>
                  <a:gd name="connsiteY5" fmla="*/ 126928 h 716486"/>
                  <a:gd name="connsiteX6" fmla="*/ 0 w 4292563"/>
                  <a:gd name="connsiteY6" fmla="*/ 0 h 716486"/>
                  <a:gd name="connsiteX0" fmla="*/ 4292563 w 4292563"/>
                  <a:gd name="connsiteY0" fmla="*/ 716486 h 716486"/>
                  <a:gd name="connsiteX1" fmla="*/ 4025863 w 4292563"/>
                  <a:gd name="connsiteY1" fmla="*/ 710136 h 716486"/>
                  <a:gd name="connsiteX2" fmla="*/ 2235163 w 4292563"/>
                  <a:gd name="connsiteY2" fmla="*/ 414861 h 716486"/>
                  <a:gd name="connsiteX3" fmla="*/ 686057 w 4292563"/>
                  <a:gd name="connsiteY3" fmla="*/ 388342 h 716486"/>
                  <a:gd name="connsiteX4" fmla="*/ 637276 w 4292563"/>
                  <a:gd name="connsiteY4" fmla="*/ 256111 h 716486"/>
                  <a:gd name="connsiteX5" fmla="*/ 17123 w 4292563"/>
                  <a:gd name="connsiteY5" fmla="*/ 126928 h 716486"/>
                  <a:gd name="connsiteX6" fmla="*/ 0 w 4292563"/>
                  <a:gd name="connsiteY6" fmla="*/ 0 h 716486"/>
                  <a:gd name="connsiteX0" fmla="*/ 4292563 w 4292563"/>
                  <a:gd name="connsiteY0" fmla="*/ 716486 h 716486"/>
                  <a:gd name="connsiteX1" fmla="*/ 4025863 w 4292563"/>
                  <a:gd name="connsiteY1" fmla="*/ 710136 h 716486"/>
                  <a:gd name="connsiteX2" fmla="*/ 2219306 w 4292563"/>
                  <a:gd name="connsiteY2" fmla="*/ 547000 h 716486"/>
                  <a:gd name="connsiteX3" fmla="*/ 686057 w 4292563"/>
                  <a:gd name="connsiteY3" fmla="*/ 388342 h 716486"/>
                  <a:gd name="connsiteX4" fmla="*/ 637276 w 4292563"/>
                  <a:gd name="connsiteY4" fmla="*/ 256111 h 716486"/>
                  <a:gd name="connsiteX5" fmla="*/ 17123 w 4292563"/>
                  <a:gd name="connsiteY5" fmla="*/ 126928 h 716486"/>
                  <a:gd name="connsiteX6" fmla="*/ 0 w 4292563"/>
                  <a:gd name="connsiteY6" fmla="*/ 0 h 716486"/>
                  <a:gd name="connsiteX0" fmla="*/ 4292563 w 4292563"/>
                  <a:gd name="connsiteY0" fmla="*/ 716486 h 716486"/>
                  <a:gd name="connsiteX1" fmla="*/ 4025863 w 4292563"/>
                  <a:gd name="connsiteY1" fmla="*/ 710136 h 716486"/>
                  <a:gd name="connsiteX2" fmla="*/ 2219306 w 4292563"/>
                  <a:gd name="connsiteY2" fmla="*/ 547000 h 716486"/>
                  <a:gd name="connsiteX3" fmla="*/ 696628 w 4292563"/>
                  <a:gd name="connsiteY3" fmla="*/ 409484 h 716486"/>
                  <a:gd name="connsiteX4" fmla="*/ 637276 w 4292563"/>
                  <a:gd name="connsiteY4" fmla="*/ 256111 h 716486"/>
                  <a:gd name="connsiteX5" fmla="*/ 17123 w 4292563"/>
                  <a:gd name="connsiteY5" fmla="*/ 126928 h 716486"/>
                  <a:gd name="connsiteX6" fmla="*/ 0 w 4292563"/>
                  <a:gd name="connsiteY6" fmla="*/ 0 h 716486"/>
                  <a:gd name="connsiteX0" fmla="*/ 4292563 w 4292563"/>
                  <a:gd name="connsiteY0" fmla="*/ 716486 h 716486"/>
                  <a:gd name="connsiteX1" fmla="*/ 3381026 w 4292563"/>
                  <a:gd name="connsiteY1" fmla="*/ 678422 h 716486"/>
                  <a:gd name="connsiteX2" fmla="*/ 2219306 w 4292563"/>
                  <a:gd name="connsiteY2" fmla="*/ 547000 h 716486"/>
                  <a:gd name="connsiteX3" fmla="*/ 696628 w 4292563"/>
                  <a:gd name="connsiteY3" fmla="*/ 409484 h 716486"/>
                  <a:gd name="connsiteX4" fmla="*/ 637276 w 4292563"/>
                  <a:gd name="connsiteY4" fmla="*/ 256111 h 716486"/>
                  <a:gd name="connsiteX5" fmla="*/ 17123 w 4292563"/>
                  <a:gd name="connsiteY5" fmla="*/ 126928 h 716486"/>
                  <a:gd name="connsiteX6" fmla="*/ 0 w 4292563"/>
                  <a:gd name="connsiteY6" fmla="*/ 0 h 716486"/>
                  <a:gd name="connsiteX0" fmla="*/ 4244993 w 4244993"/>
                  <a:gd name="connsiteY0" fmla="*/ 695344 h 695344"/>
                  <a:gd name="connsiteX1" fmla="*/ 3381026 w 4244993"/>
                  <a:gd name="connsiteY1" fmla="*/ 678422 h 695344"/>
                  <a:gd name="connsiteX2" fmla="*/ 2219306 w 4244993"/>
                  <a:gd name="connsiteY2" fmla="*/ 547000 h 695344"/>
                  <a:gd name="connsiteX3" fmla="*/ 696628 w 4244993"/>
                  <a:gd name="connsiteY3" fmla="*/ 409484 h 695344"/>
                  <a:gd name="connsiteX4" fmla="*/ 637276 w 4244993"/>
                  <a:gd name="connsiteY4" fmla="*/ 256111 h 695344"/>
                  <a:gd name="connsiteX5" fmla="*/ 17123 w 4244993"/>
                  <a:gd name="connsiteY5" fmla="*/ 126928 h 695344"/>
                  <a:gd name="connsiteX6" fmla="*/ 0 w 4244993"/>
                  <a:gd name="connsiteY6" fmla="*/ 0 h 695344"/>
                  <a:gd name="connsiteX0" fmla="*/ 4260850 w 4260850"/>
                  <a:gd name="connsiteY0" fmla="*/ 695344 h 695344"/>
                  <a:gd name="connsiteX1" fmla="*/ 3381026 w 4260850"/>
                  <a:gd name="connsiteY1" fmla="*/ 678422 h 695344"/>
                  <a:gd name="connsiteX2" fmla="*/ 2219306 w 4260850"/>
                  <a:gd name="connsiteY2" fmla="*/ 547000 h 695344"/>
                  <a:gd name="connsiteX3" fmla="*/ 696628 w 4260850"/>
                  <a:gd name="connsiteY3" fmla="*/ 409484 h 695344"/>
                  <a:gd name="connsiteX4" fmla="*/ 637276 w 4260850"/>
                  <a:gd name="connsiteY4" fmla="*/ 256111 h 695344"/>
                  <a:gd name="connsiteX5" fmla="*/ 17123 w 4260850"/>
                  <a:gd name="connsiteY5" fmla="*/ 126928 h 695344"/>
                  <a:gd name="connsiteX6" fmla="*/ 0 w 4260850"/>
                  <a:gd name="connsiteY6" fmla="*/ 0 h 695344"/>
                  <a:gd name="connsiteX0" fmla="*/ 4260850 w 4260850"/>
                  <a:gd name="connsiteY0" fmla="*/ 695344 h 702272"/>
                  <a:gd name="connsiteX1" fmla="*/ 3381026 w 4260850"/>
                  <a:gd name="connsiteY1" fmla="*/ 678422 h 702272"/>
                  <a:gd name="connsiteX2" fmla="*/ 2219306 w 4260850"/>
                  <a:gd name="connsiteY2" fmla="*/ 547000 h 702272"/>
                  <a:gd name="connsiteX3" fmla="*/ 696628 w 4260850"/>
                  <a:gd name="connsiteY3" fmla="*/ 409484 h 702272"/>
                  <a:gd name="connsiteX4" fmla="*/ 637276 w 4260850"/>
                  <a:gd name="connsiteY4" fmla="*/ 256111 h 702272"/>
                  <a:gd name="connsiteX5" fmla="*/ 17123 w 4260850"/>
                  <a:gd name="connsiteY5" fmla="*/ 126928 h 702272"/>
                  <a:gd name="connsiteX6" fmla="*/ 0 w 4260850"/>
                  <a:gd name="connsiteY6" fmla="*/ 0 h 70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850" h="702272">
                    <a:moveTo>
                      <a:pt x="4260850" y="695344"/>
                    </a:moveTo>
                    <a:cubicBezTo>
                      <a:pt x="3920005" y="716130"/>
                      <a:pt x="3674301" y="684063"/>
                      <a:pt x="3381026" y="678422"/>
                    </a:cubicBezTo>
                    <a:lnTo>
                      <a:pt x="2219306" y="547000"/>
                    </a:lnTo>
                    <a:lnTo>
                      <a:pt x="696628" y="409484"/>
                    </a:lnTo>
                    <a:lnTo>
                      <a:pt x="637276" y="256111"/>
                    </a:lnTo>
                    <a:lnTo>
                      <a:pt x="17123" y="126928"/>
                    </a:lnTo>
                    <a:lnTo>
                      <a:pt x="0" y="0"/>
                    </a:lnTo>
                  </a:path>
                </a:pathLst>
              </a:custGeom>
              <a:ln w="28575" cmpd="sng">
                <a:solidFill>
                  <a:srgbClr val="17375E"/>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solidFill>
                    <a:srgbClr val="1F497D">
                      <a:lumMod val="75000"/>
                    </a:srgbClr>
                  </a:solidFill>
                </a:endParaRPr>
              </a:p>
            </p:txBody>
          </p:sp>
          <p:sp>
            <p:nvSpPr>
              <p:cNvPr id="25" name="Freeform 24"/>
              <p:cNvSpPr/>
              <p:nvPr/>
            </p:nvSpPr>
            <p:spPr>
              <a:xfrm>
                <a:off x="1313471" y="2596018"/>
                <a:ext cx="4279603" cy="1257339"/>
              </a:xfrm>
              <a:custGeom>
                <a:avLst/>
                <a:gdLst>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692150 w 4257675"/>
                  <a:gd name="connsiteY21" fmla="*/ 301625 h 1397000"/>
                  <a:gd name="connsiteX22" fmla="*/ 511175 w 4257675"/>
                  <a:gd name="connsiteY22" fmla="*/ 269875 h 1397000"/>
                  <a:gd name="connsiteX23" fmla="*/ 288925 w 4257675"/>
                  <a:gd name="connsiteY23" fmla="*/ 196850 h 1397000"/>
                  <a:gd name="connsiteX24" fmla="*/ 225425 w 4257675"/>
                  <a:gd name="connsiteY24" fmla="*/ 161925 h 1397000"/>
                  <a:gd name="connsiteX25" fmla="*/ 152400 w 4257675"/>
                  <a:gd name="connsiteY25" fmla="*/ 95250 h 1397000"/>
                  <a:gd name="connsiteX26" fmla="*/ 136525 w 4257675"/>
                  <a:gd name="connsiteY26" fmla="*/ 57150 h 1397000"/>
                  <a:gd name="connsiteX27" fmla="*/ 0 w 4257675"/>
                  <a:gd name="connsiteY27"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692150 w 4257675"/>
                  <a:gd name="connsiteY21" fmla="*/ 301625 h 1397000"/>
                  <a:gd name="connsiteX22" fmla="*/ 511175 w 4257675"/>
                  <a:gd name="connsiteY22" fmla="*/ 269875 h 1397000"/>
                  <a:gd name="connsiteX23" fmla="*/ 288925 w 4257675"/>
                  <a:gd name="connsiteY23" fmla="*/ 196850 h 1397000"/>
                  <a:gd name="connsiteX24" fmla="*/ 225425 w 4257675"/>
                  <a:gd name="connsiteY24" fmla="*/ 161925 h 1397000"/>
                  <a:gd name="connsiteX25" fmla="*/ 152400 w 4257675"/>
                  <a:gd name="connsiteY25" fmla="*/ 95250 h 1397000"/>
                  <a:gd name="connsiteX26" fmla="*/ 0 w 4257675"/>
                  <a:gd name="connsiteY26"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692150 w 4257675"/>
                  <a:gd name="connsiteY21" fmla="*/ 301625 h 1397000"/>
                  <a:gd name="connsiteX22" fmla="*/ 511175 w 4257675"/>
                  <a:gd name="connsiteY22" fmla="*/ 269875 h 1397000"/>
                  <a:gd name="connsiteX23" fmla="*/ 288925 w 4257675"/>
                  <a:gd name="connsiteY23" fmla="*/ 196850 h 1397000"/>
                  <a:gd name="connsiteX24" fmla="*/ 225425 w 4257675"/>
                  <a:gd name="connsiteY24" fmla="*/ 161925 h 1397000"/>
                  <a:gd name="connsiteX25" fmla="*/ 0 w 4257675"/>
                  <a:gd name="connsiteY25"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692150 w 4257675"/>
                  <a:gd name="connsiteY21" fmla="*/ 301625 h 1397000"/>
                  <a:gd name="connsiteX22" fmla="*/ 511175 w 4257675"/>
                  <a:gd name="connsiteY22" fmla="*/ 269875 h 1397000"/>
                  <a:gd name="connsiteX23" fmla="*/ 288925 w 4257675"/>
                  <a:gd name="connsiteY23" fmla="*/ 196850 h 1397000"/>
                  <a:gd name="connsiteX24" fmla="*/ 0 w 4257675"/>
                  <a:gd name="connsiteY24"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692150 w 4257675"/>
                  <a:gd name="connsiteY21" fmla="*/ 301625 h 1397000"/>
                  <a:gd name="connsiteX22" fmla="*/ 511175 w 4257675"/>
                  <a:gd name="connsiteY22" fmla="*/ 269875 h 1397000"/>
                  <a:gd name="connsiteX23" fmla="*/ 0 w 4257675"/>
                  <a:gd name="connsiteY23"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692150 w 4257675"/>
                  <a:gd name="connsiteY21" fmla="*/ 301625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248164 w 4257675"/>
                  <a:gd name="connsiteY21" fmla="*/ 143058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930275 w 4257675"/>
                  <a:gd name="connsiteY20" fmla="*/ 368300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85850 w 4257675"/>
                  <a:gd name="connsiteY19" fmla="*/ 476250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59423 w 4257675"/>
                  <a:gd name="connsiteY19" fmla="*/ 248971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59423 w 4257675"/>
                  <a:gd name="connsiteY19" fmla="*/ 248971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59423 w 4257675"/>
                  <a:gd name="connsiteY19" fmla="*/ 248971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1059423 w 4257675"/>
                  <a:gd name="connsiteY19" fmla="*/ 248971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626008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626008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1082675 w 4257675"/>
                  <a:gd name="connsiteY18" fmla="*/ 523875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677158 w 4257675"/>
                  <a:gd name="connsiteY18" fmla="*/ 237628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677158 w 4257675"/>
                  <a:gd name="connsiteY18" fmla="*/ 237628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657280 w 4257675"/>
                  <a:gd name="connsiteY18" fmla="*/ 213774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149350 w 4257675"/>
                  <a:gd name="connsiteY17" fmla="*/ 536575 h 1397000"/>
                  <a:gd name="connsiteX18" fmla="*/ 657280 w 4257675"/>
                  <a:gd name="connsiteY18" fmla="*/ 213774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069837 w 4257675"/>
                  <a:gd name="connsiteY17" fmla="*/ 254304 h 1397000"/>
                  <a:gd name="connsiteX18" fmla="*/ 657280 w 4257675"/>
                  <a:gd name="connsiteY18" fmla="*/ 213774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212850 w 4257675"/>
                  <a:gd name="connsiteY16" fmla="*/ 587375 h 1397000"/>
                  <a:gd name="connsiteX17" fmla="*/ 1069837 w 4257675"/>
                  <a:gd name="connsiteY17" fmla="*/ 254304 h 1397000"/>
                  <a:gd name="connsiteX18" fmla="*/ 657280 w 4257675"/>
                  <a:gd name="connsiteY18" fmla="*/ 213774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235075 w 4257675"/>
                  <a:gd name="connsiteY15" fmla="*/ 663575 h 1397000"/>
                  <a:gd name="connsiteX16" fmla="*/ 1196947 w 4257675"/>
                  <a:gd name="connsiteY16" fmla="*/ 400520 h 1397000"/>
                  <a:gd name="connsiteX17" fmla="*/ 1069837 w 4257675"/>
                  <a:gd name="connsiteY17" fmla="*/ 254304 h 1397000"/>
                  <a:gd name="connsiteX18" fmla="*/ 657280 w 4257675"/>
                  <a:gd name="connsiteY18" fmla="*/ 213774 h 1397000"/>
                  <a:gd name="connsiteX19" fmla="*/ 602154 w 4257675"/>
                  <a:gd name="connsiteY19" fmla="*/ 174974 h 1397000"/>
                  <a:gd name="connsiteX20" fmla="*/ 338293 w 4257675"/>
                  <a:gd name="connsiteY20" fmla="*/ 151592 h 1397000"/>
                  <a:gd name="connsiteX21" fmla="*/ 184738 w 4257675"/>
                  <a:gd name="connsiteY21" fmla="*/ 90202 h 1397000"/>
                  <a:gd name="connsiteX22" fmla="*/ 0 w 4257675"/>
                  <a:gd name="connsiteY22"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308100 w 4257675"/>
                  <a:gd name="connsiteY14" fmla="*/ 682625 h 1397000"/>
                  <a:gd name="connsiteX15" fmla="*/ 1196947 w 4257675"/>
                  <a:gd name="connsiteY15" fmla="*/ 400520 h 1397000"/>
                  <a:gd name="connsiteX16" fmla="*/ 1069837 w 4257675"/>
                  <a:gd name="connsiteY16" fmla="*/ 254304 h 1397000"/>
                  <a:gd name="connsiteX17" fmla="*/ 657280 w 4257675"/>
                  <a:gd name="connsiteY17" fmla="*/ 213774 h 1397000"/>
                  <a:gd name="connsiteX18" fmla="*/ 602154 w 4257675"/>
                  <a:gd name="connsiteY18" fmla="*/ 174974 h 1397000"/>
                  <a:gd name="connsiteX19" fmla="*/ 338293 w 4257675"/>
                  <a:gd name="connsiteY19" fmla="*/ 151592 h 1397000"/>
                  <a:gd name="connsiteX20" fmla="*/ 184738 w 4257675"/>
                  <a:gd name="connsiteY20" fmla="*/ 90202 h 1397000"/>
                  <a:gd name="connsiteX21" fmla="*/ 0 w 4257675"/>
                  <a:gd name="connsiteY21"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346200 w 4257675"/>
                  <a:gd name="connsiteY13" fmla="*/ 781050 h 1397000"/>
                  <a:gd name="connsiteX14" fmla="*/ 1614225 w 4257675"/>
                  <a:gd name="connsiteY14" fmla="*/ 479867 h 1397000"/>
                  <a:gd name="connsiteX15" fmla="*/ 1196947 w 4257675"/>
                  <a:gd name="connsiteY15" fmla="*/ 400520 h 1397000"/>
                  <a:gd name="connsiteX16" fmla="*/ 1069837 w 4257675"/>
                  <a:gd name="connsiteY16" fmla="*/ 254304 h 1397000"/>
                  <a:gd name="connsiteX17" fmla="*/ 657280 w 4257675"/>
                  <a:gd name="connsiteY17" fmla="*/ 213774 h 1397000"/>
                  <a:gd name="connsiteX18" fmla="*/ 602154 w 4257675"/>
                  <a:gd name="connsiteY18" fmla="*/ 174974 h 1397000"/>
                  <a:gd name="connsiteX19" fmla="*/ 338293 w 4257675"/>
                  <a:gd name="connsiteY19" fmla="*/ 151592 h 1397000"/>
                  <a:gd name="connsiteX20" fmla="*/ 184738 w 4257675"/>
                  <a:gd name="connsiteY20" fmla="*/ 90202 h 1397000"/>
                  <a:gd name="connsiteX21" fmla="*/ 0 w 4257675"/>
                  <a:gd name="connsiteY21"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622425 w 4257675"/>
                  <a:gd name="connsiteY12" fmla="*/ 812800 h 1397000"/>
                  <a:gd name="connsiteX13" fmla="*/ 1783521 w 4257675"/>
                  <a:gd name="connsiteY13" fmla="*/ 538535 h 1397000"/>
                  <a:gd name="connsiteX14" fmla="*/ 1614225 w 4257675"/>
                  <a:gd name="connsiteY14" fmla="*/ 479867 h 1397000"/>
                  <a:gd name="connsiteX15" fmla="*/ 1196947 w 4257675"/>
                  <a:gd name="connsiteY15" fmla="*/ 400520 h 1397000"/>
                  <a:gd name="connsiteX16" fmla="*/ 1069837 w 4257675"/>
                  <a:gd name="connsiteY16" fmla="*/ 254304 h 1397000"/>
                  <a:gd name="connsiteX17" fmla="*/ 657280 w 4257675"/>
                  <a:gd name="connsiteY17" fmla="*/ 213774 h 1397000"/>
                  <a:gd name="connsiteX18" fmla="*/ 602154 w 4257675"/>
                  <a:gd name="connsiteY18" fmla="*/ 174974 h 1397000"/>
                  <a:gd name="connsiteX19" fmla="*/ 338293 w 4257675"/>
                  <a:gd name="connsiteY19" fmla="*/ 151592 h 1397000"/>
                  <a:gd name="connsiteX20" fmla="*/ 184738 w 4257675"/>
                  <a:gd name="connsiteY20" fmla="*/ 90202 h 1397000"/>
                  <a:gd name="connsiteX21" fmla="*/ 0 w 4257675"/>
                  <a:gd name="connsiteY21"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1854200 w 4257675"/>
                  <a:gd name="connsiteY11" fmla="*/ 889000 h 1397000"/>
                  <a:gd name="connsiteX12" fmla="*/ 1956380 w 4257675"/>
                  <a:gd name="connsiteY12" fmla="*/ 570286 h 1397000"/>
                  <a:gd name="connsiteX13" fmla="*/ 1783521 w 4257675"/>
                  <a:gd name="connsiteY13" fmla="*/ 538535 h 1397000"/>
                  <a:gd name="connsiteX14" fmla="*/ 1614225 w 4257675"/>
                  <a:gd name="connsiteY14" fmla="*/ 479867 h 1397000"/>
                  <a:gd name="connsiteX15" fmla="*/ 1196947 w 4257675"/>
                  <a:gd name="connsiteY15" fmla="*/ 400520 h 1397000"/>
                  <a:gd name="connsiteX16" fmla="*/ 1069837 w 4257675"/>
                  <a:gd name="connsiteY16" fmla="*/ 254304 h 1397000"/>
                  <a:gd name="connsiteX17" fmla="*/ 657280 w 4257675"/>
                  <a:gd name="connsiteY17" fmla="*/ 213774 h 1397000"/>
                  <a:gd name="connsiteX18" fmla="*/ 602154 w 4257675"/>
                  <a:gd name="connsiteY18" fmla="*/ 174974 h 1397000"/>
                  <a:gd name="connsiteX19" fmla="*/ 338293 w 4257675"/>
                  <a:gd name="connsiteY19" fmla="*/ 151592 h 1397000"/>
                  <a:gd name="connsiteX20" fmla="*/ 184738 w 4257675"/>
                  <a:gd name="connsiteY20" fmla="*/ 90202 h 1397000"/>
                  <a:gd name="connsiteX21" fmla="*/ 0 w 4257675"/>
                  <a:gd name="connsiteY21"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251075 w 4257675"/>
                  <a:gd name="connsiteY10" fmla="*/ 927100 h 1397000"/>
                  <a:gd name="connsiteX11" fmla="*/ 2235862 w 4257675"/>
                  <a:gd name="connsiteY11" fmla="*/ 638534 h 1397000"/>
                  <a:gd name="connsiteX12" fmla="*/ 1956380 w 4257675"/>
                  <a:gd name="connsiteY12" fmla="*/ 570286 h 1397000"/>
                  <a:gd name="connsiteX13" fmla="*/ 1783521 w 4257675"/>
                  <a:gd name="connsiteY13" fmla="*/ 538535 h 1397000"/>
                  <a:gd name="connsiteX14" fmla="*/ 1614225 w 4257675"/>
                  <a:gd name="connsiteY14" fmla="*/ 479867 h 1397000"/>
                  <a:gd name="connsiteX15" fmla="*/ 1196947 w 4257675"/>
                  <a:gd name="connsiteY15" fmla="*/ 400520 h 1397000"/>
                  <a:gd name="connsiteX16" fmla="*/ 1069837 w 4257675"/>
                  <a:gd name="connsiteY16" fmla="*/ 254304 h 1397000"/>
                  <a:gd name="connsiteX17" fmla="*/ 657280 w 4257675"/>
                  <a:gd name="connsiteY17" fmla="*/ 213774 h 1397000"/>
                  <a:gd name="connsiteX18" fmla="*/ 602154 w 4257675"/>
                  <a:gd name="connsiteY18" fmla="*/ 174974 h 1397000"/>
                  <a:gd name="connsiteX19" fmla="*/ 338293 w 4257675"/>
                  <a:gd name="connsiteY19" fmla="*/ 151592 h 1397000"/>
                  <a:gd name="connsiteX20" fmla="*/ 184738 w 4257675"/>
                  <a:gd name="connsiteY20" fmla="*/ 90202 h 1397000"/>
                  <a:gd name="connsiteX21" fmla="*/ 0 w 4257675"/>
                  <a:gd name="connsiteY21"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492375 w 4257675"/>
                  <a:gd name="connsiteY9" fmla="*/ 993775 h 1397000"/>
                  <a:gd name="connsiteX10" fmla="*/ 2398174 w 4257675"/>
                  <a:gd name="connsiteY10" fmla="*/ 712415 h 1397000"/>
                  <a:gd name="connsiteX11" fmla="*/ 2235862 w 4257675"/>
                  <a:gd name="connsiteY11" fmla="*/ 638534 h 1397000"/>
                  <a:gd name="connsiteX12" fmla="*/ 1956380 w 4257675"/>
                  <a:gd name="connsiteY12" fmla="*/ 570286 h 1397000"/>
                  <a:gd name="connsiteX13" fmla="*/ 1783521 w 4257675"/>
                  <a:gd name="connsiteY13" fmla="*/ 538535 h 1397000"/>
                  <a:gd name="connsiteX14" fmla="*/ 1614225 w 4257675"/>
                  <a:gd name="connsiteY14" fmla="*/ 479867 h 1397000"/>
                  <a:gd name="connsiteX15" fmla="*/ 1196947 w 4257675"/>
                  <a:gd name="connsiteY15" fmla="*/ 400520 h 1397000"/>
                  <a:gd name="connsiteX16" fmla="*/ 1069837 w 4257675"/>
                  <a:gd name="connsiteY16" fmla="*/ 254304 h 1397000"/>
                  <a:gd name="connsiteX17" fmla="*/ 657280 w 4257675"/>
                  <a:gd name="connsiteY17" fmla="*/ 213774 h 1397000"/>
                  <a:gd name="connsiteX18" fmla="*/ 602154 w 4257675"/>
                  <a:gd name="connsiteY18" fmla="*/ 174974 h 1397000"/>
                  <a:gd name="connsiteX19" fmla="*/ 338293 w 4257675"/>
                  <a:gd name="connsiteY19" fmla="*/ 151592 h 1397000"/>
                  <a:gd name="connsiteX20" fmla="*/ 184738 w 4257675"/>
                  <a:gd name="connsiteY20" fmla="*/ 90202 h 1397000"/>
                  <a:gd name="connsiteX21" fmla="*/ 0 w 4257675"/>
                  <a:gd name="connsiteY21"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692400 w 4257675"/>
                  <a:gd name="connsiteY8" fmla="*/ 1031875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54350 w 4257675"/>
                  <a:gd name="connsiteY7" fmla="*/ 1082675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127375 w 4257675"/>
                  <a:gd name="connsiteY6" fmla="*/ 1136650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146425 w 4257675"/>
                  <a:gd name="connsiteY5" fmla="*/ 1193800 h 1397000"/>
                  <a:gd name="connsiteX6" fmla="*/ 3099545 w 4257675"/>
                  <a:gd name="connsiteY6" fmla="*/ 866306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619527 w 4257675"/>
                  <a:gd name="connsiteY5" fmla="*/ 963212 h 1397000"/>
                  <a:gd name="connsiteX6" fmla="*/ 3099545 w 4257675"/>
                  <a:gd name="connsiteY6" fmla="*/ 866306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619527 w 4257675"/>
                  <a:gd name="connsiteY5" fmla="*/ 963212 h 1397000"/>
                  <a:gd name="connsiteX6" fmla="*/ 3119423 w 4257675"/>
                  <a:gd name="connsiteY6" fmla="*/ 894135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289300 w 4257675"/>
                  <a:gd name="connsiteY4" fmla="*/ 1209675 h 1397000"/>
                  <a:gd name="connsiteX5" fmla="*/ 3619527 w 4257675"/>
                  <a:gd name="connsiteY5" fmla="*/ 963212 h 1397000"/>
                  <a:gd name="connsiteX6" fmla="*/ 3135326 w 4257675"/>
                  <a:gd name="connsiteY6" fmla="*/ 886184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498850 w 4257675"/>
                  <a:gd name="connsiteY3" fmla="*/ 1257300 h 1397000"/>
                  <a:gd name="connsiteX4" fmla="*/ 3635182 w 4257675"/>
                  <a:gd name="connsiteY4" fmla="*/ 1066552 h 1397000"/>
                  <a:gd name="connsiteX5" fmla="*/ 3619527 w 4257675"/>
                  <a:gd name="connsiteY5" fmla="*/ 963212 h 1397000"/>
                  <a:gd name="connsiteX6" fmla="*/ 3135326 w 4257675"/>
                  <a:gd name="connsiteY6" fmla="*/ 886184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822700 w 4257675"/>
                  <a:gd name="connsiteY2" fmla="*/ 1352550 h 1397000"/>
                  <a:gd name="connsiteX3" fmla="*/ 3717511 w 4257675"/>
                  <a:gd name="connsiteY3" fmla="*/ 1209593 h 1397000"/>
                  <a:gd name="connsiteX4" fmla="*/ 3635182 w 4257675"/>
                  <a:gd name="connsiteY4" fmla="*/ 1066552 h 1397000"/>
                  <a:gd name="connsiteX5" fmla="*/ 3619527 w 4257675"/>
                  <a:gd name="connsiteY5" fmla="*/ 963212 h 1397000"/>
                  <a:gd name="connsiteX6" fmla="*/ 3135326 w 4257675"/>
                  <a:gd name="connsiteY6" fmla="*/ 886184 h 1397000"/>
                  <a:gd name="connsiteX7" fmla="*/ 3046399 w 4257675"/>
                  <a:gd name="connsiteY7" fmla="*/ 856063 h 1397000"/>
                  <a:gd name="connsiteX8" fmla="*/ 2919013 w 4257675"/>
                  <a:gd name="connsiteY8" fmla="*/ 793336 h 1397000"/>
                  <a:gd name="connsiteX9" fmla="*/ 2398174 w 4257675"/>
                  <a:gd name="connsiteY9" fmla="*/ 712415 h 1397000"/>
                  <a:gd name="connsiteX10" fmla="*/ 2235862 w 4257675"/>
                  <a:gd name="connsiteY10" fmla="*/ 638534 h 1397000"/>
                  <a:gd name="connsiteX11" fmla="*/ 1956380 w 4257675"/>
                  <a:gd name="connsiteY11" fmla="*/ 570286 h 1397000"/>
                  <a:gd name="connsiteX12" fmla="*/ 1783521 w 4257675"/>
                  <a:gd name="connsiteY12" fmla="*/ 538535 h 1397000"/>
                  <a:gd name="connsiteX13" fmla="*/ 1614225 w 4257675"/>
                  <a:gd name="connsiteY13" fmla="*/ 479867 h 1397000"/>
                  <a:gd name="connsiteX14" fmla="*/ 1196947 w 4257675"/>
                  <a:gd name="connsiteY14" fmla="*/ 400520 h 1397000"/>
                  <a:gd name="connsiteX15" fmla="*/ 1069837 w 4257675"/>
                  <a:gd name="connsiteY15" fmla="*/ 254304 h 1397000"/>
                  <a:gd name="connsiteX16" fmla="*/ 657280 w 4257675"/>
                  <a:gd name="connsiteY16" fmla="*/ 213774 h 1397000"/>
                  <a:gd name="connsiteX17" fmla="*/ 602154 w 4257675"/>
                  <a:gd name="connsiteY17" fmla="*/ 174974 h 1397000"/>
                  <a:gd name="connsiteX18" fmla="*/ 338293 w 4257675"/>
                  <a:gd name="connsiteY18" fmla="*/ 151592 h 1397000"/>
                  <a:gd name="connsiteX19" fmla="*/ 184738 w 4257675"/>
                  <a:gd name="connsiteY19" fmla="*/ 90202 h 1397000"/>
                  <a:gd name="connsiteX20" fmla="*/ 0 w 4257675"/>
                  <a:gd name="connsiteY20" fmla="*/ 0 h 1397000"/>
                  <a:gd name="connsiteX0" fmla="*/ 4257675 w 4257675"/>
                  <a:gd name="connsiteY0" fmla="*/ 1397000 h 1397000"/>
                  <a:gd name="connsiteX1" fmla="*/ 3838575 w 4257675"/>
                  <a:gd name="connsiteY1" fmla="*/ 1397000 h 1397000"/>
                  <a:gd name="connsiteX2" fmla="*/ 3717511 w 4257675"/>
                  <a:gd name="connsiteY2" fmla="*/ 1209593 h 1397000"/>
                  <a:gd name="connsiteX3" fmla="*/ 3635182 w 4257675"/>
                  <a:gd name="connsiteY3" fmla="*/ 1066552 h 1397000"/>
                  <a:gd name="connsiteX4" fmla="*/ 3619527 w 4257675"/>
                  <a:gd name="connsiteY4" fmla="*/ 963212 h 1397000"/>
                  <a:gd name="connsiteX5" fmla="*/ 3135326 w 4257675"/>
                  <a:gd name="connsiteY5" fmla="*/ 886184 h 1397000"/>
                  <a:gd name="connsiteX6" fmla="*/ 3046399 w 4257675"/>
                  <a:gd name="connsiteY6" fmla="*/ 856063 h 1397000"/>
                  <a:gd name="connsiteX7" fmla="*/ 2919013 w 4257675"/>
                  <a:gd name="connsiteY7" fmla="*/ 793336 h 1397000"/>
                  <a:gd name="connsiteX8" fmla="*/ 2398174 w 4257675"/>
                  <a:gd name="connsiteY8" fmla="*/ 712415 h 1397000"/>
                  <a:gd name="connsiteX9" fmla="*/ 2235862 w 4257675"/>
                  <a:gd name="connsiteY9" fmla="*/ 638534 h 1397000"/>
                  <a:gd name="connsiteX10" fmla="*/ 1956380 w 4257675"/>
                  <a:gd name="connsiteY10" fmla="*/ 570286 h 1397000"/>
                  <a:gd name="connsiteX11" fmla="*/ 1783521 w 4257675"/>
                  <a:gd name="connsiteY11" fmla="*/ 538535 h 1397000"/>
                  <a:gd name="connsiteX12" fmla="*/ 1614225 w 4257675"/>
                  <a:gd name="connsiteY12" fmla="*/ 479867 h 1397000"/>
                  <a:gd name="connsiteX13" fmla="*/ 1196947 w 4257675"/>
                  <a:gd name="connsiteY13" fmla="*/ 400520 h 1397000"/>
                  <a:gd name="connsiteX14" fmla="*/ 1069837 w 4257675"/>
                  <a:gd name="connsiteY14" fmla="*/ 254304 h 1397000"/>
                  <a:gd name="connsiteX15" fmla="*/ 657280 w 4257675"/>
                  <a:gd name="connsiteY15" fmla="*/ 213774 h 1397000"/>
                  <a:gd name="connsiteX16" fmla="*/ 602154 w 4257675"/>
                  <a:gd name="connsiteY16" fmla="*/ 174974 h 1397000"/>
                  <a:gd name="connsiteX17" fmla="*/ 338293 w 4257675"/>
                  <a:gd name="connsiteY17" fmla="*/ 151592 h 1397000"/>
                  <a:gd name="connsiteX18" fmla="*/ 184738 w 4257675"/>
                  <a:gd name="connsiteY18" fmla="*/ 90202 h 1397000"/>
                  <a:gd name="connsiteX19" fmla="*/ 0 w 4257675"/>
                  <a:gd name="connsiteY19" fmla="*/ 0 h 1397000"/>
                  <a:gd name="connsiteX0" fmla="*/ 4257675 w 4257675"/>
                  <a:gd name="connsiteY0" fmla="*/ 1397000 h 1397000"/>
                  <a:gd name="connsiteX1" fmla="*/ 3717511 w 4257675"/>
                  <a:gd name="connsiteY1" fmla="*/ 1209593 h 1397000"/>
                  <a:gd name="connsiteX2" fmla="*/ 3635182 w 4257675"/>
                  <a:gd name="connsiteY2" fmla="*/ 1066552 h 1397000"/>
                  <a:gd name="connsiteX3" fmla="*/ 3619527 w 4257675"/>
                  <a:gd name="connsiteY3" fmla="*/ 963212 h 1397000"/>
                  <a:gd name="connsiteX4" fmla="*/ 3135326 w 4257675"/>
                  <a:gd name="connsiteY4" fmla="*/ 886184 h 1397000"/>
                  <a:gd name="connsiteX5" fmla="*/ 3046399 w 4257675"/>
                  <a:gd name="connsiteY5" fmla="*/ 856063 h 1397000"/>
                  <a:gd name="connsiteX6" fmla="*/ 2919013 w 4257675"/>
                  <a:gd name="connsiteY6" fmla="*/ 793336 h 1397000"/>
                  <a:gd name="connsiteX7" fmla="*/ 2398174 w 4257675"/>
                  <a:gd name="connsiteY7" fmla="*/ 712415 h 1397000"/>
                  <a:gd name="connsiteX8" fmla="*/ 2235862 w 4257675"/>
                  <a:gd name="connsiteY8" fmla="*/ 638534 h 1397000"/>
                  <a:gd name="connsiteX9" fmla="*/ 1956380 w 4257675"/>
                  <a:gd name="connsiteY9" fmla="*/ 570286 h 1397000"/>
                  <a:gd name="connsiteX10" fmla="*/ 1783521 w 4257675"/>
                  <a:gd name="connsiteY10" fmla="*/ 538535 h 1397000"/>
                  <a:gd name="connsiteX11" fmla="*/ 1614225 w 4257675"/>
                  <a:gd name="connsiteY11" fmla="*/ 479867 h 1397000"/>
                  <a:gd name="connsiteX12" fmla="*/ 1196947 w 4257675"/>
                  <a:gd name="connsiteY12" fmla="*/ 400520 h 1397000"/>
                  <a:gd name="connsiteX13" fmla="*/ 1069837 w 4257675"/>
                  <a:gd name="connsiteY13" fmla="*/ 254304 h 1397000"/>
                  <a:gd name="connsiteX14" fmla="*/ 657280 w 4257675"/>
                  <a:gd name="connsiteY14" fmla="*/ 213774 h 1397000"/>
                  <a:gd name="connsiteX15" fmla="*/ 602154 w 4257675"/>
                  <a:gd name="connsiteY15" fmla="*/ 174974 h 1397000"/>
                  <a:gd name="connsiteX16" fmla="*/ 338293 w 4257675"/>
                  <a:gd name="connsiteY16" fmla="*/ 151592 h 1397000"/>
                  <a:gd name="connsiteX17" fmla="*/ 184738 w 4257675"/>
                  <a:gd name="connsiteY17" fmla="*/ 90202 h 1397000"/>
                  <a:gd name="connsiteX18" fmla="*/ 0 w 4257675"/>
                  <a:gd name="connsiteY18" fmla="*/ 0 h 1397000"/>
                  <a:gd name="connsiteX0" fmla="*/ 4213943 w 4213943"/>
                  <a:gd name="connsiteY0" fmla="*/ 1218096 h 1218096"/>
                  <a:gd name="connsiteX1" fmla="*/ 3717511 w 4213943"/>
                  <a:gd name="connsiteY1" fmla="*/ 1209593 h 1218096"/>
                  <a:gd name="connsiteX2" fmla="*/ 3635182 w 4213943"/>
                  <a:gd name="connsiteY2" fmla="*/ 1066552 h 1218096"/>
                  <a:gd name="connsiteX3" fmla="*/ 3619527 w 4213943"/>
                  <a:gd name="connsiteY3" fmla="*/ 963212 h 1218096"/>
                  <a:gd name="connsiteX4" fmla="*/ 3135326 w 4213943"/>
                  <a:gd name="connsiteY4" fmla="*/ 886184 h 1218096"/>
                  <a:gd name="connsiteX5" fmla="*/ 3046399 w 4213943"/>
                  <a:gd name="connsiteY5" fmla="*/ 856063 h 1218096"/>
                  <a:gd name="connsiteX6" fmla="*/ 2919013 w 4213943"/>
                  <a:gd name="connsiteY6" fmla="*/ 793336 h 1218096"/>
                  <a:gd name="connsiteX7" fmla="*/ 2398174 w 4213943"/>
                  <a:gd name="connsiteY7" fmla="*/ 712415 h 1218096"/>
                  <a:gd name="connsiteX8" fmla="*/ 2235862 w 4213943"/>
                  <a:gd name="connsiteY8" fmla="*/ 638534 h 1218096"/>
                  <a:gd name="connsiteX9" fmla="*/ 1956380 w 4213943"/>
                  <a:gd name="connsiteY9" fmla="*/ 570286 h 1218096"/>
                  <a:gd name="connsiteX10" fmla="*/ 1783521 w 4213943"/>
                  <a:gd name="connsiteY10" fmla="*/ 538535 h 1218096"/>
                  <a:gd name="connsiteX11" fmla="*/ 1614225 w 4213943"/>
                  <a:gd name="connsiteY11" fmla="*/ 479867 h 1218096"/>
                  <a:gd name="connsiteX12" fmla="*/ 1196947 w 4213943"/>
                  <a:gd name="connsiteY12" fmla="*/ 400520 h 1218096"/>
                  <a:gd name="connsiteX13" fmla="*/ 1069837 w 4213943"/>
                  <a:gd name="connsiteY13" fmla="*/ 254304 h 1218096"/>
                  <a:gd name="connsiteX14" fmla="*/ 657280 w 4213943"/>
                  <a:gd name="connsiteY14" fmla="*/ 213774 h 1218096"/>
                  <a:gd name="connsiteX15" fmla="*/ 602154 w 4213943"/>
                  <a:gd name="connsiteY15" fmla="*/ 174974 h 1218096"/>
                  <a:gd name="connsiteX16" fmla="*/ 338293 w 4213943"/>
                  <a:gd name="connsiteY16" fmla="*/ 151592 h 1218096"/>
                  <a:gd name="connsiteX17" fmla="*/ 184738 w 4213943"/>
                  <a:gd name="connsiteY17" fmla="*/ 90202 h 1218096"/>
                  <a:gd name="connsiteX18" fmla="*/ 0 w 4213943"/>
                  <a:gd name="connsiteY18" fmla="*/ 0 h 1218096"/>
                  <a:gd name="connsiteX0" fmla="*/ 4279257 w 4279257"/>
                  <a:gd name="connsiteY0" fmla="*/ 1258289 h 1258289"/>
                  <a:gd name="connsiteX1" fmla="*/ 3782825 w 4279257"/>
                  <a:gd name="connsiteY1" fmla="*/ 1249786 h 1258289"/>
                  <a:gd name="connsiteX2" fmla="*/ 3700496 w 4279257"/>
                  <a:gd name="connsiteY2" fmla="*/ 1106745 h 1258289"/>
                  <a:gd name="connsiteX3" fmla="*/ 3684841 w 4279257"/>
                  <a:gd name="connsiteY3" fmla="*/ 1003405 h 1258289"/>
                  <a:gd name="connsiteX4" fmla="*/ 3200640 w 4279257"/>
                  <a:gd name="connsiteY4" fmla="*/ 926377 h 1258289"/>
                  <a:gd name="connsiteX5" fmla="*/ 3111713 w 4279257"/>
                  <a:gd name="connsiteY5" fmla="*/ 896256 h 1258289"/>
                  <a:gd name="connsiteX6" fmla="*/ 2984327 w 4279257"/>
                  <a:gd name="connsiteY6" fmla="*/ 833529 h 1258289"/>
                  <a:gd name="connsiteX7" fmla="*/ 2463488 w 4279257"/>
                  <a:gd name="connsiteY7" fmla="*/ 752608 h 1258289"/>
                  <a:gd name="connsiteX8" fmla="*/ 2301176 w 4279257"/>
                  <a:gd name="connsiteY8" fmla="*/ 678727 h 1258289"/>
                  <a:gd name="connsiteX9" fmla="*/ 2021694 w 4279257"/>
                  <a:gd name="connsiteY9" fmla="*/ 610479 h 1258289"/>
                  <a:gd name="connsiteX10" fmla="*/ 1848835 w 4279257"/>
                  <a:gd name="connsiteY10" fmla="*/ 578728 h 1258289"/>
                  <a:gd name="connsiteX11" fmla="*/ 1679539 w 4279257"/>
                  <a:gd name="connsiteY11" fmla="*/ 520060 h 1258289"/>
                  <a:gd name="connsiteX12" fmla="*/ 1262261 w 4279257"/>
                  <a:gd name="connsiteY12" fmla="*/ 440713 h 1258289"/>
                  <a:gd name="connsiteX13" fmla="*/ 1135151 w 4279257"/>
                  <a:gd name="connsiteY13" fmla="*/ 294497 h 1258289"/>
                  <a:gd name="connsiteX14" fmla="*/ 722594 w 4279257"/>
                  <a:gd name="connsiteY14" fmla="*/ 253967 h 1258289"/>
                  <a:gd name="connsiteX15" fmla="*/ 667468 w 4279257"/>
                  <a:gd name="connsiteY15" fmla="*/ 215167 h 1258289"/>
                  <a:gd name="connsiteX16" fmla="*/ 403607 w 4279257"/>
                  <a:gd name="connsiteY16" fmla="*/ 191785 h 1258289"/>
                  <a:gd name="connsiteX17" fmla="*/ 250052 w 4279257"/>
                  <a:gd name="connsiteY17" fmla="*/ 130395 h 1258289"/>
                  <a:gd name="connsiteX18" fmla="*/ 0 w 4279257"/>
                  <a:gd name="connsiteY18" fmla="*/ 0 h 1258289"/>
                  <a:gd name="connsiteX0" fmla="*/ 4279257 w 4279257"/>
                  <a:gd name="connsiteY0" fmla="*/ 1258289 h 1258289"/>
                  <a:gd name="connsiteX1" fmla="*/ 3782825 w 4279257"/>
                  <a:gd name="connsiteY1" fmla="*/ 1249786 h 1258289"/>
                  <a:gd name="connsiteX2" fmla="*/ 3700496 w 4279257"/>
                  <a:gd name="connsiteY2" fmla="*/ 1106745 h 1258289"/>
                  <a:gd name="connsiteX3" fmla="*/ 3684841 w 4279257"/>
                  <a:gd name="connsiteY3" fmla="*/ 1003405 h 1258289"/>
                  <a:gd name="connsiteX4" fmla="*/ 3200640 w 4279257"/>
                  <a:gd name="connsiteY4" fmla="*/ 926377 h 1258289"/>
                  <a:gd name="connsiteX5" fmla="*/ 3111713 w 4279257"/>
                  <a:gd name="connsiteY5" fmla="*/ 896256 h 1258289"/>
                  <a:gd name="connsiteX6" fmla="*/ 2984327 w 4279257"/>
                  <a:gd name="connsiteY6" fmla="*/ 833529 h 1258289"/>
                  <a:gd name="connsiteX7" fmla="*/ 2463488 w 4279257"/>
                  <a:gd name="connsiteY7" fmla="*/ 752608 h 1258289"/>
                  <a:gd name="connsiteX8" fmla="*/ 2301176 w 4279257"/>
                  <a:gd name="connsiteY8" fmla="*/ 678727 h 1258289"/>
                  <a:gd name="connsiteX9" fmla="*/ 2021694 w 4279257"/>
                  <a:gd name="connsiteY9" fmla="*/ 610479 h 1258289"/>
                  <a:gd name="connsiteX10" fmla="*/ 1848835 w 4279257"/>
                  <a:gd name="connsiteY10" fmla="*/ 578728 h 1258289"/>
                  <a:gd name="connsiteX11" fmla="*/ 1679539 w 4279257"/>
                  <a:gd name="connsiteY11" fmla="*/ 520060 h 1258289"/>
                  <a:gd name="connsiteX12" fmla="*/ 1262261 w 4279257"/>
                  <a:gd name="connsiteY12" fmla="*/ 440713 h 1258289"/>
                  <a:gd name="connsiteX13" fmla="*/ 1135151 w 4279257"/>
                  <a:gd name="connsiteY13" fmla="*/ 294497 h 1258289"/>
                  <a:gd name="connsiteX14" fmla="*/ 722594 w 4279257"/>
                  <a:gd name="connsiteY14" fmla="*/ 253967 h 1258289"/>
                  <a:gd name="connsiteX15" fmla="*/ 667468 w 4279257"/>
                  <a:gd name="connsiteY15" fmla="*/ 215167 h 1258289"/>
                  <a:gd name="connsiteX16" fmla="*/ 403607 w 4279257"/>
                  <a:gd name="connsiteY16" fmla="*/ 191785 h 1258289"/>
                  <a:gd name="connsiteX17" fmla="*/ 250052 w 4279257"/>
                  <a:gd name="connsiteY17" fmla="*/ 130395 h 1258289"/>
                  <a:gd name="connsiteX18" fmla="*/ 53940 w 4279257"/>
                  <a:gd name="connsiteY18" fmla="*/ 58184 h 1258289"/>
                  <a:gd name="connsiteX19" fmla="*/ 0 w 4279257"/>
                  <a:gd name="connsiteY19" fmla="*/ 0 h 1258289"/>
                  <a:gd name="connsiteX0" fmla="*/ 4279257 w 4279257"/>
                  <a:gd name="connsiteY0" fmla="*/ 1258289 h 1258289"/>
                  <a:gd name="connsiteX1" fmla="*/ 3782825 w 4279257"/>
                  <a:gd name="connsiteY1" fmla="*/ 1249786 h 1258289"/>
                  <a:gd name="connsiteX2" fmla="*/ 3700496 w 4279257"/>
                  <a:gd name="connsiteY2" fmla="*/ 1106745 h 1258289"/>
                  <a:gd name="connsiteX3" fmla="*/ 3684841 w 4279257"/>
                  <a:gd name="connsiteY3" fmla="*/ 1003405 h 1258289"/>
                  <a:gd name="connsiteX4" fmla="*/ 3200640 w 4279257"/>
                  <a:gd name="connsiteY4" fmla="*/ 926377 h 1258289"/>
                  <a:gd name="connsiteX5" fmla="*/ 3111713 w 4279257"/>
                  <a:gd name="connsiteY5" fmla="*/ 896256 h 1258289"/>
                  <a:gd name="connsiteX6" fmla="*/ 2984327 w 4279257"/>
                  <a:gd name="connsiteY6" fmla="*/ 833529 h 1258289"/>
                  <a:gd name="connsiteX7" fmla="*/ 2463488 w 4279257"/>
                  <a:gd name="connsiteY7" fmla="*/ 752608 h 1258289"/>
                  <a:gd name="connsiteX8" fmla="*/ 2301176 w 4279257"/>
                  <a:gd name="connsiteY8" fmla="*/ 678727 h 1258289"/>
                  <a:gd name="connsiteX9" fmla="*/ 2021694 w 4279257"/>
                  <a:gd name="connsiteY9" fmla="*/ 610479 h 1258289"/>
                  <a:gd name="connsiteX10" fmla="*/ 1848835 w 4279257"/>
                  <a:gd name="connsiteY10" fmla="*/ 578728 h 1258289"/>
                  <a:gd name="connsiteX11" fmla="*/ 1679539 w 4279257"/>
                  <a:gd name="connsiteY11" fmla="*/ 520060 h 1258289"/>
                  <a:gd name="connsiteX12" fmla="*/ 1262261 w 4279257"/>
                  <a:gd name="connsiteY12" fmla="*/ 440713 h 1258289"/>
                  <a:gd name="connsiteX13" fmla="*/ 1135151 w 4279257"/>
                  <a:gd name="connsiteY13" fmla="*/ 294497 h 1258289"/>
                  <a:gd name="connsiteX14" fmla="*/ 722594 w 4279257"/>
                  <a:gd name="connsiteY14" fmla="*/ 253967 h 1258289"/>
                  <a:gd name="connsiteX15" fmla="*/ 667468 w 4279257"/>
                  <a:gd name="connsiteY15" fmla="*/ 215167 h 1258289"/>
                  <a:gd name="connsiteX16" fmla="*/ 403607 w 4279257"/>
                  <a:gd name="connsiteY16" fmla="*/ 191785 h 1258289"/>
                  <a:gd name="connsiteX17" fmla="*/ 250052 w 4279257"/>
                  <a:gd name="connsiteY17" fmla="*/ 130395 h 1258289"/>
                  <a:gd name="connsiteX18" fmla="*/ 84086 w 4279257"/>
                  <a:gd name="connsiteY18" fmla="*/ 53160 h 1258289"/>
                  <a:gd name="connsiteX19" fmla="*/ 0 w 4279257"/>
                  <a:gd name="connsiteY19" fmla="*/ 0 h 1258289"/>
                  <a:gd name="connsiteX0" fmla="*/ 4279257 w 4279257"/>
                  <a:gd name="connsiteY0" fmla="*/ 1258289 h 1258289"/>
                  <a:gd name="connsiteX1" fmla="*/ 3782825 w 4279257"/>
                  <a:gd name="connsiteY1" fmla="*/ 1249786 h 1258289"/>
                  <a:gd name="connsiteX2" fmla="*/ 3700496 w 4279257"/>
                  <a:gd name="connsiteY2" fmla="*/ 1106745 h 1258289"/>
                  <a:gd name="connsiteX3" fmla="*/ 3684841 w 4279257"/>
                  <a:gd name="connsiteY3" fmla="*/ 1003405 h 1258289"/>
                  <a:gd name="connsiteX4" fmla="*/ 3200640 w 4279257"/>
                  <a:gd name="connsiteY4" fmla="*/ 926377 h 1258289"/>
                  <a:gd name="connsiteX5" fmla="*/ 3111713 w 4279257"/>
                  <a:gd name="connsiteY5" fmla="*/ 896256 h 1258289"/>
                  <a:gd name="connsiteX6" fmla="*/ 2984327 w 4279257"/>
                  <a:gd name="connsiteY6" fmla="*/ 833529 h 1258289"/>
                  <a:gd name="connsiteX7" fmla="*/ 2463488 w 4279257"/>
                  <a:gd name="connsiteY7" fmla="*/ 752608 h 1258289"/>
                  <a:gd name="connsiteX8" fmla="*/ 2301176 w 4279257"/>
                  <a:gd name="connsiteY8" fmla="*/ 678727 h 1258289"/>
                  <a:gd name="connsiteX9" fmla="*/ 2021694 w 4279257"/>
                  <a:gd name="connsiteY9" fmla="*/ 610479 h 1258289"/>
                  <a:gd name="connsiteX10" fmla="*/ 1848835 w 4279257"/>
                  <a:gd name="connsiteY10" fmla="*/ 578728 h 1258289"/>
                  <a:gd name="connsiteX11" fmla="*/ 1679539 w 4279257"/>
                  <a:gd name="connsiteY11" fmla="*/ 520060 h 1258289"/>
                  <a:gd name="connsiteX12" fmla="*/ 1262261 w 4279257"/>
                  <a:gd name="connsiteY12" fmla="*/ 440713 h 1258289"/>
                  <a:gd name="connsiteX13" fmla="*/ 1135151 w 4279257"/>
                  <a:gd name="connsiteY13" fmla="*/ 294497 h 1258289"/>
                  <a:gd name="connsiteX14" fmla="*/ 722594 w 4279257"/>
                  <a:gd name="connsiteY14" fmla="*/ 253967 h 1258289"/>
                  <a:gd name="connsiteX15" fmla="*/ 667468 w 4279257"/>
                  <a:gd name="connsiteY15" fmla="*/ 215167 h 1258289"/>
                  <a:gd name="connsiteX16" fmla="*/ 403607 w 4279257"/>
                  <a:gd name="connsiteY16" fmla="*/ 191785 h 1258289"/>
                  <a:gd name="connsiteX17" fmla="*/ 250052 w 4279257"/>
                  <a:gd name="connsiteY17" fmla="*/ 130395 h 1258289"/>
                  <a:gd name="connsiteX18" fmla="*/ 114231 w 4279257"/>
                  <a:gd name="connsiteY18" fmla="*/ 78281 h 1258289"/>
                  <a:gd name="connsiteX19" fmla="*/ 0 w 4279257"/>
                  <a:gd name="connsiteY19" fmla="*/ 0 h 125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79257" h="1258289">
                    <a:moveTo>
                      <a:pt x="4279257" y="1258289"/>
                    </a:moveTo>
                    <a:lnTo>
                      <a:pt x="3782825" y="1249786"/>
                    </a:lnTo>
                    <a:lnTo>
                      <a:pt x="3700496" y="1106745"/>
                    </a:lnTo>
                    <a:lnTo>
                      <a:pt x="3684841" y="1003405"/>
                    </a:lnTo>
                    <a:lnTo>
                      <a:pt x="3200640" y="926377"/>
                    </a:lnTo>
                    <a:lnTo>
                      <a:pt x="3111713" y="896256"/>
                    </a:lnTo>
                    <a:lnTo>
                      <a:pt x="2984327" y="833529"/>
                    </a:lnTo>
                    <a:lnTo>
                      <a:pt x="2463488" y="752608"/>
                    </a:lnTo>
                    <a:lnTo>
                      <a:pt x="2301176" y="678727"/>
                    </a:lnTo>
                    <a:lnTo>
                      <a:pt x="2021694" y="610479"/>
                    </a:lnTo>
                    <a:lnTo>
                      <a:pt x="1848835" y="578728"/>
                    </a:lnTo>
                    <a:lnTo>
                      <a:pt x="1679539" y="520060"/>
                    </a:lnTo>
                    <a:lnTo>
                      <a:pt x="1262261" y="440713"/>
                    </a:lnTo>
                    <a:lnTo>
                      <a:pt x="1135151" y="294497"/>
                    </a:lnTo>
                    <a:cubicBezTo>
                      <a:pt x="891615" y="254483"/>
                      <a:pt x="800541" y="267189"/>
                      <a:pt x="722594" y="253967"/>
                    </a:cubicBezTo>
                    <a:cubicBezTo>
                      <a:pt x="644647" y="240745"/>
                      <a:pt x="723945" y="229506"/>
                      <a:pt x="667468" y="215167"/>
                    </a:cubicBezTo>
                    <a:cubicBezTo>
                      <a:pt x="464121" y="205975"/>
                      <a:pt x="549388" y="218246"/>
                      <a:pt x="403607" y="191785"/>
                    </a:cubicBezTo>
                    <a:cubicBezTo>
                      <a:pt x="350660" y="188941"/>
                      <a:pt x="376997" y="201952"/>
                      <a:pt x="250052" y="130395"/>
                    </a:cubicBezTo>
                    <a:cubicBezTo>
                      <a:pt x="191380" y="99626"/>
                      <a:pt x="172903" y="109050"/>
                      <a:pt x="114231" y="78281"/>
                    </a:cubicBezTo>
                    <a:lnTo>
                      <a:pt x="0" y="0"/>
                    </a:lnTo>
                  </a:path>
                </a:pathLst>
              </a:custGeom>
              <a:ln w="28575" cmpd="sng">
                <a:solidFill>
                  <a:srgbClr val="E46C0A"/>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solidFill>
                    <a:srgbClr val="000000"/>
                  </a:solidFill>
                </a:endParaRPr>
              </a:p>
            </p:txBody>
          </p:sp>
          <p:sp>
            <p:nvSpPr>
              <p:cNvPr id="17" name="Freeform 16"/>
              <p:cNvSpPr/>
              <p:nvPr/>
            </p:nvSpPr>
            <p:spPr>
              <a:xfrm>
                <a:off x="1316646" y="2610307"/>
                <a:ext cx="4279603" cy="1316078"/>
              </a:xfrm>
              <a:custGeom>
                <a:avLst/>
                <a:gdLst>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612775 w 4273550"/>
                  <a:gd name="connsiteY14" fmla="*/ 552450 h 1403350"/>
                  <a:gd name="connsiteX15" fmla="*/ 530225 w 4273550"/>
                  <a:gd name="connsiteY15" fmla="*/ 463550 h 1403350"/>
                  <a:gd name="connsiteX16" fmla="*/ 536575 w 4273550"/>
                  <a:gd name="connsiteY16" fmla="*/ 396875 h 1403350"/>
                  <a:gd name="connsiteX17" fmla="*/ 387350 w 4273550"/>
                  <a:gd name="connsiteY17" fmla="*/ 361950 h 1403350"/>
                  <a:gd name="connsiteX18" fmla="*/ 396875 w 4273550"/>
                  <a:gd name="connsiteY18" fmla="*/ 285750 h 1403350"/>
                  <a:gd name="connsiteX19" fmla="*/ 266700 w 4273550"/>
                  <a:gd name="connsiteY19" fmla="*/ 225425 h 1403350"/>
                  <a:gd name="connsiteX20" fmla="*/ 200025 w 4273550"/>
                  <a:gd name="connsiteY20" fmla="*/ 142875 h 1403350"/>
                  <a:gd name="connsiteX21" fmla="*/ 107950 w 4273550"/>
                  <a:gd name="connsiteY21" fmla="*/ 85725 h 1403350"/>
                  <a:gd name="connsiteX22" fmla="*/ 0 w 4273550"/>
                  <a:gd name="connsiteY22"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612775 w 4273550"/>
                  <a:gd name="connsiteY14" fmla="*/ 552450 h 1403350"/>
                  <a:gd name="connsiteX15" fmla="*/ 530225 w 4273550"/>
                  <a:gd name="connsiteY15" fmla="*/ 463550 h 1403350"/>
                  <a:gd name="connsiteX16" fmla="*/ 536575 w 4273550"/>
                  <a:gd name="connsiteY16" fmla="*/ 396875 h 1403350"/>
                  <a:gd name="connsiteX17" fmla="*/ 387350 w 4273550"/>
                  <a:gd name="connsiteY17" fmla="*/ 361950 h 1403350"/>
                  <a:gd name="connsiteX18" fmla="*/ 396875 w 4273550"/>
                  <a:gd name="connsiteY18" fmla="*/ 285750 h 1403350"/>
                  <a:gd name="connsiteX19" fmla="*/ 266700 w 4273550"/>
                  <a:gd name="connsiteY19" fmla="*/ 225425 h 1403350"/>
                  <a:gd name="connsiteX20" fmla="*/ 200025 w 4273550"/>
                  <a:gd name="connsiteY20" fmla="*/ 142875 h 1403350"/>
                  <a:gd name="connsiteX21" fmla="*/ 0 w 4273550"/>
                  <a:gd name="connsiteY21"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612775 w 4273550"/>
                  <a:gd name="connsiteY14" fmla="*/ 552450 h 1403350"/>
                  <a:gd name="connsiteX15" fmla="*/ 530225 w 4273550"/>
                  <a:gd name="connsiteY15" fmla="*/ 463550 h 1403350"/>
                  <a:gd name="connsiteX16" fmla="*/ 536575 w 4273550"/>
                  <a:gd name="connsiteY16" fmla="*/ 396875 h 1403350"/>
                  <a:gd name="connsiteX17" fmla="*/ 387350 w 4273550"/>
                  <a:gd name="connsiteY17" fmla="*/ 361950 h 1403350"/>
                  <a:gd name="connsiteX18" fmla="*/ 396875 w 4273550"/>
                  <a:gd name="connsiteY18" fmla="*/ 285750 h 1403350"/>
                  <a:gd name="connsiteX19" fmla="*/ 266700 w 4273550"/>
                  <a:gd name="connsiteY19" fmla="*/ 225425 h 1403350"/>
                  <a:gd name="connsiteX20" fmla="*/ 0 w 4273550"/>
                  <a:gd name="connsiteY20"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612775 w 4273550"/>
                  <a:gd name="connsiteY14" fmla="*/ 552450 h 1403350"/>
                  <a:gd name="connsiteX15" fmla="*/ 530225 w 4273550"/>
                  <a:gd name="connsiteY15" fmla="*/ 463550 h 1403350"/>
                  <a:gd name="connsiteX16" fmla="*/ 536575 w 4273550"/>
                  <a:gd name="connsiteY16" fmla="*/ 396875 h 1403350"/>
                  <a:gd name="connsiteX17" fmla="*/ 387350 w 4273550"/>
                  <a:gd name="connsiteY17" fmla="*/ 361950 h 1403350"/>
                  <a:gd name="connsiteX18" fmla="*/ 396875 w 4273550"/>
                  <a:gd name="connsiteY18" fmla="*/ 285750 h 1403350"/>
                  <a:gd name="connsiteX19" fmla="*/ 0 w 4273550"/>
                  <a:gd name="connsiteY19"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612775 w 4273550"/>
                  <a:gd name="connsiteY14" fmla="*/ 552450 h 1403350"/>
                  <a:gd name="connsiteX15" fmla="*/ 530225 w 4273550"/>
                  <a:gd name="connsiteY15" fmla="*/ 463550 h 1403350"/>
                  <a:gd name="connsiteX16" fmla="*/ 536575 w 4273550"/>
                  <a:gd name="connsiteY16" fmla="*/ 396875 h 1403350"/>
                  <a:gd name="connsiteX17" fmla="*/ 387350 w 4273550"/>
                  <a:gd name="connsiteY17" fmla="*/ 361950 h 1403350"/>
                  <a:gd name="connsiteX18" fmla="*/ 0 w 4273550"/>
                  <a:gd name="connsiteY18"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530225 w 4273550"/>
                  <a:gd name="connsiteY14" fmla="*/ 463550 h 1403350"/>
                  <a:gd name="connsiteX15" fmla="*/ 536575 w 4273550"/>
                  <a:gd name="connsiteY15" fmla="*/ 396875 h 1403350"/>
                  <a:gd name="connsiteX16" fmla="*/ 387350 w 4273550"/>
                  <a:gd name="connsiteY16" fmla="*/ 361950 h 1403350"/>
                  <a:gd name="connsiteX17" fmla="*/ 0 w 4273550"/>
                  <a:gd name="connsiteY17"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530225 w 4273550"/>
                  <a:gd name="connsiteY14" fmla="*/ 463550 h 1403350"/>
                  <a:gd name="connsiteX15" fmla="*/ 387350 w 4273550"/>
                  <a:gd name="connsiteY15" fmla="*/ 361950 h 1403350"/>
                  <a:gd name="connsiteX16" fmla="*/ 0 w 4273550"/>
                  <a:gd name="connsiteY16"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530225 w 4273550"/>
                  <a:gd name="connsiteY14" fmla="*/ 463550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701675 w 4273550"/>
                  <a:gd name="connsiteY13" fmla="*/ 581025 h 1403350"/>
                  <a:gd name="connsiteX14" fmla="*/ 0 w 4273550"/>
                  <a:gd name="connsiteY14"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0 w 4273550"/>
                  <a:gd name="connsiteY13"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95159 w 4273550"/>
                  <a:gd name="connsiteY13" fmla="*/ 228515 h 1403350"/>
                  <a:gd name="connsiteX14" fmla="*/ 0 w 4273550"/>
                  <a:gd name="connsiteY14"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396610 w 4273550"/>
                  <a:gd name="connsiteY13" fmla="*/ 328999 h 1403350"/>
                  <a:gd name="connsiteX14" fmla="*/ 95159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396610 w 4273550"/>
                  <a:gd name="connsiteY13" fmla="*/ 328999 h 1403350"/>
                  <a:gd name="connsiteX14" fmla="*/ 95159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889000 w 4273550"/>
                  <a:gd name="connsiteY12" fmla="*/ 606425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612671 w 4273550"/>
                  <a:gd name="connsiteY12" fmla="*/ 561207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612671 w 4273550"/>
                  <a:gd name="connsiteY12" fmla="*/ 561207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612671 w 4273550"/>
                  <a:gd name="connsiteY12" fmla="*/ 561207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612671 w 4273550"/>
                  <a:gd name="connsiteY12" fmla="*/ 561207 h 1403350"/>
                  <a:gd name="connsiteX13" fmla="*/ 542311 w 4273550"/>
                  <a:gd name="connsiteY13" fmla="*/ 454603 h 1403350"/>
                  <a:gd name="connsiteX14" fmla="*/ 396610 w 4273550"/>
                  <a:gd name="connsiteY14" fmla="*/ 328999 h 1403350"/>
                  <a:gd name="connsiteX15" fmla="*/ 115256 w 4273550"/>
                  <a:gd name="connsiteY15" fmla="*/ 228515 h 1403350"/>
                  <a:gd name="connsiteX16" fmla="*/ 0 w 4273550"/>
                  <a:gd name="connsiteY16"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638300 w 4273550"/>
                  <a:gd name="connsiteY9" fmla="*/ 828675 h 1403350"/>
                  <a:gd name="connsiteX10" fmla="*/ 1527175 w 4273550"/>
                  <a:gd name="connsiteY10" fmla="*/ 688975 h 1403350"/>
                  <a:gd name="connsiteX11" fmla="*/ 1212850 w 4273550"/>
                  <a:gd name="connsiteY11" fmla="*/ 650875 h 1403350"/>
                  <a:gd name="connsiteX12" fmla="*/ 612671 w 4273550"/>
                  <a:gd name="connsiteY12" fmla="*/ 561207 h 1403350"/>
                  <a:gd name="connsiteX13" fmla="*/ 542311 w 4273550"/>
                  <a:gd name="connsiteY13" fmla="*/ 454603 h 1403350"/>
                  <a:gd name="connsiteX14" fmla="*/ 396610 w 4273550"/>
                  <a:gd name="connsiteY14" fmla="*/ 328999 h 1403350"/>
                  <a:gd name="connsiteX15" fmla="*/ 115256 w 4273550"/>
                  <a:gd name="connsiteY15" fmla="*/ 228515 h 1403350"/>
                  <a:gd name="connsiteX16" fmla="*/ 0 w 4273550"/>
                  <a:gd name="connsiteY16"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55775 w 4273550"/>
                  <a:gd name="connsiteY8" fmla="*/ 895350 h 1403350"/>
                  <a:gd name="connsiteX9" fmla="*/ 1527175 w 4273550"/>
                  <a:gd name="connsiteY9" fmla="*/ 688975 h 1403350"/>
                  <a:gd name="connsiteX10" fmla="*/ 1212850 w 4273550"/>
                  <a:gd name="connsiteY10" fmla="*/ 650875 h 1403350"/>
                  <a:gd name="connsiteX11" fmla="*/ 612671 w 4273550"/>
                  <a:gd name="connsiteY11" fmla="*/ 561207 h 1403350"/>
                  <a:gd name="connsiteX12" fmla="*/ 542311 w 4273550"/>
                  <a:gd name="connsiteY12" fmla="*/ 454603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78025 w 4273550"/>
                  <a:gd name="connsiteY7" fmla="*/ 958850 h 1403350"/>
                  <a:gd name="connsiteX8" fmla="*/ 1770847 w 4273550"/>
                  <a:gd name="connsiteY8" fmla="*/ 840084 h 1403350"/>
                  <a:gd name="connsiteX9" fmla="*/ 1527175 w 4273550"/>
                  <a:gd name="connsiteY9" fmla="*/ 688975 h 1403350"/>
                  <a:gd name="connsiteX10" fmla="*/ 1212850 w 4273550"/>
                  <a:gd name="connsiteY10" fmla="*/ 650875 h 1403350"/>
                  <a:gd name="connsiteX11" fmla="*/ 612671 w 4273550"/>
                  <a:gd name="connsiteY11" fmla="*/ 561207 h 1403350"/>
                  <a:gd name="connsiteX12" fmla="*/ 542311 w 4273550"/>
                  <a:gd name="connsiteY12" fmla="*/ 454603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71700 w 4273550"/>
                  <a:gd name="connsiteY6" fmla="*/ 1076325 h 1403350"/>
                  <a:gd name="connsiteX7" fmla="*/ 1988073 w 4273550"/>
                  <a:gd name="connsiteY7" fmla="*/ 943777 h 1403350"/>
                  <a:gd name="connsiteX8" fmla="*/ 1770847 w 4273550"/>
                  <a:gd name="connsiteY8" fmla="*/ 840084 h 1403350"/>
                  <a:gd name="connsiteX9" fmla="*/ 1527175 w 4273550"/>
                  <a:gd name="connsiteY9" fmla="*/ 688975 h 1403350"/>
                  <a:gd name="connsiteX10" fmla="*/ 1212850 w 4273550"/>
                  <a:gd name="connsiteY10" fmla="*/ 650875 h 1403350"/>
                  <a:gd name="connsiteX11" fmla="*/ 612671 w 4273550"/>
                  <a:gd name="connsiteY11" fmla="*/ 561207 h 1403350"/>
                  <a:gd name="connsiteX12" fmla="*/ 542311 w 4273550"/>
                  <a:gd name="connsiteY12" fmla="*/ 454603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387600 w 4273550"/>
                  <a:gd name="connsiteY5" fmla="*/ 1143000 h 1403350"/>
                  <a:gd name="connsiteX6" fmla="*/ 2191797 w 4273550"/>
                  <a:gd name="connsiteY6" fmla="*/ 1196905 h 1403350"/>
                  <a:gd name="connsiteX7" fmla="*/ 1988073 w 4273550"/>
                  <a:gd name="connsiteY7" fmla="*/ 943777 h 1403350"/>
                  <a:gd name="connsiteX8" fmla="*/ 1770847 w 4273550"/>
                  <a:gd name="connsiteY8" fmla="*/ 840084 h 1403350"/>
                  <a:gd name="connsiteX9" fmla="*/ 1527175 w 4273550"/>
                  <a:gd name="connsiteY9" fmla="*/ 688975 h 1403350"/>
                  <a:gd name="connsiteX10" fmla="*/ 1212850 w 4273550"/>
                  <a:gd name="connsiteY10" fmla="*/ 650875 h 1403350"/>
                  <a:gd name="connsiteX11" fmla="*/ 612671 w 4273550"/>
                  <a:gd name="connsiteY11" fmla="*/ 561207 h 1403350"/>
                  <a:gd name="connsiteX12" fmla="*/ 542311 w 4273550"/>
                  <a:gd name="connsiteY12" fmla="*/ 454603 h 1403350"/>
                  <a:gd name="connsiteX13" fmla="*/ 396610 w 4273550"/>
                  <a:gd name="connsiteY13" fmla="*/ 328999 h 1403350"/>
                  <a:gd name="connsiteX14" fmla="*/ 115256 w 4273550"/>
                  <a:gd name="connsiteY14" fmla="*/ 228515 h 1403350"/>
                  <a:gd name="connsiteX15" fmla="*/ 0 w 4273550"/>
                  <a:gd name="connsiteY15"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520950 w 4273550"/>
                  <a:gd name="connsiteY4" fmla="*/ 1162050 h 1403350"/>
                  <a:gd name="connsiteX5" fmla="*/ 2191797 w 4273550"/>
                  <a:gd name="connsiteY5" fmla="*/ 1196905 h 1403350"/>
                  <a:gd name="connsiteX6" fmla="*/ 1988073 w 4273550"/>
                  <a:gd name="connsiteY6" fmla="*/ 943777 h 1403350"/>
                  <a:gd name="connsiteX7" fmla="*/ 1770847 w 4273550"/>
                  <a:gd name="connsiteY7" fmla="*/ 840084 h 1403350"/>
                  <a:gd name="connsiteX8" fmla="*/ 1527175 w 4273550"/>
                  <a:gd name="connsiteY8" fmla="*/ 688975 h 1403350"/>
                  <a:gd name="connsiteX9" fmla="*/ 1212850 w 4273550"/>
                  <a:gd name="connsiteY9" fmla="*/ 650875 h 1403350"/>
                  <a:gd name="connsiteX10" fmla="*/ 612671 w 4273550"/>
                  <a:gd name="connsiteY10" fmla="*/ 561207 h 1403350"/>
                  <a:gd name="connsiteX11" fmla="*/ 542311 w 4273550"/>
                  <a:gd name="connsiteY11" fmla="*/ 454603 h 1403350"/>
                  <a:gd name="connsiteX12" fmla="*/ 396610 w 4273550"/>
                  <a:gd name="connsiteY12" fmla="*/ 328999 h 1403350"/>
                  <a:gd name="connsiteX13" fmla="*/ 115256 w 4273550"/>
                  <a:gd name="connsiteY13" fmla="*/ 228515 h 1403350"/>
                  <a:gd name="connsiteX14" fmla="*/ 0 w 4273550"/>
                  <a:gd name="connsiteY14"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082925 w 4273550"/>
                  <a:gd name="connsiteY3" fmla="*/ 1209675 h 1403350"/>
                  <a:gd name="connsiteX4" fmla="*/ 2191797 w 4273550"/>
                  <a:gd name="connsiteY4" fmla="*/ 1196905 h 1403350"/>
                  <a:gd name="connsiteX5" fmla="*/ 1988073 w 4273550"/>
                  <a:gd name="connsiteY5" fmla="*/ 943777 h 1403350"/>
                  <a:gd name="connsiteX6" fmla="*/ 1770847 w 4273550"/>
                  <a:gd name="connsiteY6" fmla="*/ 840084 h 1403350"/>
                  <a:gd name="connsiteX7" fmla="*/ 1527175 w 4273550"/>
                  <a:gd name="connsiteY7" fmla="*/ 688975 h 1403350"/>
                  <a:gd name="connsiteX8" fmla="*/ 1212850 w 4273550"/>
                  <a:gd name="connsiteY8" fmla="*/ 650875 h 1403350"/>
                  <a:gd name="connsiteX9" fmla="*/ 612671 w 4273550"/>
                  <a:gd name="connsiteY9" fmla="*/ 561207 h 1403350"/>
                  <a:gd name="connsiteX10" fmla="*/ 542311 w 4273550"/>
                  <a:gd name="connsiteY10" fmla="*/ 454603 h 1403350"/>
                  <a:gd name="connsiteX11" fmla="*/ 396610 w 4273550"/>
                  <a:gd name="connsiteY11" fmla="*/ 328999 h 1403350"/>
                  <a:gd name="connsiteX12" fmla="*/ 115256 w 4273550"/>
                  <a:gd name="connsiteY12" fmla="*/ 228515 h 1403350"/>
                  <a:gd name="connsiteX13" fmla="*/ 0 w 4273550"/>
                  <a:gd name="connsiteY13"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108046 w 4273550"/>
                  <a:gd name="connsiteY3" fmla="*/ 1315183 h 1403350"/>
                  <a:gd name="connsiteX4" fmla="*/ 2191797 w 4273550"/>
                  <a:gd name="connsiteY4" fmla="*/ 1196905 h 1403350"/>
                  <a:gd name="connsiteX5" fmla="*/ 1988073 w 4273550"/>
                  <a:gd name="connsiteY5" fmla="*/ 943777 h 1403350"/>
                  <a:gd name="connsiteX6" fmla="*/ 1770847 w 4273550"/>
                  <a:gd name="connsiteY6" fmla="*/ 840084 h 1403350"/>
                  <a:gd name="connsiteX7" fmla="*/ 1527175 w 4273550"/>
                  <a:gd name="connsiteY7" fmla="*/ 688975 h 1403350"/>
                  <a:gd name="connsiteX8" fmla="*/ 1212850 w 4273550"/>
                  <a:gd name="connsiteY8" fmla="*/ 650875 h 1403350"/>
                  <a:gd name="connsiteX9" fmla="*/ 612671 w 4273550"/>
                  <a:gd name="connsiteY9" fmla="*/ 561207 h 1403350"/>
                  <a:gd name="connsiteX10" fmla="*/ 542311 w 4273550"/>
                  <a:gd name="connsiteY10" fmla="*/ 454603 h 1403350"/>
                  <a:gd name="connsiteX11" fmla="*/ 396610 w 4273550"/>
                  <a:gd name="connsiteY11" fmla="*/ 328999 h 1403350"/>
                  <a:gd name="connsiteX12" fmla="*/ 115256 w 4273550"/>
                  <a:gd name="connsiteY12" fmla="*/ 228515 h 1403350"/>
                  <a:gd name="connsiteX13" fmla="*/ 0 w 4273550"/>
                  <a:gd name="connsiteY13" fmla="*/ 0 h 1403350"/>
                  <a:gd name="connsiteX0" fmla="*/ 4273550 w 4273550"/>
                  <a:gd name="connsiteY0" fmla="*/ 1403350 h 1403350"/>
                  <a:gd name="connsiteX1" fmla="*/ 3816350 w 4273550"/>
                  <a:gd name="connsiteY1" fmla="*/ 1403350 h 1403350"/>
                  <a:gd name="connsiteX2" fmla="*/ 3511550 w 4273550"/>
                  <a:gd name="connsiteY2" fmla="*/ 1276350 h 1403350"/>
                  <a:gd name="connsiteX3" fmla="*/ 3108046 w 4273550"/>
                  <a:gd name="connsiteY3" fmla="*/ 1315183 h 1403350"/>
                  <a:gd name="connsiteX4" fmla="*/ 2206870 w 4273550"/>
                  <a:gd name="connsiteY4" fmla="*/ 1186857 h 1403350"/>
                  <a:gd name="connsiteX5" fmla="*/ 1988073 w 4273550"/>
                  <a:gd name="connsiteY5" fmla="*/ 943777 h 1403350"/>
                  <a:gd name="connsiteX6" fmla="*/ 1770847 w 4273550"/>
                  <a:gd name="connsiteY6" fmla="*/ 840084 h 1403350"/>
                  <a:gd name="connsiteX7" fmla="*/ 1527175 w 4273550"/>
                  <a:gd name="connsiteY7" fmla="*/ 688975 h 1403350"/>
                  <a:gd name="connsiteX8" fmla="*/ 1212850 w 4273550"/>
                  <a:gd name="connsiteY8" fmla="*/ 650875 h 1403350"/>
                  <a:gd name="connsiteX9" fmla="*/ 612671 w 4273550"/>
                  <a:gd name="connsiteY9" fmla="*/ 561207 h 1403350"/>
                  <a:gd name="connsiteX10" fmla="*/ 542311 w 4273550"/>
                  <a:gd name="connsiteY10" fmla="*/ 454603 h 1403350"/>
                  <a:gd name="connsiteX11" fmla="*/ 396610 w 4273550"/>
                  <a:gd name="connsiteY11" fmla="*/ 328999 h 1403350"/>
                  <a:gd name="connsiteX12" fmla="*/ 115256 w 4273550"/>
                  <a:gd name="connsiteY12" fmla="*/ 228515 h 1403350"/>
                  <a:gd name="connsiteX13" fmla="*/ 0 w 4273550"/>
                  <a:gd name="connsiteY13" fmla="*/ 0 h 1403350"/>
                  <a:gd name="connsiteX0" fmla="*/ 4273550 w 4273550"/>
                  <a:gd name="connsiteY0" fmla="*/ 1403350 h 1403350"/>
                  <a:gd name="connsiteX1" fmla="*/ 3816350 w 4273550"/>
                  <a:gd name="connsiteY1" fmla="*/ 1403350 h 1403350"/>
                  <a:gd name="connsiteX2" fmla="*/ 3108046 w 4273550"/>
                  <a:gd name="connsiteY2" fmla="*/ 1315183 h 1403350"/>
                  <a:gd name="connsiteX3" fmla="*/ 2206870 w 4273550"/>
                  <a:gd name="connsiteY3" fmla="*/ 1186857 h 1403350"/>
                  <a:gd name="connsiteX4" fmla="*/ 1988073 w 4273550"/>
                  <a:gd name="connsiteY4" fmla="*/ 943777 h 1403350"/>
                  <a:gd name="connsiteX5" fmla="*/ 1770847 w 4273550"/>
                  <a:gd name="connsiteY5" fmla="*/ 840084 h 1403350"/>
                  <a:gd name="connsiteX6" fmla="*/ 1527175 w 4273550"/>
                  <a:gd name="connsiteY6" fmla="*/ 688975 h 1403350"/>
                  <a:gd name="connsiteX7" fmla="*/ 1212850 w 4273550"/>
                  <a:gd name="connsiteY7" fmla="*/ 650875 h 1403350"/>
                  <a:gd name="connsiteX8" fmla="*/ 612671 w 4273550"/>
                  <a:gd name="connsiteY8" fmla="*/ 561207 h 1403350"/>
                  <a:gd name="connsiteX9" fmla="*/ 542311 w 4273550"/>
                  <a:gd name="connsiteY9" fmla="*/ 454603 h 1403350"/>
                  <a:gd name="connsiteX10" fmla="*/ 396610 w 4273550"/>
                  <a:gd name="connsiteY10" fmla="*/ 328999 h 1403350"/>
                  <a:gd name="connsiteX11" fmla="*/ 115256 w 4273550"/>
                  <a:gd name="connsiteY11" fmla="*/ 228515 h 1403350"/>
                  <a:gd name="connsiteX12" fmla="*/ 0 w 4273550"/>
                  <a:gd name="connsiteY12" fmla="*/ 0 h 1403350"/>
                  <a:gd name="connsiteX0" fmla="*/ 4273550 w 4273550"/>
                  <a:gd name="connsiteY0" fmla="*/ 1403350 h 1403350"/>
                  <a:gd name="connsiteX1" fmla="*/ 3108046 w 4273550"/>
                  <a:gd name="connsiteY1" fmla="*/ 1315183 h 1403350"/>
                  <a:gd name="connsiteX2" fmla="*/ 2206870 w 4273550"/>
                  <a:gd name="connsiteY2" fmla="*/ 1186857 h 1403350"/>
                  <a:gd name="connsiteX3" fmla="*/ 1988073 w 4273550"/>
                  <a:gd name="connsiteY3" fmla="*/ 943777 h 1403350"/>
                  <a:gd name="connsiteX4" fmla="*/ 1770847 w 4273550"/>
                  <a:gd name="connsiteY4" fmla="*/ 840084 h 1403350"/>
                  <a:gd name="connsiteX5" fmla="*/ 1527175 w 4273550"/>
                  <a:gd name="connsiteY5" fmla="*/ 688975 h 1403350"/>
                  <a:gd name="connsiteX6" fmla="*/ 1212850 w 4273550"/>
                  <a:gd name="connsiteY6" fmla="*/ 650875 h 1403350"/>
                  <a:gd name="connsiteX7" fmla="*/ 612671 w 4273550"/>
                  <a:gd name="connsiteY7" fmla="*/ 561207 h 1403350"/>
                  <a:gd name="connsiteX8" fmla="*/ 542311 w 4273550"/>
                  <a:gd name="connsiteY8" fmla="*/ 454603 h 1403350"/>
                  <a:gd name="connsiteX9" fmla="*/ 396610 w 4273550"/>
                  <a:gd name="connsiteY9" fmla="*/ 328999 h 1403350"/>
                  <a:gd name="connsiteX10" fmla="*/ 115256 w 4273550"/>
                  <a:gd name="connsiteY10" fmla="*/ 228515 h 1403350"/>
                  <a:gd name="connsiteX11" fmla="*/ 0 w 4273550"/>
                  <a:gd name="connsiteY11" fmla="*/ 0 h 1403350"/>
                  <a:gd name="connsiteX0" fmla="*/ 4278574 w 4278574"/>
                  <a:gd name="connsiteY0" fmla="*/ 1302866 h 1315183"/>
                  <a:gd name="connsiteX1" fmla="*/ 3108046 w 4278574"/>
                  <a:gd name="connsiteY1" fmla="*/ 1315183 h 1315183"/>
                  <a:gd name="connsiteX2" fmla="*/ 2206870 w 4278574"/>
                  <a:gd name="connsiteY2" fmla="*/ 1186857 h 1315183"/>
                  <a:gd name="connsiteX3" fmla="*/ 1988073 w 4278574"/>
                  <a:gd name="connsiteY3" fmla="*/ 943777 h 1315183"/>
                  <a:gd name="connsiteX4" fmla="*/ 1770847 w 4278574"/>
                  <a:gd name="connsiteY4" fmla="*/ 840084 h 1315183"/>
                  <a:gd name="connsiteX5" fmla="*/ 1527175 w 4278574"/>
                  <a:gd name="connsiteY5" fmla="*/ 688975 h 1315183"/>
                  <a:gd name="connsiteX6" fmla="*/ 1212850 w 4278574"/>
                  <a:gd name="connsiteY6" fmla="*/ 650875 h 1315183"/>
                  <a:gd name="connsiteX7" fmla="*/ 612671 w 4278574"/>
                  <a:gd name="connsiteY7" fmla="*/ 561207 h 1315183"/>
                  <a:gd name="connsiteX8" fmla="*/ 542311 w 4278574"/>
                  <a:gd name="connsiteY8" fmla="*/ 454603 h 1315183"/>
                  <a:gd name="connsiteX9" fmla="*/ 396610 w 4278574"/>
                  <a:gd name="connsiteY9" fmla="*/ 328999 h 1315183"/>
                  <a:gd name="connsiteX10" fmla="*/ 115256 w 4278574"/>
                  <a:gd name="connsiteY10" fmla="*/ 228515 h 1315183"/>
                  <a:gd name="connsiteX11" fmla="*/ 0 w 4278574"/>
                  <a:gd name="connsiteY11" fmla="*/ 0 h 131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574" h="1315183">
                    <a:moveTo>
                      <a:pt x="4278574" y="1302866"/>
                    </a:moveTo>
                    <a:lnTo>
                      <a:pt x="3108046" y="1315183"/>
                    </a:lnTo>
                    <a:lnTo>
                      <a:pt x="2206870" y="1186857"/>
                    </a:lnTo>
                    <a:lnTo>
                      <a:pt x="1988073" y="943777"/>
                    </a:lnTo>
                    <a:lnTo>
                      <a:pt x="1770847" y="840084"/>
                    </a:lnTo>
                    <a:lnTo>
                      <a:pt x="1527175" y="688975"/>
                    </a:lnTo>
                    <a:lnTo>
                      <a:pt x="1212850" y="650875"/>
                    </a:lnTo>
                    <a:lnTo>
                      <a:pt x="612671" y="561207"/>
                    </a:lnTo>
                    <a:cubicBezTo>
                      <a:pt x="572090" y="511748"/>
                      <a:pt x="578321" y="493304"/>
                      <a:pt x="542311" y="454603"/>
                    </a:cubicBezTo>
                    <a:cubicBezTo>
                      <a:pt x="506301" y="415902"/>
                      <a:pt x="468623" y="370030"/>
                      <a:pt x="396610" y="328999"/>
                    </a:cubicBezTo>
                    <a:cubicBezTo>
                      <a:pt x="254255" y="281086"/>
                      <a:pt x="203966" y="259065"/>
                      <a:pt x="115256" y="228515"/>
                    </a:cubicBezTo>
                    <a:cubicBezTo>
                      <a:pt x="51716" y="177464"/>
                      <a:pt x="38419" y="76172"/>
                      <a:pt x="0" y="0"/>
                    </a:cubicBezTo>
                  </a:path>
                </a:pathLst>
              </a:custGeom>
              <a:ln w="28575" cmpd="sng">
                <a:solidFill>
                  <a:srgbClr val="77933C"/>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solidFill>
                    <a:srgbClr val="000000"/>
                  </a:solidFill>
                </a:endParaRPr>
              </a:p>
            </p:txBody>
          </p:sp>
          <p:sp>
            <p:nvSpPr>
              <p:cNvPr id="43014" name="Freeform 43013"/>
              <p:cNvSpPr/>
              <p:nvPr/>
            </p:nvSpPr>
            <p:spPr>
              <a:xfrm>
                <a:off x="1319821" y="2600782"/>
                <a:ext cx="4258967" cy="374662"/>
              </a:xfrm>
              <a:custGeom>
                <a:avLst/>
                <a:gdLst>
                  <a:gd name="connsiteX0" fmla="*/ 4264025 w 4264025"/>
                  <a:gd name="connsiteY0" fmla="*/ 282575 h 285750"/>
                  <a:gd name="connsiteX1" fmla="*/ 3581400 w 4264025"/>
                  <a:gd name="connsiteY1" fmla="*/ 285750 h 285750"/>
                  <a:gd name="connsiteX2" fmla="*/ 3162300 w 4264025"/>
                  <a:gd name="connsiteY2" fmla="*/ 187325 h 285750"/>
                  <a:gd name="connsiteX3" fmla="*/ 2711450 w 4264025"/>
                  <a:gd name="connsiteY3" fmla="*/ 130175 h 285750"/>
                  <a:gd name="connsiteX4" fmla="*/ 2435225 w 4264025"/>
                  <a:gd name="connsiteY4" fmla="*/ 88900 h 285750"/>
                  <a:gd name="connsiteX5" fmla="*/ 904875 w 4264025"/>
                  <a:gd name="connsiteY5" fmla="*/ 34925 h 285750"/>
                  <a:gd name="connsiteX6" fmla="*/ 0 w 4264025"/>
                  <a:gd name="connsiteY6" fmla="*/ 0 h 285750"/>
                  <a:gd name="connsiteX0" fmla="*/ 4264025 w 4264025"/>
                  <a:gd name="connsiteY0" fmla="*/ 282575 h 343891"/>
                  <a:gd name="connsiteX1" fmla="*/ 3602542 w 4264025"/>
                  <a:gd name="connsiteY1" fmla="*/ 343891 h 343891"/>
                  <a:gd name="connsiteX2" fmla="*/ 3162300 w 4264025"/>
                  <a:gd name="connsiteY2" fmla="*/ 187325 h 343891"/>
                  <a:gd name="connsiteX3" fmla="*/ 2711450 w 4264025"/>
                  <a:gd name="connsiteY3" fmla="*/ 130175 h 343891"/>
                  <a:gd name="connsiteX4" fmla="*/ 2435225 w 4264025"/>
                  <a:gd name="connsiteY4" fmla="*/ 88900 h 343891"/>
                  <a:gd name="connsiteX5" fmla="*/ 904875 w 4264025"/>
                  <a:gd name="connsiteY5" fmla="*/ 34925 h 343891"/>
                  <a:gd name="connsiteX6" fmla="*/ 0 w 4264025"/>
                  <a:gd name="connsiteY6" fmla="*/ 0 h 343891"/>
                  <a:gd name="connsiteX0" fmla="*/ 4205884 w 4205884"/>
                  <a:gd name="connsiteY0" fmla="*/ 340716 h 343891"/>
                  <a:gd name="connsiteX1" fmla="*/ 3602542 w 4205884"/>
                  <a:gd name="connsiteY1" fmla="*/ 343891 h 343891"/>
                  <a:gd name="connsiteX2" fmla="*/ 3162300 w 4205884"/>
                  <a:gd name="connsiteY2" fmla="*/ 187325 h 343891"/>
                  <a:gd name="connsiteX3" fmla="*/ 2711450 w 4205884"/>
                  <a:gd name="connsiteY3" fmla="*/ 130175 h 343891"/>
                  <a:gd name="connsiteX4" fmla="*/ 2435225 w 4205884"/>
                  <a:gd name="connsiteY4" fmla="*/ 88900 h 343891"/>
                  <a:gd name="connsiteX5" fmla="*/ 904875 w 4205884"/>
                  <a:gd name="connsiteY5" fmla="*/ 34925 h 343891"/>
                  <a:gd name="connsiteX6" fmla="*/ 0 w 4205884"/>
                  <a:gd name="connsiteY6" fmla="*/ 0 h 343891"/>
                  <a:gd name="connsiteX0" fmla="*/ 4205884 w 4205884"/>
                  <a:gd name="connsiteY0" fmla="*/ 340716 h 343891"/>
                  <a:gd name="connsiteX1" fmla="*/ 3602542 w 4205884"/>
                  <a:gd name="connsiteY1" fmla="*/ 343891 h 343891"/>
                  <a:gd name="connsiteX2" fmla="*/ 3130586 w 4205884"/>
                  <a:gd name="connsiteY2" fmla="*/ 134469 h 343891"/>
                  <a:gd name="connsiteX3" fmla="*/ 2711450 w 4205884"/>
                  <a:gd name="connsiteY3" fmla="*/ 130175 h 343891"/>
                  <a:gd name="connsiteX4" fmla="*/ 2435225 w 4205884"/>
                  <a:gd name="connsiteY4" fmla="*/ 88900 h 343891"/>
                  <a:gd name="connsiteX5" fmla="*/ 904875 w 4205884"/>
                  <a:gd name="connsiteY5" fmla="*/ 34925 h 343891"/>
                  <a:gd name="connsiteX6" fmla="*/ 0 w 4205884"/>
                  <a:gd name="connsiteY6" fmla="*/ 0 h 343891"/>
                  <a:gd name="connsiteX0" fmla="*/ 4258740 w 4258740"/>
                  <a:gd name="connsiteY0" fmla="*/ 372429 h 375604"/>
                  <a:gd name="connsiteX1" fmla="*/ 3655398 w 4258740"/>
                  <a:gd name="connsiteY1" fmla="*/ 375604 h 375604"/>
                  <a:gd name="connsiteX2" fmla="*/ 3183442 w 4258740"/>
                  <a:gd name="connsiteY2" fmla="*/ 166182 h 375604"/>
                  <a:gd name="connsiteX3" fmla="*/ 2764306 w 4258740"/>
                  <a:gd name="connsiteY3" fmla="*/ 161888 h 375604"/>
                  <a:gd name="connsiteX4" fmla="*/ 2488081 w 4258740"/>
                  <a:gd name="connsiteY4" fmla="*/ 120613 h 375604"/>
                  <a:gd name="connsiteX5" fmla="*/ 957731 w 4258740"/>
                  <a:gd name="connsiteY5" fmla="*/ 66638 h 375604"/>
                  <a:gd name="connsiteX6" fmla="*/ 0 w 4258740"/>
                  <a:gd name="connsiteY6" fmla="*/ 0 h 375604"/>
                  <a:gd name="connsiteX0" fmla="*/ 4258740 w 4258740"/>
                  <a:gd name="connsiteY0" fmla="*/ 372429 h 375604"/>
                  <a:gd name="connsiteX1" fmla="*/ 3655398 w 4258740"/>
                  <a:gd name="connsiteY1" fmla="*/ 375604 h 375604"/>
                  <a:gd name="connsiteX2" fmla="*/ 3183442 w 4258740"/>
                  <a:gd name="connsiteY2" fmla="*/ 166182 h 375604"/>
                  <a:gd name="connsiteX3" fmla="*/ 2764306 w 4258740"/>
                  <a:gd name="connsiteY3" fmla="*/ 161888 h 375604"/>
                  <a:gd name="connsiteX4" fmla="*/ 2488081 w 4258740"/>
                  <a:gd name="connsiteY4" fmla="*/ 120613 h 375604"/>
                  <a:gd name="connsiteX5" fmla="*/ 957731 w 4258740"/>
                  <a:gd name="connsiteY5" fmla="*/ 50781 h 375604"/>
                  <a:gd name="connsiteX6" fmla="*/ 0 w 4258740"/>
                  <a:gd name="connsiteY6" fmla="*/ 0 h 375604"/>
                  <a:gd name="connsiteX0" fmla="*/ 4258740 w 4258740"/>
                  <a:gd name="connsiteY0" fmla="*/ 372429 h 375604"/>
                  <a:gd name="connsiteX1" fmla="*/ 3655398 w 4258740"/>
                  <a:gd name="connsiteY1" fmla="*/ 375604 h 375604"/>
                  <a:gd name="connsiteX2" fmla="*/ 3183442 w 4258740"/>
                  <a:gd name="connsiteY2" fmla="*/ 166182 h 375604"/>
                  <a:gd name="connsiteX3" fmla="*/ 2764306 w 4258740"/>
                  <a:gd name="connsiteY3" fmla="*/ 161888 h 375604"/>
                  <a:gd name="connsiteX4" fmla="*/ 2324229 w 4258740"/>
                  <a:gd name="connsiteY4" fmla="*/ 131184 h 375604"/>
                  <a:gd name="connsiteX5" fmla="*/ 957731 w 4258740"/>
                  <a:gd name="connsiteY5" fmla="*/ 50781 h 375604"/>
                  <a:gd name="connsiteX6" fmla="*/ 0 w 4258740"/>
                  <a:gd name="connsiteY6" fmla="*/ 0 h 37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8740" h="375604">
                    <a:moveTo>
                      <a:pt x="4258740" y="372429"/>
                    </a:moveTo>
                    <a:lnTo>
                      <a:pt x="3655398" y="375604"/>
                    </a:lnTo>
                    <a:lnTo>
                      <a:pt x="3183442" y="166182"/>
                    </a:lnTo>
                    <a:lnTo>
                      <a:pt x="2764306" y="161888"/>
                    </a:lnTo>
                    <a:lnTo>
                      <a:pt x="2324229" y="131184"/>
                    </a:lnTo>
                    <a:lnTo>
                      <a:pt x="957731" y="50781"/>
                    </a:lnTo>
                    <a:lnTo>
                      <a:pt x="0" y="0"/>
                    </a:lnTo>
                  </a:path>
                </a:pathLst>
              </a:custGeom>
              <a:ln w="28575" cmpd="sng">
                <a:solidFill>
                  <a:srgbClr val="4F81BD"/>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solidFill>
                    <a:srgbClr val="000000"/>
                  </a:solidFill>
                </a:endParaRPr>
              </a:p>
            </p:txBody>
          </p:sp>
          <p:sp>
            <p:nvSpPr>
              <p:cNvPr id="16" name="Freeform 15"/>
              <p:cNvSpPr/>
              <p:nvPr/>
            </p:nvSpPr>
            <p:spPr>
              <a:xfrm>
                <a:off x="1318234" y="2615069"/>
                <a:ext cx="4268491" cy="2165417"/>
              </a:xfrm>
              <a:custGeom>
                <a:avLst/>
                <a:gdLst>
                  <a:gd name="connsiteX0" fmla="*/ 0 w 4267200"/>
                  <a:gd name="connsiteY0" fmla="*/ 0 h 2155825"/>
                  <a:gd name="connsiteX1" fmla="*/ 88900 w 4267200"/>
                  <a:gd name="connsiteY1" fmla="*/ 114300 h 2155825"/>
                  <a:gd name="connsiteX2" fmla="*/ 187325 w 4267200"/>
                  <a:gd name="connsiteY2" fmla="*/ 365125 h 2155825"/>
                  <a:gd name="connsiteX3" fmla="*/ 342900 w 4267200"/>
                  <a:gd name="connsiteY3" fmla="*/ 520700 h 2155825"/>
                  <a:gd name="connsiteX4" fmla="*/ 346075 w 4267200"/>
                  <a:gd name="connsiteY4" fmla="*/ 708025 h 2155825"/>
                  <a:gd name="connsiteX5" fmla="*/ 615950 w 4267200"/>
                  <a:gd name="connsiteY5" fmla="*/ 873125 h 2155825"/>
                  <a:gd name="connsiteX6" fmla="*/ 1050925 w 4267200"/>
                  <a:gd name="connsiteY6" fmla="*/ 1054100 h 2155825"/>
                  <a:gd name="connsiteX7" fmla="*/ 2413000 w 4267200"/>
                  <a:gd name="connsiteY7" fmla="*/ 1403350 h 2155825"/>
                  <a:gd name="connsiteX8" fmla="*/ 2809875 w 4267200"/>
                  <a:gd name="connsiteY8" fmla="*/ 1597025 h 2155825"/>
                  <a:gd name="connsiteX9" fmla="*/ 4051300 w 4267200"/>
                  <a:gd name="connsiteY9" fmla="*/ 1958975 h 2155825"/>
                  <a:gd name="connsiteX10" fmla="*/ 4070350 w 4267200"/>
                  <a:gd name="connsiteY10" fmla="*/ 2155825 h 2155825"/>
                  <a:gd name="connsiteX11" fmla="*/ 4267200 w 4267200"/>
                  <a:gd name="connsiteY11" fmla="*/ 2152650 h 2155825"/>
                  <a:gd name="connsiteX0" fmla="*/ 0 w 4216958"/>
                  <a:gd name="connsiteY0" fmla="*/ 0 h 2217976"/>
                  <a:gd name="connsiteX1" fmla="*/ 88900 w 4216958"/>
                  <a:gd name="connsiteY1" fmla="*/ 114300 h 2217976"/>
                  <a:gd name="connsiteX2" fmla="*/ 187325 w 4216958"/>
                  <a:gd name="connsiteY2" fmla="*/ 365125 h 2217976"/>
                  <a:gd name="connsiteX3" fmla="*/ 342900 w 4216958"/>
                  <a:gd name="connsiteY3" fmla="*/ 520700 h 2217976"/>
                  <a:gd name="connsiteX4" fmla="*/ 346075 w 4216958"/>
                  <a:gd name="connsiteY4" fmla="*/ 708025 h 2217976"/>
                  <a:gd name="connsiteX5" fmla="*/ 615950 w 4216958"/>
                  <a:gd name="connsiteY5" fmla="*/ 873125 h 2217976"/>
                  <a:gd name="connsiteX6" fmla="*/ 1050925 w 4216958"/>
                  <a:gd name="connsiteY6" fmla="*/ 1054100 h 2217976"/>
                  <a:gd name="connsiteX7" fmla="*/ 2413000 w 4216958"/>
                  <a:gd name="connsiteY7" fmla="*/ 1403350 h 2217976"/>
                  <a:gd name="connsiteX8" fmla="*/ 2809875 w 4216958"/>
                  <a:gd name="connsiteY8" fmla="*/ 1597025 h 2217976"/>
                  <a:gd name="connsiteX9" fmla="*/ 4051300 w 4216958"/>
                  <a:gd name="connsiteY9" fmla="*/ 1958975 h 2217976"/>
                  <a:gd name="connsiteX10" fmla="*/ 4070350 w 4216958"/>
                  <a:gd name="connsiteY10" fmla="*/ 2155825 h 2217976"/>
                  <a:gd name="connsiteX11" fmla="*/ 4216958 w 4216958"/>
                  <a:gd name="connsiteY11" fmla="*/ 2217964 h 2217976"/>
                  <a:gd name="connsiteX0" fmla="*/ 0 w 4216958"/>
                  <a:gd name="connsiteY0" fmla="*/ 0 h 2231187"/>
                  <a:gd name="connsiteX1" fmla="*/ 88900 w 4216958"/>
                  <a:gd name="connsiteY1" fmla="*/ 114300 h 2231187"/>
                  <a:gd name="connsiteX2" fmla="*/ 187325 w 4216958"/>
                  <a:gd name="connsiteY2" fmla="*/ 365125 h 2231187"/>
                  <a:gd name="connsiteX3" fmla="*/ 342900 w 4216958"/>
                  <a:gd name="connsiteY3" fmla="*/ 520700 h 2231187"/>
                  <a:gd name="connsiteX4" fmla="*/ 346075 w 4216958"/>
                  <a:gd name="connsiteY4" fmla="*/ 708025 h 2231187"/>
                  <a:gd name="connsiteX5" fmla="*/ 615950 w 4216958"/>
                  <a:gd name="connsiteY5" fmla="*/ 873125 h 2231187"/>
                  <a:gd name="connsiteX6" fmla="*/ 1050925 w 4216958"/>
                  <a:gd name="connsiteY6" fmla="*/ 1054100 h 2231187"/>
                  <a:gd name="connsiteX7" fmla="*/ 2413000 w 4216958"/>
                  <a:gd name="connsiteY7" fmla="*/ 1403350 h 2231187"/>
                  <a:gd name="connsiteX8" fmla="*/ 2809875 w 4216958"/>
                  <a:gd name="connsiteY8" fmla="*/ 1597025 h 2231187"/>
                  <a:gd name="connsiteX9" fmla="*/ 4051300 w 4216958"/>
                  <a:gd name="connsiteY9" fmla="*/ 1958975 h 2231187"/>
                  <a:gd name="connsiteX10" fmla="*/ 4010059 w 4216958"/>
                  <a:gd name="connsiteY10" fmla="*/ 2231187 h 2231187"/>
                  <a:gd name="connsiteX11" fmla="*/ 4216958 w 4216958"/>
                  <a:gd name="connsiteY11" fmla="*/ 2217964 h 2231187"/>
                  <a:gd name="connsiteX0" fmla="*/ 0 w 4216958"/>
                  <a:gd name="connsiteY0" fmla="*/ 0 h 2231187"/>
                  <a:gd name="connsiteX1" fmla="*/ 88900 w 4216958"/>
                  <a:gd name="connsiteY1" fmla="*/ 114300 h 2231187"/>
                  <a:gd name="connsiteX2" fmla="*/ 187325 w 4216958"/>
                  <a:gd name="connsiteY2" fmla="*/ 365125 h 2231187"/>
                  <a:gd name="connsiteX3" fmla="*/ 342900 w 4216958"/>
                  <a:gd name="connsiteY3" fmla="*/ 520700 h 2231187"/>
                  <a:gd name="connsiteX4" fmla="*/ 346075 w 4216958"/>
                  <a:gd name="connsiteY4" fmla="*/ 708025 h 2231187"/>
                  <a:gd name="connsiteX5" fmla="*/ 615950 w 4216958"/>
                  <a:gd name="connsiteY5" fmla="*/ 873125 h 2231187"/>
                  <a:gd name="connsiteX6" fmla="*/ 1050925 w 4216958"/>
                  <a:gd name="connsiteY6" fmla="*/ 1054100 h 2231187"/>
                  <a:gd name="connsiteX7" fmla="*/ 2413000 w 4216958"/>
                  <a:gd name="connsiteY7" fmla="*/ 1403350 h 2231187"/>
                  <a:gd name="connsiteX8" fmla="*/ 2809875 w 4216958"/>
                  <a:gd name="connsiteY8" fmla="*/ 1597025 h 2231187"/>
                  <a:gd name="connsiteX9" fmla="*/ 3589076 w 4216958"/>
                  <a:gd name="connsiteY9" fmla="*/ 1848443 h 2231187"/>
                  <a:gd name="connsiteX10" fmla="*/ 4010059 w 4216958"/>
                  <a:gd name="connsiteY10" fmla="*/ 2231187 h 2231187"/>
                  <a:gd name="connsiteX11" fmla="*/ 4216958 w 4216958"/>
                  <a:gd name="connsiteY11" fmla="*/ 2217964 h 2231187"/>
                  <a:gd name="connsiteX0" fmla="*/ 0 w 4216958"/>
                  <a:gd name="connsiteY0" fmla="*/ 0 h 2221139"/>
                  <a:gd name="connsiteX1" fmla="*/ 88900 w 4216958"/>
                  <a:gd name="connsiteY1" fmla="*/ 114300 h 2221139"/>
                  <a:gd name="connsiteX2" fmla="*/ 187325 w 4216958"/>
                  <a:gd name="connsiteY2" fmla="*/ 365125 h 2221139"/>
                  <a:gd name="connsiteX3" fmla="*/ 342900 w 4216958"/>
                  <a:gd name="connsiteY3" fmla="*/ 520700 h 2221139"/>
                  <a:gd name="connsiteX4" fmla="*/ 346075 w 4216958"/>
                  <a:gd name="connsiteY4" fmla="*/ 708025 h 2221139"/>
                  <a:gd name="connsiteX5" fmla="*/ 615950 w 4216958"/>
                  <a:gd name="connsiteY5" fmla="*/ 873125 h 2221139"/>
                  <a:gd name="connsiteX6" fmla="*/ 1050925 w 4216958"/>
                  <a:gd name="connsiteY6" fmla="*/ 1054100 h 2221139"/>
                  <a:gd name="connsiteX7" fmla="*/ 2413000 w 4216958"/>
                  <a:gd name="connsiteY7" fmla="*/ 1403350 h 2221139"/>
                  <a:gd name="connsiteX8" fmla="*/ 2809875 w 4216958"/>
                  <a:gd name="connsiteY8" fmla="*/ 1597025 h 2221139"/>
                  <a:gd name="connsiteX9" fmla="*/ 3589076 w 4216958"/>
                  <a:gd name="connsiteY9" fmla="*/ 1848443 h 2221139"/>
                  <a:gd name="connsiteX10" fmla="*/ 4005035 w 4216958"/>
                  <a:gd name="connsiteY10" fmla="*/ 2221139 h 2221139"/>
                  <a:gd name="connsiteX11" fmla="*/ 4216958 w 4216958"/>
                  <a:gd name="connsiteY11"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342900 w 4216958"/>
                  <a:gd name="connsiteY3" fmla="*/ 520700 h 2221139"/>
                  <a:gd name="connsiteX4" fmla="*/ 346075 w 4216958"/>
                  <a:gd name="connsiteY4" fmla="*/ 708025 h 2221139"/>
                  <a:gd name="connsiteX5" fmla="*/ 615950 w 4216958"/>
                  <a:gd name="connsiteY5" fmla="*/ 873125 h 2221139"/>
                  <a:gd name="connsiteX6" fmla="*/ 1050925 w 4216958"/>
                  <a:gd name="connsiteY6" fmla="*/ 1054100 h 2221139"/>
                  <a:gd name="connsiteX7" fmla="*/ 2413000 w 4216958"/>
                  <a:gd name="connsiteY7" fmla="*/ 1403350 h 2221139"/>
                  <a:gd name="connsiteX8" fmla="*/ 2754609 w 4216958"/>
                  <a:gd name="connsiteY8" fmla="*/ 1456348 h 2221139"/>
                  <a:gd name="connsiteX9" fmla="*/ 3589076 w 4216958"/>
                  <a:gd name="connsiteY9" fmla="*/ 1848443 h 2221139"/>
                  <a:gd name="connsiteX10" fmla="*/ 4005035 w 4216958"/>
                  <a:gd name="connsiteY10" fmla="*/ 2221139 h 2221139"/>
                  <a:gd name="connsiteX11" fmla="*/ 4216958 w 4216958"/>
                  <a:gd name="connsiteY11"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342900 w 4216958"/>
                  <a:gd name="connsiteY3" fmla="*/ 520700 h 2221139"/>
                  <a:gd name="connsiteX4" fmla="*/ 346075 w 4216958"/>
                  <a:gd name="connsiteY4" fmla="*/ 708025 h 2221139"/>
                  <a:gd name="connsiteX5" fmla="*/ 615950 w 4216958"/>
                  <a:gd name="connsiteY5" fmla="*/ 873125 h 2221139"/>
                  <a:gd name="connsiteX6" fmla="*/ 1050925 w 4216958"/>
                  <a:gd name="connsiteY6" fmla="*/ 1054100 h 2221139"/>
                  <a:gd name="connsiteX7" fmla="*/ 2377831 w 4216958"/>
                  <a:gd name="connsiteY7" fmla="*/ 1111948 h 2221139"/>
                  <a:gd name="connsiteX8" fmla="*/ 2754609 w 4216958"/>
                  <a:gd name="connsiteY8" fmla="*/ 1456348 h 2221139"/>
                  <a:gd name="connsiteX9" fmla="*/ 3589076 w 4216958"/>
                  <a:gd name="connsiteY9" fmla="*/ 1848443 h 2221139"/>
                  <a:gd name="connsiteX10" fmla="*/ 4005035 w 4216958"/>
                  <a:gd name="connsiteY10" fmla="*/ 2221139 h 2221139"/>
                  <a:gd name="connsiteX11" fmla="*/ 4216958 w 4216958"/>
                  <a:gd name="connsiteY11"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342900 w 4216958"/>
                  <a:gd name="connsiteY3" fmla="*/ 520700 h 2221139"/>
                  <a:gd name="connsiteX4" fmla="*/ 346075 w 4216958"/>
                  <a:gd name="connsiteY4" fmla="*/ 708025 h 2221139"/>
                  <a:gd name="connsiteX5" fmla="*/ 615950 w 4216958"/>
                  <a:gd name="connsiteY5" fmla="*/ 873125 h 2221139"/>
                  <a:gd name="connsiteX6" fmla="*/ 1010732 w 4216958"/>
                  <a:gd name="connsiteY6" fmla="*/ 747626 h 2221139"/>
                  <a:gd name="connsiteX7" fmla="*/ 2377831 w 4216958"/>
                  <a:gd name="connsiteY7" fmla="*/ 1111948 h 2221139"/>
                  <a:gd name="connsiteX8" fmla="*/ 2754609 w 4216958"/>
                  <a:gd name="connsiteY8" fmla="*/ 1456348 h 2221139"/>
                  <a:gd name="connsiteX9" fmla="*/ 3589076 w 4216958"/>
                  <a:gd name="connsiteY9" fmla="*/ 1848443 h 2221139"/>
                  <a:gd name="connsiteX10" fmla="*/ 4005035 w 4216958"/>
                  <a:gd name="connsiteY10" fmla="*/ 2221139 h 2221139"/>
                  <a:gd name="connsiteX11" fmla="*/ 4216958 w 4216958"/>
                  <a:gd name="connsiteY11"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342900 w 4216958"/>
                  <a:gd name="connsiteY3" fmla="*/ 520700 h 2221139"/>
                  <a:gd name="connsiteX4" fmla="*/ 346075 w 4216958"/>
                  <a:gd name="connsiteY4" fmla="*/ 708025 h 2221139"/>
                  <a:gd name="connsiteX5" fmla="*/ 1010732 w 4216958"/>
                  <a:gd name="connsiteY5" fmla="*/ 747626 h 2221139"/>
                  <a:gd name="connsiteX6" fmla="*/ 2377831 w 4216958"/>
                  <a:gd name="connsiteY6" fmla="*/ 1111948 h 2221139"/>
                  <a:gd name="connsiteX7" fmla="*/ 2754609 w 4216958"/>
                  <a:gd name="connsiteY7" fmla="*/ 1456348 h 2221139"/>
                  <a:gd name="connsiteX8" fmla="*/ 3589076 w 4216958"/>
                  <a:gd name="connsiteY8" fmla="*/ 1848443 h 2221139"/>
                  <a:gd name="connsiteX9" fmla="*/ 4005035 w 4216958"/>
                  <a:gd name="connsiteY9" fmla="*/ 2221139 h 2221139"/>
                  <a:gd name="connsiteX10" fmla="*/ 4216958 w 4216958"/>
                  <a:gd name="connsiteY10"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342900 w 4216958"/>
                  <a:gd name="connsiteY3" fmla="*/ 520700 h 2221139"/>
                  <a:gd name="connsiteX4" fmla="*/ 1010732 w 4216958"/>
                  <a:gd name="connsiteY4" fmla="*/ 747626 h 2221139"/>
                  <a:gd name="connsiteX5" fmla="*/ 2377831 w 4216958"/>
                  <a:gd name="connsiteY5" fmla="*/ 1111948 h 2221139"/>
                  <a:gd name="connsiteX6" fmla="*/ 2754609 w 4216958"/>
                  <a:gd name="connsiteY6" fmla="*/ 1456348 h 2221139"/>
                  <a:gd name="connsiteX7" fmla="*/ 3589076 w 4216958"/>
                  <a:gd name="connsiteY7" fmla="*/ 1848443 h 2221139"/>
                  <a:gd name="connsiteX8" fmla="*/ 4005035 w 4216958"/>
                  <a:gd name="connsiteY8" fmla="*/ 2221139 h 2221139"/>
                  <a:gd name="connsiteX9" fmla="*/ 4216958 w 4216958"/>
                  <a:gd name="connsiteY9"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518746 w 4216958"/>
                  <a:gd name="connsiteY3" fmla="*/ 344854 h 2221139"/>
                  <a:gd name="connsiteX4" fmla="*/ 1010732 w 4216958"/>
                  <a:gd name="connsiteY4" fmla="*/ 747626 h 2221139"/>
                  <a:gd name="connsiteX5" fmla="*/ 2377831 w 4216958"/>
                  <a:gd name="connsiteY5" fmla="*/ 1111948 h 2221139"/>
                  <a:gd name="connsiteX6" fmla="*/ 2754609 w 4216958"/>
                  <a:gd name="connsiteY6" fmla="*/ 1456348 h 2221139"/>
                  <a:gd name="connsiteX7" fmla="*/ 3589076 w 4216958"/>
                  <a:gd name="connsiteY7" fmla="*/ 1848443 h 2221139"/>
                  <a:gd name="connsiteX8" fmla="*/ 4005035 w 4216958"/>
                  <a:gd name="connsiteY8" fmla="*/ 2221139 h 2221139"/>
                  <a:gd name="connsiteX9" fmla="*/ 4216958 w 4216958"/>
                  <a:gd name="connsiteY9"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518746 w 4216958"/>
                  <a:gd name="connsiteY3" fmla="*/ 344854 h 2221139"/>
                  <a:gd name="connsiteX4" fmla="*/ 1010732 w 4216958"/>
                  <a:gd name="connsiteY4" fmla="*/ 747626 h 2221139"/>
                  <a:gd name="connsiteX5" fmla="*/ 2377831 w 4216958"/>
                  <a:gd name="connsiteY5" fmla="*/ 1111948 h 2221139"/>
                  <a:gd name="connsiteX6" fmla="*/ 2754609 w 4216958"/>
                  <a:gd name="connsiteY6" fmla="*/ 1456348 h 2221139"/>
                  <a:gd name="connsiteX7" fmla="*/ 3589076 w 4216958"/>
                  <a:gd name="connsiteY7" fmla="*/ 1848443 h 2221139"/>
                  <a:gd name="connsiteX8" fmla="*/ 4005035 w 4216958"/>
                  <a:gd name="connsiteY8" fmla="*/ 2221139 h 2221139"/>
                  <a:gd name="connsiteX9" fmla="*/ 4216958 w 4216958"/>
                  <a:gd name="connsiteY9" fmla="*/ 2217964 h 2221139"/>
                  <a:gd name="connsiteX0" fmla="*/ 0 w 4216958"/>
                  <a:gd name="connsiteY0" fmla="*/ 0 h 2221139"/>
                  <a:gd name="connsiteX1" fmla="*/ 88900 w 4216958"/>
                  <a:gd name="connsiteY1" fmla="*/ 114300 h 2221139"/>
                  <a:gd name="connsiteX2" fmla="*/ 187325 w 4216958"/>
                  <a:gd name="connsiteY2" fmla="*/ 365125 h 2221139"/>
                  <a:gd name="connsiteX3" fmla="*/ 518746 w 4216958"/>
                  <a:gd name="connsiteY3" fmla="*/ 344854 h 2221139"/>
                  <a:gd name="connsiteX4" fmla="*/ 1010732 w 4216958"/>
                  <a:gd name="connsiteY4" fmla="*/ 747626 h 2221139"/>
                  <a:gd name="connsiteX5" fmla="*/ 2377831 w 4216958"/>
                  <a:gd name="connsiteY5" fmla="*/ 1111948 h 2221139"/>
                  <a:gd name="connsiteX6" fmla="*/ 2754609 w 4216958"/>
                  <a:gd name="connsiteY6" fmla="*/ 1456348 h 2221139"/>
                  <a:gd name="connsiteX7" fmla="*/ 3589076 w 4216958"/>
                  <a:gd name="connsiteY7" fmla="*/ 1848443 h 2221139"/>
                  <a:gd name="connsiteX8" fmla="*/ 4005035 w 4216958"/>
                  <a:gd name="connsiteY8" fmla="*/ 2221139 h 2221139"/>
                  <a:gd name="connsiteX9" fmla="*/ 4216958 w 4216958"/>
                  <a:gd name="connsiteY9" fmla="*/ 2217964 h 2221139"/>
                  <a:gd name="connsiteX0" fmla="*/ 0 w 4216958"/>
                  <a:gd name="connsiteY0" fmla="*/ 0 h 2221139"/>
                  <a:gd name="connsiteX1" fmla="*/ 88900 w 4216958"/>
                  <a:gd name="connsiteY1" fmla="*/ 114300 h 2221139"/>
                  <a:gd name="connsiteX2" fmla="*/ 212446 w 4216958"/>
                  <a:gd name="connsiteY2" fmla="*/ 174206 h 2221139"/>
                  <a:gd name="connsiteX3" fmla="*/ 518746 w 4216958"/>
                  <a:gd name="connsiteY3" fmla="*/ 344854 h 2221139"/>
                  <a:gd name="connsiteX4" fmla="*/ 1010732 w 4216958"/>
                  <a:gd name="connsiteY4" fmla="*/ 747626 h 2221139"/>
                  <a:gd name="connsiteX5" fmla="*/ 2377831 w 4216958"/>
                  <a:gd name="connsiteY5" fmla="*/ 1111948 h 2221139"/>
                  <a:gd name="connsiteX6" fmla="*/ 2754609 w 4216958"/>
                  <a:gd name="connsiteY6" fmla="*/ 1456348 h 2221139"/>
                  <a:gd name="connsiteX7" fmla="*/ 3589076 w 4216958"/>
                  <a:gd name="connsiteY7" fmla="*/ 1848443 h 2221139"/>
                  <a:gd name="connsiteX8" fmla="*/ 4005035 w 4216958"/>
                  <a:gd name="connsiteY8" fmla="*/ 2221139 h 2221139"/>
                  <a:gd name="connsiteX9" fmla="*/ 4216958 w 4216958"/>
                  <a:gd name="connsiteY9" fmla="*/ 2217964 h 2221139"/>
                  <a:gd name="connsiteX0" fmla="*/ 0 w 4267200"/>
                  <a:gd name="connsiteY0" fmla="*/ 0 h 2165873"/>
                  <a:gd name="connsiteX1" fmla="*/ 139142 w 4267200"/>
                  <a:gd name="connsiteY1" fmla="*/ 59034 h 2165873"/>
                  <a:gd name="connsiteX2" fmla="*/ 262688 w 4267200"/>
                  <a:gd name="connsiteY2" fmla="*/ 118940 h 2165873"/>
                  <a:gd name="connsiteX3" fmla="*/ 568988 w 4267200"/>
                  <a:gd name="connsiteY3" fmla="*/ 289588 h 2165873"/>
                  <a:gd name="connsiteX4" fmla="*/ 1060974 w 4267200"/>
                  <a:gd name="connsiteY4" fmla="*/ 692360 h 2165873"/>
                  <a:gd name="connsiteX5" fmla="*/ 2428073 w 4267200"/>
                  <a:gd name="connsiteY5" fmla="*/ 1056682 h 2165873"/>
                  <a:gd name="connsiteX6" fmla="*/ 2804851 w 4267200"/>
                  <a:gd name="connsiteY6" fmla="*/ 1401082 h 2165873"/>
                  <a:gd name="connsiteX7" fmla="*/ 3639318 w 4267200"/>
                  <a:gd name="connsiteY7" fmla="*/ 1793177 h 2165873"/>
                  <a:gd name="connsiteX8" fmla="*/ 4055277 w 4267200"/>
                  <a:gd name="connsiteY8" fmla="*/ 2165873 h 2165873"/>
                  <a:gd name="connsiteX9" fmla="*/ 4267200 w 4267200"/>
                  <a:gd name="connsiteY9" fmla="*/ 2162698 h 216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7200" h="2165873">
                    <a:moveTo>
                      <a:pt x="0" y="0"/>
                    </a:moveTo>
                    <a:lnTo>
                      <a:pt x="139142" y="59034"/>
                    </a:lnTo>
                    <a:lnTo>
                      <a:pt x="262688" y="118940"/>
                    </a:lnTo>
                    <a:lnTo>
                      <a:pt x="568988" y="289588"/>
                    </a:lnTo>
                    <a:cubicBezTo>
                      <a:pt x="796658" y="473918"/>
                      <a:pt x="802206" y="468215"/>
                      <a:pt x="1060974" y="692360"/>
                    </a:cubicBezTo>
                    <a:lnTo>
                      <a:pt x="2428073" y="1056682"/>
                    </a:lnTo>
                    <a:lnTo>
                      <a:pt x="2804851" y="1401082"/>
                    </a:lnTo>
                    <a:lnTo>
                      <a:pt x="3639318" y="1793177"/>
                    </a:lnTo>
                    <a:lnTo>
                      <a:pt x="4055277" y="2165873"/>
                    </a:lnTo>
                    <a:lnTo>
                      <a:pt x="4267200" y="2162698"/>
                    </a:lnTo>
                  </a:path>
                </a:pathLst>
              </a:custGeom>
              <a:ln w="28575" cmpd="sng">
                <a:solidFill>
                  <a:srgbClr val="953735"/>
                </a:solidFill>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dirty="0">
                  <a:solidFill>
                    <a:srgbClr val="000000"/>
                  </a:solidFill>
                </a:endParaRPr>
              </a:p>
            </p:txBody>
          </p:sp>
          <p:cxnSp>
            <p:nvCxnSpPr>
              <p:cNvPr id="4" name="Straight Connector 3"/>
              <p:cNvCxnSpPr/>
              <p:nvPr/>
            </p:nvCxnSpPr>
            <p:spPr>
              <a:xfrm>
                <a:off x="1308710" y="2556330"/>
                <a:ext cx="0" cy="3297339"/>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226165" y="5852082"/>
                <a:ext cx="4400245" cy="0"/>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grpSp>
            <p:nvGrpSpPr>
              <p:cNvPr id="36890" name="Group 10"/>
              <p:cNvGrpSpPr>
                <a:grpSpLocks/>
              </p:cNvGrpSpPr>
              <p:nvPr/>
            </p:nvGrpSpPr>
            <p:grpSpPr bwMode="auto">
              <a:xfrm>
                <a:off x="2742957" y="5851051"/>
                <a:ext cx="2853522" cy="74612"/>
                <a:chOff x="2742957" y="5584825"/>
                <a:chExt cx="2853522" cy="149225"/>
              </a:xfrm>
            </p:grpSpPr>
            <p:cxnSp>
              <p:nvCxnSpPr>
                <p:cNvPr id="8" name="Straight Connector 7"/>
                <p:cNvCxnSpPr/>
                <p:nvPr/>
              </p:nvCxnSpPr>
              <p:spPr>
                <a:xfrm>
                  <a:off x="2743710" y="5586887"/>
                  <a:ext cx="0" cy="149229"/>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59662" y="5586887"/>
                  <a:ext cx="0" cy="149229"/>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597837" y="5586887"/>
                  <a:ext cx="0" cy="149229"/>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a:off x="1226165" y="5039257"/>
                <a:ext cx="82544" cy="0"/>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226165" y="4226432"/>
                <a:ext cx="82544" cy="0"/>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226165" y="3416782"/>
                <a:ext cx="82544" cy="0"/>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226165" y="2605544"/>
                <a:ext cx="82544" cy="0"/>
              </a:xfrm>
              <a:prstGeom prst="line">
                <a:avLst/>
              </a:prstGeom>
              <a:ln w="12700" cmpd="sng">
                <a:solidFill>
                  <a:srgbClr val="000000"/>
                </a:solidFill>
              </a:ln>
            </p:spPr>
            <p:style>
              <a:lnRef idx="1">
                <a:schemeClr val="dk1"/>
              </a:lnRef>
              <a:fillRef idx="0">
                <a:schemeClr val="dk1"/>
              </a:fillRef>
              <a:effectRef idx="0">
                <a:schemeClr val="dk1"/>
              </a:effectRef>
              <a:fontRef idx="minor">
                <a:schemeClr val="tx1"/>
              </a:fontRef>
            </p:style>
          </p:cxnSp>
          <p:sp>
            <p:nvSpPr>
              <p:cNvPr id="36895" name="TextBox 11"/>
              <p:cNvSpPr txBox="1">
                <a:spLocks noChangeArrowheads="1"/>
              </p:cNvSpPr>
              <p:nvPr/>
            </p:nvSpPr>
            <p:spPr bwMode="auto">
              <a:xfrm>
                <a:off x="394132" y="2450898"/>
                <a:ext cx="907128" cy="307777"/>
              </a:xfrm>
              <a:prstGeom prst="rect">
                <a:avLst/>
              </a:prstGeom>
              <a:noFill/>
              <a:ln w="9525">
                <a:noFill/>
                <a:miter lim="800000"/>
                <a:headEnd/>
                <a:tailEnd/>
              </a:ln>
            </p:spPr>
            <p:txBody>
              <a:bodyPr anchor="ctr">
                <a:spAutoFit/>
              </a:bodyPr>
              <a:lstStyle/>
              <a:p>
                <a:pPr algn="r"/>
                <a:r>
                  <a:rPr lang="en-US" sz="1400" dirty="0">
                    <a:solidFill>
                      <a:srgbClr val="000000"/>
                    </a:solidFill>
                  </a:rPr>
                  <a:t>1</a:t>
                </a:r>
              </a:p>
            </p:txBody>
          </p:sp>
          <p:sp>
            <p:nvSpPr>
              <p:cNvPr id="36896" name="TextBox 25"/>
              <p:cNvSpPr txBox="1">
                <a:spLocks noChangeArrowheads="1"/>
              </p:cNvSpPr>
              <p:nvPr/>
            </p:nvSpPr>
            <p:spPr bwMode="auto">
              <a:xfrm>
                <a:off x="394132" y="3262175"/>
                <a:ext cx="907128" cy="307777"/>
              </a:xfrm>
              <a:prstGeom prst="rect">
                <a:avLst/>
              </a:prstGeom>
              <a:noFill/>
              <a:ln w="9525">
                <a:noFill/>
                <a:miter lim="800000"/>
                <a:headEnd/>
                <a:tailEnd/>
              </a:ln>
            </p:spPr>
            <p:txBody>
              <a:bodyPr anchor="ctr">
                <a:spAutoFit/>
              </a:bodyPr>
              <a:lstStyle/>
              <a:p>
                <a:pPr algn="r"/>
                <a:r>
                  <a:rPr lang="en-US" sz="1400" dirty="0">
                    <a:solidFill>
                      <a:srgbClr val="000000"/>
                    </a:solidFill>
                  </a:rPr>
                  <a:t>0.95</a:t>
                </a:r>
              </a:p>
            </p:txBody>
          </p:sp>
          <p:sp>
            <p:nvSpPr>
              <p:cNvPr id="36897" name="TextBox 26"/>
              <p:cNvSpPr txBox="1">
                <a:spLocks noChangeArrowheads="1"/>
              </p:cNvSpPr>
              <p:nvPr/>
            </p:nvSpPr>
            <p:spPr bwMode="auto">
              <a:xfrm>
                <a:off x="394132" y="4064287"/>
                <a:ext cx="907128" cy="307777"/>
              </a:xfrm>
              <a:prstGeom prst="rect">
                <a:avLst/>
              </a:prstGeom>
              <a:noFill/>
              <a:ln w="9525">
                <a:noFill/>
                <a:miter lim="800000"/>
                <a:headEnd/>
                <a:tailEnd/>
              </a:ln>
            </p:spPr>
            <p:txBody>
              <a:bodyPr anchor="ctr">
                <a:spAutoFit/>
              </a:bodyPr>
              <a:lstStyle/>
              <a:p>
                <a:pPr algn="r"/>
                <a:r>
                  <a:rPr lang="en-US" sz="1400" dirty="0">
                    <a:solidFill>
                      <a:srgbClr val="000000"/>
                    </a:solidFill>
                  </a:rPr>
                  <a:t>0.9</a:t>
                </a:r>
              </a:p>
            </p:txBody>
          </p:sp>
          <p:sp>
            <p:nvSpPr>
              <p:cNvPr id="36898" name="TextBox 27"/>
              <p:cNvSpPr txBox="1">
                <a:spLocks noChangeArrowheads="1"/>
              </p:cNvSpPr>
              <p:nvPr/>
            </p:nvSpPr>
            <p:spPr bwMode="auto">
              <a:xfrm>
                <a:off x="394132" y="4884197"/>
                <a:ext cx="907128" cy="307777"/>
              </a:xfrm>
              <a:prstGeom prst="rect">
                <a:avLst/>
              </a:prstGeom>
              <a:noFill/>
              <a:ln w="9525">
                <a:noFill/>
                <a:miter lim="800000"/>
                <a:headEnd/>
                <a:tailEnd/>
              </a:ln>
            </p:spPr>
            <p:txBody>
              <a:bodyPr anchor="ctr">
                <a:spAutoFit/>
              </a:bodyPr>
              <a:lstStyle/>
              <a:p>
                <a:pPr algn="r"/>
                <a:r>
                  <a:rPr lang="en-US" sz="1400" dirty="0">
                    <a:solidFill>
                      <a:srgbClr val="000000"/>
                    </a:solidFill>
                  </a:rPr>
                  <a:t>0.85</a:t>
                </a:r>
              </a:p>
            </p:txBody>
          </p:sp>
          <p:sp>
            <p:nvSpPr>
              <p:cNvPr id="36899" name="TextBox 28"/>
              <p:cNvSpPr txBox="1">
                <a:spLocks noChangeArrowheads="1"/>
              </p:cNvSpPr>
              <p:nvPr/>
            </p:nvSpPr>
            <p:spPr bwMode="auto">
              <a:xfrm>
                <a:off x="394132" y="5699528"/>
                <a:ext cx="907128" cy="307777"/>
              </a:xfrm>
              <a:prstGeom prst="rect">
                <a:avLst/>
              </a:prstGeom>
              <a:noFill/>
              <a:ln w="9525">
                <a:noFill/>
                <a:miter lim="800000"/>
                <a:headEnd/>
                <a:tailEnd/>
              </a:ln>
            </p:spPr>
            <p:txBody>
              <a:bodyPr anchor="ctr">
                <a:spAutoFit/>
              </a:bodyPr>
              <a:lstStyle/>
              <a:p>
                <a:pPr algn="r"/>
                <a:r>
                  <a:rPr lang="en-US" sz="1400" dirty="0">
                    <a:solidFill>
                      <a:srgbClr val="000000"/>
                    </a:solidFill>
                  </a:rPr>
                  <a:t>0.8</a:t>
                </a:r>
              </a:p>
            </p:txBody>
          </p:sp>
          <p:sp>
            <p:nvSpPr>
              <p:cNvPr id="36900" name="TextBox 33"/>
              <p:cNvSpPr txBox="1">
                <a:spLocks noChangeArrowheads="1"/>
              </p:cNvSpPr>
              <p:nvPr/>
            </p:nvSpPr>
            <p:spPr bwMode="auto">
              <a:xfrm>
                <a:off x="2279571" y="5900824"/>
                <a:ext cx="907128" cy="307777"/>
              </a:xfrm>
              <a:prstGeom prst="rect">
                <a:avLst/>
              </a:prstGeom>
              <a:noFill/>
              <a:ln w="9525">
                <a:noFill/>
                <a:miter lim="800000"/>
                <a:headEnd/>
                <a:tailEnd/>
              </a:ln>
            </p:spPr>
            <p:txBody>
              <a:bodyPr anchor="ctr">
                <a:spAutoFit/>
              </a:bodyPr>
              <a:lstStyle/>
              <a:p>
                <a:pPr algn="ctr"/>
                <a:r>
                  <a:rPr lang="en-US" sz="1400" dirty="0">
                    <a:solidFill>
                      <a:srgbClr val="000000"/>
                    </a:solidFill>
                  </a:rPr>
                  <a:t>1 Year</a:t>
                </a:r>
              </a:p>
            </p:txBody>
          </p:sp>
          <p:sp>
            <p:nvSpPr>
              <p:cNvPr id="36901" name="TextBox 34"/>
              <p:cNvSpPr txBox="1">
                <a:spLocks noChangeArrowheads="1"/>
              </p:cNvSpPr>
              <p:nvPr/>
            </p:nvSpPr>
            <p:spPr bwMode="auto">
              <a:xfrm>
                <a:off x="3709742" y="5900824"/>
                <a:ext cx="907128" cy="307777"/>
              </a:xfrm>
              <a:prstGeom prst="rect">
                <a:avLst/>
              </a:prstGeom>
              <a:noFill/>
              <a:ln w="9525">
                <a:noFill/>
                <a:miter lim="800000"/>
                <a:headEnd/>
                <a:tailEnd/>
              </a:ln>
            </p:spPr>
            <p:txBody>
              <a:bodyPr anchor="ctr">
                <a:spAutoFit/>
              </a:bodyPr>
              <a:lstStyle/>
              <a:p>
                <a:pPr algn="ctr"/>
                <a:r>
                  <a:rPr lang="en-US" sz="1400" dirty="0">
                    <a:solidFill>
                      <a:srgbClr val="000000"/>
                    </a:solidFill>
                  </a:rPr>
                  <a:t>2 Year</a:t>
                </a:r>
              </a:p>
            </p:txBody>
          </p:sp>
          <p:sp>
            <p:nvSpPr>
              <p:cNvPr id="36902" name="TextBox 35"/>
              <p:cNvSpPr txBox="1">
                <a:spLocks noChangeArrowheads="1"/>
              </p:cNvSpPr>
              <p:nvPr/>
            </p:nvSpPr>
            <p:spPr bwMode="auto">
              <a:xfrm>
                <a:off x="5136122" y="5900824"/>
                <a:ext cx="907128" cy="307777"/>
              </a:xfrm>
              <a:prstGeom prst="rect">
                <a:avLst/>
              </a:prstGeom>
              <a:noFill/>
              <a:ln w="9525">
                <a:noFill/>
                <a:miter lim="800000"/>
                <a:headEnd/>
                <a:tailEnd/>
              </a:ln>
            </p:spPr>
            <p:txBody>
              <a:bodyPr anchor="ctr">
                <a:spAutoFit/>
              </a:bodyPr>
              <a:lstStyle/>
              <a:p>
                <a:pPr algn="ctr"/>
                <a:r>
                  <a:rPr lang="en-US" sz="1400" dirty="0">
                    <a:solidFill>
                      <a:srgbClr val="000000"/>
                    </a:solidFill>
                  </a:rPr>
                  <a:t>3 Year</a:t>
                </a:r>
              </a:p>
            </p:txBody>
          </p:sp>
          <p:sp>
            <p:nvSpPr>
              <p:cNvPr id="36903" name="TextBox 36"/>
              <p:cNvSpPr txBox="1">
                <a:spLocks noChangeArrowheads="1"/>
              </p:cNvSpPr>
              <p:nvPr/>
            </p:nvSpPr>
            <p:spPr bwMode="auto">
              <a:xfrm rot="-5400000">
                <a:off x="-1102329" y="3952241"/>
                <a:ext cx="3315273" cy="523220"/>
              </a:xfrm>
              <a:prstGeom prst="rect">
                <a:avLst/>
              </a:prstGeom>
              <a:noFill/>
              <a:ln w="9525">
                <a:noFill/>
                <a:miter lim="800000"/>
                <a:headEnd/>
                <a:tailEnd/>
              </a:ln>
            </p:spPr>
            <p:txBody>
              <a:bodyPr anchor="ctr">
                <a:spAutoFit/>
              </a:bodyPr>
              <a:lstStyle/>
              <a:p>
                <a:pPr algn="ctr"/>
                <a:r>
                  <a:rPr lang="en-US" sz="1400" b="1" dirty="0">
                    <a:solidFill>
                      <a:srgbClr val="000000"/>
                    </a:solidFill>
                  </a:rPr>
                  <a:t>Proportion of Patients</a:t>
                </a:r>
                <a:br>
                  <a:rPr lang="en-US" sz="1400" b="1" dirty="0">
                    <a:solidFill>
                      <a:srgbClr val="000000"/>
                    </a:solidFill>
                  </a:rPr>
                </a:br>
                <a:r>
                  <a:rPr lang="en-US" sz="1400" b="1" dirty="0">
                    <a:solidFill>
                      <a:srgbClr val="000000"/>
                    </a:solidFill>
                  </a:rPr>
                  <a:t>Free From MACE</a:t>
                </a:r>
              </a:p>
            </p:txBody>
          </p:sp>
        </p:grpSp>
        <p:sp>
          <p:nvSpPr>
            <p:cNvPr id="36872" name="TextBox 43014"/>
            <p:cNvSpPr txBox="1">
              <a:spLocks noChangeArrowheads="1"/>
            </p:cNvSpPr>
            <p:nvPr/>
          </p:nvSpPr>
          <p:spPr bwMode="auto">
            <a:xfrm>
              <a:off x="5749310" y="2807857"/>
              <a:ext cx="3197920" cy="307777"/>
            </a:xfrm>
            <a:prstGeom prst="rect">
              <a:avLst/>
            </a:prstGeom>
            <a:noFill/>
            <a:ln w="9525">
              <a:noFill/>
              <a:miter lim="800000"/>
              <a:headEnd/>
              <a:tailEnd/>
            </a:ln>
          </p:spPr>
          <p:txBody>
            <a:bodyPr>
              <a:spAutoFit/>
            </a:bodyPr>
            <a:lstStyle/>
            <a:p>
              <a:pPr marL="1089025" indent="-1089025">
                <a:tabLst>
                  <a:tab pos="2282825" algn="l"/>
                </a:tabLst>
              </a:pPr>
              <a:r>
                <a:rPr lang="en-US" sz="1400" b="1" dirty="0">
                  <a:solidFill>
                    <a:srgbClr val="4F81BD"/>
                  </a:solidFill>
                </a:rPr>
                <a:t>Overweight	Normal	120</a:t>
              </a:r>
            </a:p>
          </p:txBody>
        </p:sp>
        <p:sp>
          <p:nvSpPr>
            <p:cNvPr id="36873" name="TextBox 46"/>
            <p:cNvSpPr txBox="1">
              <a:spLocks noChangeArrowheads="1"/>
            </p:cNvSpPr>
            <p:nvPr/>
          </p:nvSpPr>
          <p:spPr bwMode="auto">
            <a:xfrm>
              <a:off x="5749310" y="2650973"/>
              <a:ext cx="3197920" cy="307777"/>
            </a:xfrm>
            <a:prstGeom prst="rect">
              <a:avLst/>
            </a:prstGeom>
            <a:noFill/>
            <a:ln w="9525">
              <a:noFill/>
              <a:miter lim="800000"/>
              <a:headEnd/>
              <a:tailEnd/>
            </a:ln>
          </p:spPr>
          <p:txBody>
            <a:bodyPr>
              <a:spAutoFit/>
            </a:bodyPr>
            <a:lstStyle/>
            <a:p>
              <a:pPr marL="1089025" indent="-1089025">
                <a:tabLst>
                  <a:tab pos="2338388" algn="l"/>
                </a:tabLst>
              </a:pPr>
              <a:r>
                <a:rPr lang="en-US" sz="1400" b="1" dirty="0">
                  <a:solidFill>
                    <a:srgbClr val="604A7B"/>
                  </a:solidFill>
                </a:rPr>
                <a:t>Obese	Normal	 77</a:t>
              </a:r>
            </a:p>
          </p:txBody>
        </p:sp>
        <p:sp>
          <p:nvSpPr>
            <p:cNvPr id="36874" name="TextBox 47"/>
            <p:cNvSpPr txBox="1">
              <a:spLocks noChangeArrowheads="1"/>
            </p:cNvSpPr>
            <p:nvPr/>
          </p:nvSpPr>
          <p:spPr bwMode="auto">
            <a:xfrm>
              <a:off x="5749310" y="3128166"/>
              <a:ext cx="3096746" cy="307777"/>
            </a:xfrm>
            <a:prstGeom prst="rect">
              <a:avLst/>
            </a:prstGeom>
            <a:noFill/>
            <a:ln w="9525">
              <a:noFill/>
              <a:miter lim="800000"/>
              <a:headEnd/>
              <a:tailEnd/>
            </a:ln>
          </p:spPr>
          <p:txBody>
            <a:bodyPr>
              <a:spAutoFit/>
            </a:bodyPr>
            <a:lstStyle/>
            <a:p>
              <a:pPr marL="1089025" indent="-1089025">
                <a:tabLst>
                  <a:tab pos="2282825" algn="l"/>
                </a:tabLst>
              </a:pPr>
              <a:r>
                <a:rPr lang="en-US" sz="1400" b="1" dirty="0">
                  <a:solidFill>
                    <a:srgbClr val="17375E"/>
                  </a:solidFill>
                </a:rPr>
                <a:t>Normal	Normal 	132</a:t>
              </a:r>
            </a:p>
          </p:txBody>
        </p:sp>
        <p:sp>
          <p:nvSpPr>
            <p:cNvPr id="36875" name="TextBox 48"/>
            <p:cNvSpPr txBox="1">
              <a:spLocks noChangeArrowheads="1"/>
            </p:cNvSpPr>
            <p:nvPr/>
          </p:nvSpPr>
          <p:spPr bwMode="auto">
            <a:xfrm>
              <a:off x="5749310" y="3672087"/>
              <a:ext cx="3096746" cy="307777"/>
            </a:xfrm>
            <a:prstGeom prst="rect">
              <a:avLst/>
            </a:prstGeom>
            <a:noFill/>
            <a:ln w="9525">
              <a:noFill/>
              <a:miter lim="800000"/>
              <a:headEnd/>
              <a:tailEnd/>
            </a:ln>
          </p:spPr>
          <p:txBody>
            <a:bodyPr>
              <a:spAutoFit/>
            </a:bodyPr>
            <a:lstStyle/>
            <a:p>
              <a:pPr marL="1089025" indent="-1089025">
                <a:tabLst>
                  <a:tab pos="2282825" algn="l"/>
                </a:tabLst>
              </a:pPr>
              <a:r>
                <a:rPr lang="en-US" sz="1400" b="1" dirty="0">
                  <a:solidFill>
                    <a:srgbClr val="E46C0A"/>
                  </a:solidFill>
                </a:rPr>
                <a:t>Obese	Dysmetabolic	250</a:t>
              </a:r>
            </a:p>
          </p:txBody>
        </p:sp>
        <p:sp>
          <p:nvSpPr>
            <p:cNvPr id="36876" name="TextBox 49"/>
            <p:cNvSpPr txBox="1">
              <a:spLocks noChangeArrowheads="1"/>
            </p:cNvSpPr>
            <p:nvPr/>
          </p:nvSpPr>
          <p:spPr bwMode="auto">
            <a:xfrm>
              <a:off x="5749310" y="3822582"/>
              <a:ext cx="3096746" cy="307777"/>
            </a:xfrm>
            <a:prstGeom prst="rect">
              <a:avLst/>
            </a:prstGeom>
            <a:noFill/>
            <a:ln w="9525">
              <a:noFill/>
              <a:miter lim="800000"/>
              <a:headEnd/>
              <a:tailEnd/>
            </a:ln>
          </p:spPr>
          <p:txBody>
            <a:bodyPr>
              <a:spAutoFit/>
            </a:bodyPr>
            <a:lstStyle/>
            <a:p>
              <a:pPr marL="1089025" indent="-1089025">
                <a:tabLst>
                  <a:tab pos="2282825" algn="l"/>
                </a:tabLst>
              </a:pPr>
              <a:r>
                <a:rPr lang="en-US" sz="1400" b="1" dirty="0">
                  <a:solidFill>
                    <a:srgbClr val="77933C"/>
                  </a:solidFill>
                </a:rPr>
                <a:t>Overweight	Dysmetabolic	149</a:t>
              </a:r>
            </a:p>
          </p:txBody>
        </p:sp>
        <p:sp>
          <p:nvSpPr>
            <p:cNvPr id="36877" name="TextBox 50"/>
            <p:cNvSpPr txBox="1">
              <a:spLocks noChangeArrowheads="1"/>
            </p:cNvSpPr>
            <p:nvPr/>
          </p:nvSpPr>
          <p:spPr bwMode="auto">
            <a:xfrm>
              <a:off x="5749310" y="4616713"/>
              <a:ext cx="3096746" cy="307777"/>
            </a:xfrm>
            <a:prstGeom prst="rect">
              <a:avLst/>
            </a:prstGeom>
            <a:noFill/>
            <a:ln w="9525">
              <a:noFill/>
              <a:miter lim="800000"/>
              <a:headEnd/>
              <a:tailEnd/>
            </a:ln>
          </p:spPr>
          <p:txBody>
            <a:bodyPr>
              <a:spAutoFit/>
            </a:bodyPr>
            <a:lstStyle/>
            <a:p>
              <a:pPr marL="1089025" indent="-1089025">
                <a:tabLst>
                  <a:tab pos="2338388" algn="l"/>
                </a:tabLst>
              </a:pPr>
              <a:r>
                <a:rPr lang="en-US" sz="1400" b="1" dirty="0">
                  <a:solidFill>
                    <a:srgbClr val="953735"/>
                  </a:solidFill>
                </a:rPr>
                <a:t>Normal	Dysmetabolic	 52</a:t>
              </a:r>
            </a:p>
          </p:txBody>
        </p:sp>
        <p:sp>
          <p:nvSpPr>
            <p:cNvPr id="36878" name="TextBox 51"/>
            <p:cNvSpPr txBox="1">
              <a:spLocks noChangeArrowheads="1"/>
            </p:cNvSpPr>
            <p:nvPr/>
          </p:nvSpPr>
          <p:spPr bwMode="auto">
            <a:xfrm>
              <a:off x="5755566" y="2024126"/>
              <a:ext cx="756983" cy="523220"/>
            </a:xfrm>
            <a:prstGeom prst="rect">
              <a:avLst/>
            </a:prstGeom>
            <a:noFill/>
            <a:ln w="9525">
              <a:noFill/>
              <a:miter lim="800000"/>
              <a:headEnd/>
              <a:tailEnd/>
            </a:ln>
          </p:spPr>
          <p:txBody>
            <a:bodyPr>
              <a:spAutoFit/>
            </a:bodyPr>
            <a:lstStyle/>
            <a:p>
              <a:r>
                <a:rPr lang="en-US" sz="1400" b="1" dirty="0">
                  <a:solidFill>
                    <a:srgbClr val="000000"/>
                  </a:solidFill>
                </a:rPr>
                <a:t>BMI </a:t>
              </a:r>
              <a:br>
                <a:rPr lang="en-US" sz="1400" b="1" dirty="0">
                  <a:solidFill>
                    <a:srgbClr val="000000"/>
                  </a:solidFill>
                </a:rPr>
              </a:br>
              <a:r>
                <a:rPr lang="en-US" sz="1400" b="1" dirty="0">
                  <a:solidFill>
                    <a:srgbClr val="000000"/>
                  </a:solidFill>
                </a:rPr>
                <a:t>Status</a:t>
              </a:r>
            </a:p>
          </p:txBody>
        </p:sp>
        <p:sp>
          <p:nvSpPr>
            <p:cNvPr id="36879" name="TextBox 52"/>
            <p:cNvSpPr txBox="1">
              <a:spLocks noChangeArrowheads="1"/>
            </p:cNvSpPr>
            <p:nvPr/>
          </p:nvSpPr>
          <p:spPr bwMode="auto">
            <a:xfrm>
              <a:off x="6794070" y="2024126"/>
              <a:ext cx="1013481" cy="523220"/>
            </a:xfrm>
            <a:prstGeom prst="rect">
              <a:avLst/>
            </a:prstGeom>
            <a:noFill/>
            <a:ln w="9525">
              <a:noFill/>
              <a:miter lim="800000"/>
              <a:headEnd/>
              <a:tailEnd/>
            </a:ln>
          </p:spPr>
          <p:txBody>
            <a:bodyPr>
              <a:spAutoFit/>
            </a:bodyPr>
            <a:lstStyle/>
            <a:p>
              <a:r>
                <a:rPr lang="en-US" sz="1400" b="1" dirty="0">
                  <a:solidFill>
                    <a:srgbClr val="000000"/>
                  </a:solidFill>
                </a:rPr>
                <a:t>Metabolic</a:t>
              </a:r>
              <a:br>
                <a:rPr lang="en-US" sz="1400" b="1" dirty="0">
                  <a:solidFill>
                    <a:srgbClr val="000000"/>
                  </a:solidFill>
                </a:rPr>
              </a:br>
              <a:r>
                <a:rPr lang="en-US" sz="1400" b="1" dirty="0">
                  <a:solidFill>
                    <a:srgbClr val="000000"/>
                  </a:solidFill>
                </a:rPr>
                <a:t>Status</a:t>
              </a:r>
            </a:p>
          </p:txBody>
        </p:sp>
        <p:sp>
          <p:nvSpPr>
            <p:cNvPr id="36880" name="TextBox 53"/>
            <p:cNvSpPr txBox="1">
              <a:spLocks noChangeArrowheads="1"/>
            </p:cNvSpPr>
            <p:nvPr/>
          </p:nvSpPr>
          <p:spPr bwMode="auto">
            <a:xfrm>
              <a:off x="8064048" y="2024126"/>
              <a:ext cx="437925" cy="523220"/>
            </a:xfrm>
            <a:prstGeom prst="rect">
              <a:avLst/>
            </a:prstGeom>
            <a:noFill/>
            <a:ln w="9525">
              <a:noFill/>
              <a:miter lim="800000"/>
              <a:headEnd/>
              <a:tailEnd/>
            </a:ln>
          </p:spPr>
          <p:txBody>
            <a:bodyPr>
              <a:spAutoFit/>
            </a:bodyPr>
            <a:lstStyle/>
            <a:p>
              <a:endParaRPr lang="en-US" sz="1400" b="1" dirty="0">
                <a:solidFill>
                  <a:srgbClr val="000000"/>
                </a:solidFill>
              </a:endParaRPr>
            </a:p>
            <a:p>
              <a:r>
                <a:rPr lang="en-US" sz="1400" b="1" dirty="0">
                  <a:solidFill>
                    <a:srgbClr val="000000"/>
                  </a:solidFill>
                </a:rPr>
                <a:t>N</a:t>
              </a:r>
            </a:p>
          </p:txBody>
        </p:sp>
        <p:cxnSp>
          <p:nvCxnSpPr>
            <p:cNvPr id="43017" name="Straight Connector 43016"/>
            <p:cNvCxnSpPr/>
            <p:nvPr/>
          </p:nvCxnSpPr>
          <p:spPr>
            <a:xfrm>
              <a:off x="5837533" y="2611894"/>
              <a:ext cx="256998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869" name="Rectangle 43009"/>
          <p:cNvSpPr>
            <a:spLocks noChangeArrowheads="1"/>
          </p:cNvSpPr>
          <p:nvPr/>
        </p:nvSpPr>
        <p:spPr bwMode="auto">
          <a:xfrm>
            <a:off x="1095375" y="1601709"/>
            <a:ext cx="6959600" cy="400050"/>
          </a:xfrm>
          <a:prstGeom prst="rect">
            <a:avLst/>
          </a:prstGeom>
          <a:noFill/>
          <a:ln w="9525">
            <a:noFill/>
            <a:miter lim="800000"/>
            <a:headEnd/>
            <a:tailEnd/>
          </a:ln>
        </p:spPr>
        <p:txBody>
          <a:bodyPr>
            <a:spAutoFit/>
          </a:bodyPr>
          <a:lstStyle/>
          <a:p>
            <a:pPr algn="ctr"/>
            <a:r>
              <a:rPr lang="en-US" sz="2000" b="1" dirty="0">
                <a:solidFill>
                  <a:schemeClr val="accent3"/>
                </a:solidFill>
              </a:rPr>
              <a:t>Women's Ischemia Syndrome Evaluation (WISE) Study</a:t>
            </a:r>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14"/>
          <p:cNvGrpSpPr>
            <a:grpSpLocks/>
          </p:cNvGrpSpPr>
          <p:nvPr/>
        </p:nvGrpSpPr>
        <p:grpSpPr bwMode="auto">
          <a:xfrm>
            <a:off x="5948363" y="2127249"/>
            <a:ext cx="1891901" cy="1995418"/>
            <a:chOff x="5767181" y="2443483"/>
            <a:chExt cx="1892096" cy="1995360"/>
          </a:xfrm>
        </p:grpSpPr>
        <p:sp>
          <p:nvSpPr>
            <p:cNvPr id="37951" name="Text Box 18"/>
            <p:cNvSpPr txBox="1">
              <a:spLocks noChangeArrowheads="1"/>
            </p:cNvSpPr>
            <p:nvPr/>
          </p:nvSpPr>
          <p:spPr bwMode="auto">
            <a:xfrm>
              <a:off x="6416758" y="2443483"/>
              <a:ext cx="1242519" cy="1995360"/>
            </a:xfrm>
            <a:prstGeom prst="rect">
              <a:avLst/>
            </a:prstGeom>
            <a:noFill/>
            <a:ln w="28575">
              <a:noFill/>
              <a:miter lim="800000"/>
              <a:headEnd/>
              <a:tailEnd/>
            </a:ln>
          </p:spPr>
          <p:txBody>
            <a:bodyPr wrap="none">
              <a:spAutoFit/>
            </a:bodyPr>
            <a:lstStyle/>
            <a:p>
              <a:pPr>
                <a:spcBef>
                  <a:spcPts val="200"/>
                </a:spcBef>
              </a:pPr>
              <a:r>
                <a:rPr lang="en-US" altLang="en-US" sz="1400" dirty="0">
                  <a:ea typeface="ＭＳ Ｐゴシック" pitchFamily="34" charset="-128"/>
                </a:rPr>
                <a:t>TG-HDL ratio</a:t>
              </a:r>
            </a:p>
            <a:p>
              <a:pPr>
                <a:spcBef>
                  <a:spcPts val="200"/>
                </a:spcBef>
              </a:pPr>
              <a:r>
                <a:rPr lang="en-US" altLang="en-US" sz="1400" dirty="0">
                  <a:ea typeface="ＭＳ Ｐゴシック" pitchFamily="34" charset="-128"/>
                </a:rPr>
                <a:t>TG</a:t>
              </a:r>
            </a:p>
            <a:p>
              <a:pPr>
                <a:spcBef>
                  <a:spcPts val="200"/>
                </a:spcBef>
              </a:pPr>
              <a:r>
                <a:rPr lang="en-US" altLang="en-US" sz="1400" dirty="0">
                  <a:ea typeface="ＭＳ Ｐゴシック" pitchFamily="34" charset="-128"/>
                </a:rPr>
                <a:t>Insulin</a:t>
              </a:r>
            </a:p>
            <a:p>
              <a:pPr>
                <a:spcBef>
                  <a:spcPts val="200"/>
                </a:spcBef>
              </a:pPr>
              <a:r>
                <a:rPr lang="en-US" altLang="en-US" sz="1400" dirty="0">
                  <a:ea typeface="ＭＳ Ｐゴシック" pitchFamily="34" charset="-128"/>
                </a:rPr>
                <a:t>TC-HDL ratio</a:t>
              </a:r>
            </a:p>
            <a:p>
              <a:pPr>
                <a:spcBef>
                  <a:spcPts val="200"/>
                </a:spcBef>
              </a:pPr>
              <a:r>
                <a:rPr lang="en-US" altLang="en-US" sz="1400" dirty="0">
                  <a:ea typeface="ＭＳ Ｐゴシック" pitchFamily="34" charset="-128"/>
                </a:rPr>
                <a:t>BMI</a:t>
              </a:r>
            </a:p>
            <a:p>
              <a:pPr>
                <a:spcBef>
                  <a:spcPts val="200"/>
                </a:spcBef>
              </a:pPr>
              <a:r>
                <a:rPr lang="en-US" altLang="en-US" sz="1400" dirty="0">
                  <a:ea typeface="ＭＳ Ｐゴシック" pitchFamily="34" charset="-128"/>
                </a:rPr>
                <a:t>HDL</a:t>
              </a:r>
            </a:p>
            <a:p>
              <a:pPr>
                <a:spcBef>
                  <a:spcPts val="200"/>
                </a:spcBef>
              </a:pPr>
              <a:r>
                <a:rPr lang="en-US" altLang="en-US" sz="1400" dirty="0">
                  <a:ea typeface="ＭＳ Ｐゴシック" pitchFamily="34" charset="-128"/>
                </a:rPr>
                <a:t>Glucose</a:t>
              </a:r>
            </a:p>
            <a:p>
              <a:pPr>
                <a:spcBef>
                  <a:spcPts val="200"/>
                </a:spcBef>
              </a:pPr>
              <a:r>
                <a:rPr lang="en-US" altLang="en-US" sz="1400" dirty="0">
                  <a:ea typeface="ＭＳ Ｐゴシック" pitchFamily="34" charset="-128"/>
                </a:rPr>
                <a:t>TC</a:t>
              </a:r>
            </a:p>
          </p:txBody>
        </p:sp>
        <p:sp>
          <p:nvSpPr>
            <p:cNvPr id="37952" name="Line 19"/>
            <p:cNvSpPr>
              <a:spLocks noChangeShapeType="1"/>
            </p:cNvSpPr>
            <p:nvPr/>
          </p:nvSpPr>
          <p:spPr bwMode="auto">
            <a:xfrm>
              <a:off x="5779212" y="2605985"/>
              <a:ext cx="600075" cy="0"/>
            </a:xfrm>
            <a:prstGeom prst="line">
              <a:avLst/>
            </a:prstGeom>
            <a:noFill/>
            <a:ln w="38100">
              <a:solidFill>
                <a:srgbClr val="FF0000"/>
              </a:solidFill>
              <a:round/>
              <a:headEnd/>
              <a:tailEnd/>
            </a:ln>
          </p:spPr>
          <p:txBody>
            <a:bodyPr wrap="none">
              <a:spAutoFit/>
            </a:bodyPr>
            <a:lstStyle/>
            <a:p>
              <a:endParaRPr lang="en-US" dirty="0"/>
            </a:p>
          </p:txBody>
        </p:sp>
        <p:sp>
          <p:nvSpPr>
            <p:cNvPr id="37953" name="Line 20"/>
            <p:cNvSpPr>
              <a:spLocks noChangeShapeType="1"/>
            </p:cNvSpPr>
            <p:nvPr/>
          </p:nvSpPr>
          <p:spPr bwMode="auto">
            <a:xfrm>
              <a:off x="5767181" y="4270802"/>
              <a:ext cx="600075" cy="0"/>
            </a:xfrm>
            <a:prstGeom prst="line">
              <a:avLst/>
            </a:prstGeom>
            <a:noFill/>
            <a:ln w="57150">
              <a:solidFill>
                <a:srgbClr val="00FF00"/>
              </a:solidFill>
              <a:prstDash val="sysDot"/>
              <a:round/>
              <a:headEnd/>
              <a:tailEnd/>
            </a:ln>
          </p:spPr>
          <p:txBody>
            <a:bodyPr wrap="none">
              <a:spAutoFit/>
            </a:bodyPr>
            <a:lstStyle/>
            <a:p>
              <a:endParaRPr lang="en-US" dirty="0"/>
            </a:p>
          </p:txBody>
        </p:sp>
        <p:sp>
          <p:nvSpPr>
            <p:cNvPr id="172053" name="Line 21"/>
            <p:cNvSpPr>
              <a:spLocks noChangeShapeType="1"/>
            </p:cNvSpPr>
            <p:nvPr/>
          </p:nvSpPr>
          <p:spPr bwMode="auto">
            <a:xfrm>
              <a:off x="5767181" y="4040017"/>
              <a:ext cx="600137" cy="0"/>
            </a:xfrm>
            <a:prstGeom prst="line">
              <a:avLst/>
            </a:prstGeom>
            <a:noFill/>
            <a:ln w="38100">
              <a:solidFill>
                <a:schemeClr val="accent6">
                  <a:lumMod val="75000"/>
                </a:schemeClr>
              </a:solidFill>
              <a:prstDash val="dash"/>
              <a:round/>
              <a:headEnd/>
              <a:tailEnd/>
            </a:ln>
            <a:extLst>
              <a:ext uri="{909E8E84-426E-40DD-AFC4-6F175D3DCCD1}">
                <a14:hiddenFill xmlns:a14="http://schemas.microsoft.com/office/drawing/2010/main">
                  <a:noFill/>
                </a14:hiddenFill>
              </a:ext>
            </a:extLst>
          </p:spPr>
          <p:txBody>
            <a:bodyPr wrap="none">
              <a:spAutoFit/>
            </a:bodyPr>
            <a:lstStyle/>
            <a:p>
              <a:pPr fontAlgn="auto">
                <a:spcBef>
                  <a:spcPts val="0"/>
                </a:spcBef>
                <a:spcAft>
                  <a:spcPts val="0"/>
                </a:spcAft>
                <a:defRPr/>
              </a:pPr>
              <a:endParaRPr lang="en-US" dirty="0">
                <a:latin typeface="+mn-lt"/>
                <a:cs typeface="+mn-cs"/>
              </a:endParaRPr>
            </a:p>
          </p:txBody>
        </p:sp>
        <p:sp>
          <p:nvSpPr>
            <p:cNvPr id="37955" name="Line 22"/>
            <p:cNvSpPr>
              <a:spLocks noChangeShapeType="1"/>
            </p:cNvSpPr>
            <p:nvPr/>
          </p:nvSpPr>
          <p:spPr bwMode="auto">
            <a:xfrm>
              <a:off x="5767182" y="3790035"/>
              <a:ext cx="600075" cy="0"/>
            </a:xfrm>
            <a:prstGeom prst="line">
              <a:avLst/>
            </a:prstGeom>
            <a:noFill/>
            <a:ln w="38100">
              <a:solidFill>
                <a:srgbClr val="FF66CC"/>
              </a:solidFill>
              <a:prstDash val="lgDash"/>
              <a:round/>
              <a:headEnd/>
              <a:tailEnd/>
            </a:ln>
          </p:spPr>
          <p:txBody>
            <a:bodyPr wrap="none">
              <a:spAutoFit/>
            </a:bodyPr>
            <a:lstStyle/>
            <a:p>
              <a:endParaRPr lang="en-US" dirty="0"/>
            </a:p>
          </p:txBody>
        </p:sp>
        <p:sp>
          <p:nvSpPr>
            <p:cNvPr id="37956" name="Line 23"/>
            <p:cNvSpPr>
              <a:spLocks noChangeShapeType="1"/>
            </p:cNvSpPr>
            <p:nvPr/>
          </p:nvSpPr>
          <p:spPr bwMode="auto">
            <a:xfrm>
              <a:off x="5780587" y="3554055"/>
              <a:ext cx="600075" cy="0"/>
            </a:xfrm>
            <a:prstGeom prst="line">
              <a:avLst/>
            </a:prstGeom>
            <a:noFill/>
            <a:ln w="57150">
              <a:solidFill>
                <a:srgbClr val="0066FF"/>
              </a:solidFill>
              <a:prstDash val="sysDot"/>
              <a:round/>
              <a:headEnd/>
              <a:tailEnd/>
            </a:ln>
          </p:spPr>
          <p:txBody>
            <a:bodyPr wrap="none">
              <a:spAutoFit/>
            </a:bodyPr>
            <a:lstStyle/>
            <a:p>
              <a:endParaRPr lang="en-US" dirty="0"/>
            </a:p>
          </p:txBody>
        </p:sp>
        <p:sp>
          <p:nvSpPr>
            <p:cNvPr id="172056" name="Line 24"/>
            <p:cNvSpPr>
              <a:spLocks noChangeShapeType="1"/>
            </p:cNvSpPr>
            <p:nvPr/>
          </p:nvSpPr>
          <p:spPr bwMode="auto">
            <a:xfrm>
              <a:off x="5776707" y="3308112"/>
              <a:ext cx="600137" cy="0"/>
            </a:xfrm>
            <a:prstGeom prst="line">
              <a:avLst/>
            </a:prstGeom>
            <a:noFill/>
            <a:ln w="28575">
              <a:solidFill>
                <a:schemeClr val="accent2">
                  <a:lumMod val="75000"/>
                </a:schemeClr>
              </a:solidFill>
              <a:prstDash val="lgDashDot"/>
              <a:round/>
              <a:headEnd/>
              <a:tailEnd/>
            </a:ln>
            <a:extLst>
              <a:ext uri="{909E8E84-426E-40DD-AFC4-6F175D3DCCD1}">
                <a14:hiddenFill xmlns:a14="http://schemas.microsoft.com/office/drawing/2010/main">
                  <a:noFill/>
                </a14:hiddenFill>
              </a:ext>
            </a:extLst>
          </p:spPr>
          <p:txBody>
            <a:bodyPr wrap="none">
              <a:spAutoFit/>
            </a:bodyPr>
            <a:lstStyle/>
            <a:p>
              <a:pPr fontAlgn="auto">
                <a:spcBef>
                  <a:spcPts val="0"/>
                </a:spcBef>
                <a:spcAft>
                  <a:spcPts val="0"/>
                </a:spcAft>
                <a:defRPr/>
              </a:pPr>
              <a:endParaRPr lang="en-US" dirty="0">
                <a:latin typeface="+mn-lt"/>
                <a:cs typeface="+mn-cs"/>
              </a:endParaRPr>
            </a:p>
          </p:txBody>
        </p:sp>
        <p:sp>
          <p:nvSpPr>
            <p:cNvPr id="37958" name="Line 25"/>
            <p:cNvSpPr>
              <a:spLocks noChangeShapeType="1"/>
            </p:cNvSpPr>
            <p:nvPr/>
          </p:nvSpPr>
          <p:spPr bwMode="auto">
            <a:xfrm>
              <a:off x="5775993" y="3082447"/>
              <a:ext cx="600075" cy="0"/>
            </a:xfrm>
            <a:prstGeom prst="line">
              <a:avLst/>
            </a:prstGeom>
            <a:noFill/>
            <a:ln w="38100">
              <a:solidFill>
                <a:schemeClr val="accent1"/>
              </a:solidFill>
              <a:prstDash val="dash"/>
              <a:round/>
              <a:headEnd/>
              <a:tailEnd/>
            </a:ln>
          </p:spPr>
          <p:txBody>
            <a:bodyPr wrap="none">
              <a:spAutoFit/>
            </a:bodyPr>
            <a:lstStyle/>
            <a:p>
              <a:endParaRPr lang="en-US" dirty="0"/>
            </a:p>
          </p:txBody>
        </p:sp>
        <p:sp>
          <p:nvSpPr>
            <p:cNvPr id="37959" name="Line 26"/>
            <p:cNvSpPr>
              <a:spLocks noChangeShapeType="1"/>
            </p:cNvSpPr>
            <p:nvPr/>
          </p:nvSpPr>
          <p:spPr bwMode="auto">
            <a:xfrm>
              <a:off x="5768555" y="2840669"/>
              <a:ext cx="600075" cy="0"/>
            </a:xfrm>
            <a:prstGeom prst="line">
              <a:avLst/>
            </a:prstGeom>
            <a:noFill/>
            <a:ln w="57150" cap="rnd">
              <a:solidFill>
                <a:schemeClr val="tx2"/>
              </a:solidFill>
              <a:prstDash val="sysDot"/>
              <a:round/>
              <a:headEnd/>
              <a:tailEnd/>
            </a:ln>
          </p:spPr>
          <p:txBody>
            <a:bodyPr wrap="none">
              <a:spAutoFit/>
            </a:bodyPr>
            <a:lstStyle/>
            <a:p>
              <a:endParaRPr lang="en-US" dirty="0"/>
            </a:p>
          </p:txBody>
        </p:sp>
      </p:grpSp>
      <p:sp>
        <p:nvSpPr>
          <p:cNvPr id="37892" name="Rectangle 27"/>
          <p:cNvSpPr>
            <a:spLocks noChangeArrowheads="1"/>
          </p:cNvSpPr>
          <p:nvPr/>
        </p:nvSpPr>
        <p:spPr bwMode="auto">
          <a:xfrm>
            <a:off x="33338" y="6380945"/>
            <a:ext cx="7806926" cy="477054"/>
          </a:xfrm>
          <a:prstGeom prst="rect">
            <a:avLst/>
          </a:prstGeom>
          <a:noFill/>
          <a:ln w="9525">
            <a:noFill/>
            <a:miter lim="800000"/>
            <a:headEnd/>
            <a:tailEnd/>
          </a:ln>
        </p:spPr>
        <p:txBody>
          <a:bodyPr wrap="square" anchor="b">
            <a:spAutoFit/>
          </a:bodyPr>
          <a:lstStyle/>
          <a:p>
            <a:pPr>
              <a:spcBef>
                <a:spcPts val="600"/>
              </a:spcBef>
            </a:pPr>
            <a:r>
              <a:rPr lang="en-US" altLang="en-US" sz="1000" dirty="0"/>
              <a:t>BMI, body mass index; HDL, high-density lipoprotein; ROC, receiver-operating characteristic; TC, total cholesterol; TG, triglyceride.</a:t>
            </a:r>
          </a:p>
          <a:p>
            <a:pPr>
              <a:spcBef>
                <a:spcPts val="600"/>
              </a:spcBef>
            </a:pPr>
            <a:r>
              <a:rPr lang="en-US" altLang="en-US" sz="1000" dirty="0"/>
              <a:t>McLaughlin T, et al. </a:t>
            </a:r>
            <a:r>
              <a:rPr lang="en-US" altLang="en-US" sz="1000" i="1" dirty="0"/>
              <a:t>Ann Intern Med</a:t>
            </a:r>
            <a:r>
              <a:rPr lang="en-US" altLang="en-US" sz="1000" dirty="0"/>
              <a:t>. 2003;139:802-809.</a:t>
            </a:r>
          </a:p>
        </p:txBody>
      </p:sp>
      <p:sp>
        <p:nvSpPr>
          <p:cNvPr id="3957789" name="Rectangle 29"/>
          <p:cNvSpPr>
            <a:spLocks noChangeArrowheads="1"/>
          </p:cNvSpPr>
          <p:nvPr/>
        </p:nvSpPr>
        <p:spPr bwMode="auto">
          <a:xfrm>
            <a:off x="1354658" y="5750602"/>
            <a:ext cx="6454054" cy="535531"/>
          </a:xfrm>
          <a:prstGeom prst="rect">
            <a:avLst/>
          </a:prstGeom>
          <a:ln>
            <a:solidFill>
              <a:schemeClr val="accent6"/>
            </a:solidFill>
            <a:headEnd/>
            <a:tailEnd/>
          </a:ln>
        </p:spPr>
        <p:style>
          <a:lnRef idx="1">
            <a:schemeClr val="dk1"/>
          </a:lnRef>
          <a:fillRef idx="2">
            <a:schemeClr val="dk1"/>
          </a:fillRef>
          <a:effectRef idx="1">
            <a:schemeClr val="dk1"/>
          </a:effectRef>
          <a:fontRef idx="minor">
            <a:schemeClr val="dk1"/>
          </a:fontRef>
        </p:style>
        <p:txBody>
          <a:bodyPr wrap="square" lIns="91440" tIns="45720" rIns="91440" bIns="45720" anchor="b">
            <a:spAutoFit/>
          </a:bodyPr>
          <a:lstStyle/>
          <a:p>
            <a:pPr algn="ctr" eaLnBrk="0" hangingPunct="0">
              <a:lnSpc>
                <a:spcPct val="90000"/>
              </a:lnSpc>
            </a:pPr>
            <a:r>
              <a:rPr lang="en-US" altLang="en-US" sz="1600" dirty="0">
                <a:solidFill>
                  <a:schemeClr val="tx1"/>
                </a:solidFill>
              </a:rPr>
              <a:t>TG, TG-HDL ratio, and insulin most useful metabolic markers for insulin resistance</a:t>
            </a:r>
          </a:p>
        </p:txBody>
      </p:sp>
      <p:sp>
        <p:nvSpPr>
          <p:cNvPr id="37896" name="Rectangle 1"/>
          <p:cNvSpPr>
            <a:spLocks noChangeArrowheads="1"/>
          </p:cNvSpPr>
          <p:nvPr/>
        </p:nvSpPr>
        <p:spPr bwMode="auto">
          <a:xfrm>
            <a:off x="606425" y="1438275"/>
            <a:ext cx="7931150" cy="400050"/>
          </a:xfrm>
          <a:prstGeom prst="rect">
            <a:avLst/>
          </a:prstGeom>
          <a:noFill/>
          <a:ln w="9525">
            <a:noFill/>
            <a:miter lim="800000"/>
            <a:headEnd/>
            <a:tailEnd/>
          </a:ln>
        </p:spPr>
        <p:txBody>
          <a:bodyPr>
            <a:spAutoFit/>
          </a:bodyPr>
          <a:lstStyle/>
          <a:p>
            <a:pPr algn="ctr"/>
            <a:r>
              <a:rPr lang="en-US" sz="2000" b="1" dirty="0">
                <a:solidFill>
                  <a:schemeClr val="accent3"/>
                </a:solidFill>
              </a:rPr>
              <a:t>ROC Curve Analysis</a:t>
            </a:r>
            <a:endParaRPr lang="en-US" sz="2000" dirty="0">
              <a:solidFill>
                <a:schemeClr val="accent3"/>
              </a:solidFill>
            </a:endParaRPr>
          </a:p>
        </p:txBody>
      </p:sp>
      <p:sp>
        <p:nvSpPr>
          <p:cNvPr id="37897" name="Title 3"/>
          <p:cNvSpPr>
            <a:spLocks noGrp="1"/>
          </p:cNvSpPr>
          <p:nvPr>
            <p:ph type="title"/>
          </p:nvPr>
        </p:nvSpPr>
        <p:spPr/>
        <p:txBody>
          <a:bodyPr>
            <a:normAutofit/>
          </a:bodyPr>
          <a:lstStyle/>
          <a:p>
            <a:r>
              <a:rPr lang="en-US" altLang="en-US" sz="3200" dirty="0"/>
              <a:t>Metabolic Markers of CV Risk in Overweight, Insulin-Resistant Individuals</a:t>
            </a:r>
            <a:endParaRPr lang="en-US" sz="3200"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61</a:t>
            </a:fld>
            <a:endParaRPr lang="en-US" dirty="0"/>
          </a:p>
        </p:txBody>
      </p:sp>
      <p:grpSp>
        <p:nvGrpSpPr>
          <p:cNvPr id="37898" name="Group 13"/>
          <p:cNvGrpSpPr>
            <a:grpSpLocks/>
          </p:cNvGrpSpPr>
          <p:nvPr/>
        </p:nvGrpSpPr>
        <p:grpSpPr bwMode="auto">
          <a:xfrm>
            <a:off x="604838" y="2062163"/>
            <a:ext cx="5136851" cy="3546743"/>
            <a:chOff x="1014588" y="2142148"/>
            <a:chExt cx="5135974" cy="3884762"/>
          </a:xfrm>
        </p:grpSpPr>
        <p:sp>
          <p:nvSpPr>
            <p:cNvPr id="37915" name="Text Box 10"/>
            <p:cNvSpPr txBox="1">
              <a:spLocks noChangeArrowheads="1"/>
            </p:cNvSpPr>
            <p:nvPr/>
          </p:nvSpPr>
          <p:spPr bwMode="auto">
            <a:xfrm>
              <a:off x="2785516" y="5689801"/>
              <a:ext cx="2388386" cy="337109"/>
            </a:xfrm>
            <a:prstGeom prst="rect">
              <a:avLst/>
            </a:prstGeom>
            <a:noFill/>
            <a:ln w="28575">
              <a:noFill/>
              <a:miter lim="800000"/>
              <a:headEnd/>
              <a:tailEnd/>
            </a:ln>
          </p:spPr>
          <p:txBody>
            <a:bodyPr wrap="none">
              <a:spAutoFit/>
            </a:bodyPr>
            <a:lstStyle/>
            <a:p>
              <a:pPr algn="ctr"/>
              <a:r>
                <a:rPr lang="en-US" altLang="en-US" sz="1400" b="1" dirty="0">
                  <a:ea typeface="ＭＳ Ｐゴシック" pitchFamily="34" charset="-128"/>
                </a:rPr>
                <a:t>Specificity (false-positive)</a:t>
              </a:r>
            </a:p>
          </p:txBody>
        </p:sp>
        <p:sp>
          <p:nvSpPr>
            <p:cNvPr id="37916" name="Text Box 11"/>
            <p:cNvSpPr txBox="1">
              <a:spLocks noChangeArrowheads="1"/>
            </p:cNvSpPr>
            <p:nvPr/>
          </p:nvSpPr>
          <p:spPr bwMode="auto">
            <a:xfrm rot="16200000">
              <a:off x="-450715" y="3641344"/>
              <a:ext cx="3269159" cy="338554"/>
            </a:xfrm>
            <a:prstGeom prst="rect">
              <a:avLst/>
            </a:prstGeom>
            <a:noFill/>
            <a:ln w="28575">
              <a:noFill/>
              <a:miter lim="800000"/>
              <a:headEnd/>
              <a:tailEnd/>
            </a:ln>
          </p:spPr>
          <p:txBody>
            <a:bodyPr>
              <a:spAutoFit/>
            </a:bodyPr>
            <a:lstStyle/>
            <a:p>
              <a:pPr algn="ctr"/>
              <a:r>
                <a:rPr lang="en-US" altLang="en-US" sz="1600" b="1" dirty="0">
                  <a:ea typeface="ＭＳ Ｐゴシック" pitchFamily="34" charset="-128"/>
                </a:rPr>
                <a:t>Sensitivity (true-positive)</a:t>
              </a:r>
            </a:p>
          </p:txBody>
        </p:sp>
        <p:grpSp>
          <p:nvGrpSpPr>
            <p:cNvPr id="37917" name="Group 12"/>
            <p:cNvGrpSpPr>
              <a:grpSpLocks/>
            </p:cNvGrpSpPr>
            <p:nvPr/>
          </p:nvGrpSpPr>
          <p:grpSpPr bwMode="auto">
            <a:xfrm>
              <a:off x="1416560" y="2142148"/>
              <a:ext cx="4734002" cy="3571264"/>
              <a:chOff x="827751" y="1711652"/>
              <a:chExt cx="4734002" cy="4317261"/>
            </a:xfrm>
          </p:grpSpPr>
          <p:sp>
            <p:nvSpPr>
              <p:cNvPr id="37918" name="Freeform 4"/>
              <p:cNvSpPr>
                <a:spLocks/>
              </p:cNvSpPr>
              <p:nvPr/>
            </p:nvSpPr>
            <p:spPr bwMode="auto">
              <a:xfrm>
                <a:off x="1490663" y="1846591"/>
                <a:ext cx="3790950" cy="3582987"/>
              </a:xfrm>
              <a:custGeom>
                <a:avLst/>
                <a:gdLst>
                  <a:gd name="T0" fmla="*/ 0 w 2388"/>
                  <a:gd name="T1" fmla="*/ 2147483647 h 2257"/>
                  <a:gd name="T2" fmla="*/ 2147483647 w 2388"/>
                  <a:gd name="T3" fmla="*/ 2147483647 h 2257"/>
                  <a:gd name="T4" fmla="*/ 2147483647 w 2388"/>
                  <a:gd name="T5" fmla="*/ 2147483647 h 2257"/>
                  <a:gd name="T6" fmla="*/ 2147483647 w 2388"/>
                  <a:gd name="T7" fmla="*/ 2147483647 h 2257"/>
                  <a:gd name="T8" fmla="*/ 2147483647 w 2388"/>
                  <a:gd name="T9" fmla="*/ 2147483647 h 2257"/>
                  <a:gd name="T10" fmla="*/ 2147483647 w 2388"/>
                  <a:gd name="T11" fmla="*/ 2147483647 h 2257"/>
                  <a:gd name="T12" fmla="*/ 2147483647 w 2388"/>
                  <a:gd name="T13" fmla="*/ 2147483647 h 2257"/>
                  <a:gd name="T14" fmla="*/ 2147483647 w 2388"/>
                  <a:gd name="T15" fmla="*/ 2147483647 h 2257"/>
                  <a:gd name="T16" fmla="*/ 2147483647 w 2388"/>
                  <a:gd name="T17" fmla="*/ 2147483647 h 2257"/>
                  <a:gd name="T18" fmla="*/ 2147483647 w 2388"/>
                  <a:gd name="T19" fmla="*/ 2147483647 h 2257"/>
                  <a:gd name="T20" fmla="*/ 2147483647 w 2388"/>
                  <a:gd name="T21" fmla="*/ 2147483647 h 2257"/>
                  <a:gd name="T22" fmla="*/ 2147483647 w 2388"/>
                  <a:gd name="T23" fmla="*/ 2147483647 h 2257"/>
                  <a:gd name="T24" fmla="*/ 2147483647 w 2388"/>
                  <a:gd name="T25" fmla="*/ 2147483647 h 2257"/>
                  <a:gd name="T26" fmla="*/ 2147483647 w 2388"/>
                  <a:gd name="T27" fmla="*/ 2147483647 h 2257"/>
                  <a:gd name="T28" fmla="*/ 2147483647 w 2388"/>
                  <a:gd name="T29" fmla="*/ 2147483647 h 2257"/>
                  <a:gd name="T30" fmla="*/ 2147483647 w 2388"/>
                  <a:gd name="T31" fmla="*/ 2147483647 h 2257"/>
                  <a:gd name="T32" fmla="*/ 2147483647 w 2388"/>
                  <a:gd name="T33" fmla="*/ 2147483647 h 2257"/>
                  <a:gd name="T34" fmla="*/ 2147483647 w 2388"/>
                  <a:gd name="T35" fmla="*/ 2147483647 h 2257"/>
                  <a:gd name="T36" fmla="*/ 2147483647 w 2388"/>
                  <a:gd name="T37" fmla="*/ 2147483647 h 2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88"/>
                  <a:gd name="T58" fmla="*/ 0 h 2257"/>
                  <a:gd name="T59" fmla="*/ 2388 w 2388"/>
                  <a:gd name="T60" fmla="*/ 2257 h 2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88" h="2257">
                    <a:moveTo>
                      <a:pt x="0" y="2257"/>
                    </a:moveTo>
                    <a:cubicBezTo>
                      <a:pt x="9" y="2225"/>
                      <a:pt x="19" y="2193"/>
                      <a:pt x="24" y="2149"/>
                    </a:cubicBezTo>
                    <a:cubicBezTo>
                      <a:pt x="29" y="2105"/>
                      <a:pt x="29" y="2043"/>
                      <a:pt x="30" y="1993"/>
                    </a:cubicBezTo>
                    <a:cubicBezTo>
                      <a:pt x="31" y="1943"/>
                      <a:pt x="24" y="1901"/>
                      <a:pt x="30" y="1849"/>
                    </a:cubicBezTo>
                    <a:cubicBezTo>
                      <a:pt x="36" y="1797"/>
                      <a:pt x="54" y="1718"/>
                      <a:pt x="66" y="1681"/>
                    </a:cubicBezTo>
                    <a:cubicBezTo>
                      <a:pt x="78" y="1644"/>
                      <a:pt x="91" y="1642"/>
                      <a:pt x="102" y="1627"/>
                    </a:cubicBezTo>
                    <a:cubicBezTo>
                      <a:pt x="113" y="1612"/>
                      <a:pt x="122" y="1653"/>
                      <a:pt x="132" y="1591"/>
                    </a:cubicBezTo>
                    <a:cubicBezTo>
                      <a:pt x="142" y="1529"/>
                      <a:pt x="137" y="1332"/>
                      <a:pt x="162" y="1255"/>
                    </a:cubicBezTo>
                    <a:cubicBezTo>
                      <a:pt x="187" y="1178"/>
                      <a:pt x="254" y="1177"/>
                      <a:pt x="282" y="1129"/>
                    </a:cubicBezTo>
                    <a:cubicBezTo>
                      <a:pt x="310" y="1081"/>
                      <a:pt x="254" y="1044"/>
                      <a:pt x="330" y="967"/>
                    </a:cubicBezTo>
                    <a:cubicBezTo>
                      <a:pt x="406" y="890"/>
                      <a:pt x="646" y="730"/>
                      <a:pt x="738" y="667"/>
                    </a:cubicBezTo>
                    <a:cubicBezTo>
                      <a:pt x="830" y="604"/>
                      <a:pt x="829" y="635"/>
                      <a:pt x="882" y="589"/>
                    </a:cubicBezTo>
                    <a:cubicBezTo>
                      <a:pt x="935" y="543"/>
                      <a:pt x="981" y="429"/>
                      <a:pt x="1056" y="391"/>
                    </a:cubicBezTo>
                    <a:cubicBezTo>
                      <a:pt x="1131" y="353"/>
                      <a:pt x="1240" y="393"/>
                      <a:pt x="1332" y="361"/>
                    </a:cubicBezTo>
                    <a:cubicBezTo>
                      <a:pt x="1424" y="329"/>
                      <a:pt x="1522" y="232"/>
                      <a:pt x="1608" y="199"/>
                    </a:cubicBezTo>
                    <a:cubicBezTo>
                      <a:pt x="1694" y="166"/>
                      <a:pt x="1785" y="181"/>
                      <a:pt x="1848" y="163"/>
                    </a:cubicBezTo>
                    <a:cubicBezTo>
                      <a:pt x="1911" y="145"/>
                      <a:pt x="1946" y="116"/>
                      <a:pt x="1986" y="91"/>
                    </a:cubicBezTo>
                    <a:cubicBezTo>
                      <a:pt x="2026" y="66"/>
                      <a:pt x="2021" y="26"/>
                      <a:pt x="2088" y="13"/>
                    </a:cubicBezTo>
                    <a:cubicBezTo>
                      <a:pt x="2155" y="0"/>
                      <a:pt x="2342" y="13"/>
                      <a:pt x="2388" y="13"/>
                    </a:cubicBezTo>
                  </a:path>
                </a:pathLst>
              </a:custGeom>
              <a:noFill/>
              <a:ln w="38100" cap="flat" cmpd="sng">
                <a:solidFill>
                  <a:schemeClr val="accent1"/>
                </a:solidFill>
                <a:prstDash val="dash"/>
                <a:round/>
                <a:headEnd type="none" w="med" len="med"/>
                <a:tailEnd type="none" w="med" len="med"/>
              </a:ln>
            </p:spPr>
            <p:txBody>
              <a:bodyPr wrap="none">
                <a:spAutoFit/>
              </a:bodyPr>
              <a:lstStyle/>
              <a:p>
                <a:endParaRPr lang="en-US" dirty="0"/>
              </a:p>
            </p:txBody>
          </p:sp>
          <p:sp>
            <p:nvSpPr>
              <p:cNvPr id="37919" name="Freeform 5"/>
              <p:cNvSpPr>
                <a:spLocks/>
              </p:cNvSpPr>
              <p:nvPr/>
            </p:nvSpPr>
            <p:spPr bwMode="auto">
              <a:xfrm>
                <a:off x="1490663" y="1835477"/>
                <a:ext cx="3810000" cy="3600449"/>
              </a:xfrm>
              <a:custGeom>
                <a:avLst/>
                <a:gdLst>
                  <a:gd name="T0" fmla="*/ 0 w 2400"/>
                  <a:gd name="T1" fmla="*/ 2147483647 h 2268"/>
                  <a:gd name="T2" fmla="*/ 2147483647 w 2400"/>
                  <a:gd name="T3" fmla="*/ 2147483647 h 2268"/>
                  <a:gd name="T4" fmla="*/ 2147483647 w 2400"/>
                  <a:gd name="T5" fmla="*/ 2147483647 h 2268"/>
                  <a:gd name="T6" fmla="*/ 2147483647 w 2400"/>
                  <a:gd name="T7" fmla="*/ 2147483647 h 2268"/>
                  <a:gd name="T8" fmla="*/ 2147483647 w 2400"/>
                  <a:gd name="T9" fmla="*/ 2147483647 h 2268"/>
                  <a:gd name="T10" fmla="*/ 2147483647 w 2400"/>
                  <a:gd name="T11" fmla="*/ 2147483647 h 2268"/>
                  <a:gd name="T12" fmla="*/ 2147483647 w 2400"/>
                  <a:gd name="T13" fmla="*/ 2147483647 h 2268"/>
                  <a:gd name="T14" fmla="*/ 2147483647 w 2400"/>
                  <a:gd name="T15" fmla="*/ 2147483647 h 2268"/>
                  <a:gd name="T16" fmla="*/ 2147483647 w 2400"/>
                  <a:gd name="T17" fmla="*/ 2147483647 h 2268"/>
                  <a:gd name="T18" fmla="*/ 2147483647 w 2400"/>
                  <a:gd name="T19" fmla="*/ 2147483647 h 2268"/>
                  <a:gd name="T20" fmla="*/ 2147483647 w 2400"/>
                  <a:gd name="T21" fmla="*/ 2147483647 h 2268"/>
                  <a:gd name="T22" fmla="*/ 2147483647 w 2400"/>
                  <a:gd name="T23" fmla="*/ 2147483647 h 2268"/>
                  <a:gd name="T24" fmla="*/ 2147483647 w 2400"/>
                  <a:gd name="T25" fmla="*/ 2147483647 h 2268"/>
                  <a:gd name="T26" fmla="*/ 2147483647 w 2400"/>
                  <a:gd name="T27" fmla="*/ 2147483647 h 2268"/>
                  <a:gd name="T28" fmla="*/ 2147483647 w 2400"/>
                  <a:gd name="T29" fmla="*/ 2147483647 h 2268"/>
                  <a:gd name="T30" fmla="*/ 2147483647 w 2400"/>
                  <a:gd name="T31" fmla="*/ 2147483647 h 2268"/>
                  <a:gd name="T32" fmla="*/ 2147483647 w 2400"/>
                  <a:gd name="T33" fmla="*/ 2147483647 h 2268"/>
                  <a:gd name="T34" fmla="*/ 2147483647 w 2400"/>
                  <a:gd name="T35" fmla="*/ 2147483647 h 2268"/>
                  <a:gd name="T36" fmla="*/ 2147483647 w 2400"/>
                  <a:gd name="T37" fmla="*/ 2147483647 h 2268"/>
                  <a:gd name="T38" fmla="*/ 2147483647 w 2400"/>
                  <a:gd name="T39" fmla="*/ 2147483647 h 2268"/>
                  <a:gd name="T40" fmla="*/ 2147483647 w 2400"/>
                  <a:gd name="T41" fmla="*/ 2147483647 h 2268"/>
                  <a:gd name="T42" fmla="*/ 2147483647 w 2400"/>
                  <a:gd name="T43" fmla="*/ 2147483647 h 2268"/>
                  <a:gd name="T44" fmla="*/ 2147483647 w 2400"/>
                  <a:gd name="T45" fmla="*/ 2147483647 h 2268"/>
                  <a:gd name="T46" fmla="*/ 2147483647 w 2400"/>
                  <a:gd name="T47" fmla="*/ 2147483647 h 2268"/>
                  <a:gd name="T48" fmla="*/ 2147483647 w 2400"/>
                  <a:gd name="T49" fmla="*/ 2147483647 h 2268"/>
                  <a:gd name="T50" fmla="*/ 2147483647 w 2400"/>
                  <a:gd name="T51" fmla="*/ 2147483647 h 2268"/>
                  <a:gd name="T52" fmla="*/ 2147483647 w 2400"/>
                  <a:gd name="T53" fmla="*/ 2147483647 h 2268"/>
                  <a:gd name="T54" fmla="*/ 2147483647 w 2400"/>
                  <a:gd name="T55" fmla="*/ 2147483647 h 2268"/>
                  <a:gd name="T56" fmla="*/ 2147483647 w 2400"/>
                  <a:gd name="T57" fmla="*/ 2147483647 h 2268"/>
                  <a:gd name="T58" fmla="*/ 2147483647 w 2400"/>
                  <a:gd name="T59" fmla="*/ 2147483647 h 2268"/>
                  <a:gd name="T60" fmla="*/ 2147483647 w 2400"/>
                  <a:gd name="T61" fmla="*/ 2147483647 h 2268"/>
                  <a:gd name="T62" fmla="*/ 2147483647 w 2400"/>
                  <a:gd name="T63" fmla="*/ 2147483647 h 2268"/>
                  <a:gd name="T64" fmla="*/ 2147483647 w 2400"/>
                  <a:gd name="T65" fmla="*/ 2147483647 h 2268"/>
                  <a:gd name="T66" fmla="*/ 2147483647 w 2400"/>
                  <a:gd name="T67" fmla="*/ 2147483647 h 2268"/>
                  <a:gd name="T68" fmla="*/ 2147483647 w 2400"/>
                  <a:gd name="T69" fmla="*/ 2147483647 h 2268"/>
                  <a:gd name="T70" fmla="*/ 2147483647 w 2400"/>
                  <a:gd name="T71" fmla="*/ 2147483647 h 2268"/>
                  <a:gd name="T72" fmla="*/ 2147483647 w 2400"/>
                  <a:gd name="T73" fmla="*/ 2147483647 h 2268"/>
                  <a:gd name="T74" fmla="*/ 2147483647 w 2400"/>
                  <a:gd name="T75" fmla="*/ 2147483647 h 2268"/>
                  <a:gd name="T76" fmla="*/ 2147483647 w 2400"/>
                  <a:gd name="T77" fmla="*/ 2147483647 h 2268"/>
                  <a:gd name="T78" fmla="*/ 2147483647 w 2400"/>
                  <a:gd name="T79" fmla="*/ 2147483647 h 2268"/>
                  <a:gd name="T80" fmla="*/ 2147483647 w 2400"/>
                  <a:gd name="T81" fmla="*/ 2147483647 h 2268"/>
                  <a:gd name="T82" fmla="*/ 2147483647 w 2400"/>
                  <a:gd name="T83" fmla="*/ 2147483647 h 2268"/>
                  <a:gd name="T84" fmla="*/ 2147483647 w 2400"/>
                  <a:gd name="T85" fmla="*/ 2147483647 h 2268"/>
                  <a:gd name="T86" fmla="*/ 2147483647 w 2400"/>
                  <a:gd name="T87" fmla="*/ 2147483647 h 2268"/>
                  <a:gd name="T88" fmla="*/ 2147483647 w 2400"/>
                  <a:gd name="T89" fmla="*/ 2147483647 h 2268"/>
                  <a:gd name="T90" fmla="*/ 2147483647 w 2400"/>
                  <a:gd name="T91" fmla="*/ 2147483647 h 2268"/>
                  <a:gd name="T92" fmla="*/ 2147483647 w 2400"/>
                  <a:gd name="T93" fmla="*/ 2147483647 h 2268"/>
                  <a:gd name="T94" fmla="*/ 2147483647 w 2400"/>
                  <a:gd name="T95" fmla="*/ 2147483647 h 2268"/>
                  <a:gd name="T96" fmla="*/ 2147483647 w 2400"/>
                  <a:gd name="T97" fmla="*/ 2147483647 h 2268"/>
                  <a:gd name="T98" fmla="*/ 2147483647 w 2400"/>
                  <a:gd name="T99" fmla="*/ 2147483647 h 2268"/>
                  <a:gd name="T100" fmla="*/ 2147483647 w 2400"/>
                  <a:gd name="T101" fmla="*/ 2147483647 h 2268"/>
                  <a:gd name="T102" fmla="*/ 2147483647 w 2400"/>
                  <a:gd name="T103" fmla="*/ 0 h 2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00"/>
                  <a:gd name="T157" fmla="*/ 0 h 2268"/>
                  <a:gd name="T158" fmla="*/ 2400 w 2400"/>
                  <a:gd name="T159" fmla="*/ 2268 h 22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00" h="2268">
                    <a:moveTo>
                      <a:pt x="0" y="2268"/>
                    </a:moveTo>
                    <a:cubicBezTo>
                      <a:pt x="1" y="2220"/>
                      <a:pt x="3" y="2172"/>
                      <a:pt x="6" y="2124"/>
                    </a:cubicBezTo>
                    <a:cubicBezTo>
                      <a:pt x="9" y="2076"/>
                      <a:pt x="13" y="2029"/>
                      <a:pt x="18" y="1980"/>
                    </a:cubicBezTo>
                    <a:cubicBezTo>
                      <a:pt x="23" y="1931"/>
                      <a:pt x="13" y="1862"/>
                      <a:pt x="36" y="1830"/>
                    </a:cubicBezTo>
                    <a:cubicBezTo>
                      <a:pt x="59" y="1798"/>
                      <a:pt x="133" y="1805"/>
                      <a:pt x="156" y="1788"/>
                    </a:cubicBezTo>
                    <a:cubicBezTo>
                      <a:pt x="179" y="1771"/>
                      <a:pt x="168" y="1759"/>
                      <a:pt x="174" y="1728"/>
                    </a:cubicBezTo>
                    <a:cubicBezTo>
                      <a:pt x="180" y="1697"/>
                      <a:pt x="186" y="1629"/>
                      <a:pt x="192" y="1602"/>
                    </a:cubicBezTo>
                    <a:cubicBezTo>
                      <a:pt x="198" y="1575"/>
                      <a:pt x="205" y="1581"/>
                      <a:pt x="210" y="1566"/>
                    </a:cubicBezTo>
                    <a:cubicBezTo>
                      <a:pt x="215" y="1551"/>
                      <a:pt x="215" y="1529"/>
                      <a:pt x="222" y="1512"/>
                    </a:cubicBezTo>
                    <a:cubicBezTo>
                      <a:pt x="229" y="1495"/>
                      <a:pt x="237" y="1482"/>
                      <a:pt x="252" y="1464"/>
                    </a:cubicBezTo>
                    <a:cubicBezTo>
                      <a:pt x="267" y="1446"/>
                      <a:pt x="302" y="1441"/>
                      <a:pt x="312" y="1404"/>
                    </a:cubicBezTo>
                    <a:cubicBezTo>
                      <a:pt x="322" y="1367"/>
                      <a:pt x="306" y="1271"/>
                      <a:pt x="312" y="1242"/>
                    </a:cubicBezTo>
                    <a:cubicBezTo>
                      <a:pt x="318" y="1213"/>
                      <a:pt x="340" y="1239"/>
                      <a:pt x="348" y="1230"/>
                    </a:cubicBezTo>
                    <a:cubicBezTo>
                      <a:pt x="356" y="1221"/>
                      <a:pt x="351" y="1202"/>
                      <a:pt x="360" y="1188"/>
                    </a:cubicBezTo>
                    <a:cubicBezTo>
                      <a:pt x="369" y="1174"/>
                      <a:pt x="394" y="1176"/>
                      <a:pt x="402" y="1146"/>
                    </a:cubicBezTo>
                    <a:cubicBezTo>
                      <a:pt x="410" y="1116"/>
                      <a:pt x="397" y="1031"/>
                      <a:pt x="408" y="1008"/>
                    </a:cubicBezTo>
                    <a:cubicBezTo>
                      <a:pt x="419" y="985"/>
                      <a:pt x="454" y="1019"/>
                      <a:pt x="468" y="1008"/>
                    </a:cubicBezTo>
                    <a:cubicBezTo>
                      <a:pt x="482" y="997"/>
                      <a:pt x="481" y="955"/>
                      <a:pt x="492" y="942"/>
                    </a:cubicBezTo>
                    <a:cubicBezTo>
                      <a:pt x="503" y="929"/>
                      <a:pt x="527" y="945"/>
                      <a:pt x="534" y="930"/>
                    </a:cubicBezTo>
                    <a:cubicBezTo>
                      <a:pt x="541" y="915"/>
                      <a:pt x="527" y="864"/>
                      <a:pt x="534" y="852"/>
                    </a:cubicBezTo>
                    <a:cubicBezTo>
                      <a:pt x="541" y="840"/>
                      <a:pt x="570" y="866"/>
                      <a:pt x="576" y="858"/>
                    </a:cubicBezTo>
                    <a:cubicBezTo>
                      <a:pt x="582" y="850"/>
                      <a:pt x="568" y="832"/>
                      <a:pt x="570" y="804"/>
                    </a:cubicBezTo>
                    <a:cubicBezTo>
                      <a:pt x="572" y="776"/>
                      <a:pt x="578" y="713"/>
                      <a:pt x="588" y="690"/>
                    </a:cubicBezTo>
                    <a:cubicBezTo>
                      <a:pt x="598" y="667"/>
                      <a:pt x="619" y="680"/>
                      <a:pt x="630" y="666"/>
                    </a:cubicBezTo>
                    <a:cubicBezTo>
                      <a:pt x="641" y="652"/>
                      <a:pt x="642" y="615"/>
                      <a:pt x="654" y="606"/>
                    </a:cubicBezTo>
                    <a:cubicBezTo>
                      <a:pt x="666" y="597"/>
                      <a:pt x="690" y="618"/>
                      <a:pt x="702" y="612"/>
                    </a:cubicBezTo>
                    <a:cubicBezTo>
                      <a:pt x="714" y="606"/>
                      <a:pt x="712" y="582"/>
                      <a:pt x="726" y="570"/>
                    </a:cubicBezTo>
                    <a:cubicBezTo>
                      <a:pt x="740" y="558"/>
                      <a:pt x="767" y="547"/>
                      <a:pt x="786" y="540"/>
                    </a:cubicBezTo>
                    <a:cubicBezTo>
                      <a:pt x="805" y="533"/>
                      <a:pt x="822" y="542"/>
                      <a:pt x="840" y="528"/>
                    </a:cubicBezTo>
                    <a:cubicBezTo>
                      <a:pt x="858" y="514"/>
                      <a:pt x="885" y="478"/>
                      <a:pt x="894" y="456"/>
                    </a:cubicBezTo>
                    <a:cubicBezTo>
                      <a:pt x="903" y="434"/>
                      <a:pt x="883" y="411"/>
                      <a:pt x="894" y="396"/>
                    </a:cubicBezTo>
                    <a:cubicBezTo>
                      <a:pt x="905" y="381"/>
                      <a:pt x="949" y="379"/>
                      <a:pt x="960" y="366"/>
                    </a:cubicBezTo>
                    <a:cubicBezTo>
                      <a:pt x="971" y="353"/>
                      <a:pt x="942" y="325"/>
                      <a:pt x="960" y="318"/>
                    </a:cubicBezTo>
                    <a:cubicBezTo>
                      <a:pt x="978" y="311"/>
                      <a:pt x="1043" y="327"/>
                      <a:pt x="1068" y="324"/>
                    </a:cubicBezTo>
                    <a:cubicBezTo>
                      <a:pt x="1093" y="321"/>
                      <a:pt x="1100" y="311"/>
                      <a:pt x="1110" y="300"/>
                    </a:cubicBezTo>
                    <a:cubicBezTo>
                      <a:pt x="1120" y="289"/>
                      <a:pt x="1110" y="266"/>
                      <a:pt x="1128" y="258"/>
                    </a:cubicBezTo>
                    <a:cubicBezTo>
                      <a:pt x="1146" y="250"/>
                      <a:pt x="1204" y="261"/>
                      <a:pt x="1218" y="252"/>
                    </a:cubicBezTo>
                    <a:cubicBezTo>
                      <a:pt x="1232" y="243"/>
                      <a:pt x="1207" y="213"/>
                      <a:pt x="1212" y="204"/>
                    </a:cubicBezTo>
                    <a:cubicBezTo>
                      <a:pt x="1217" y="195"/>
                      <a:pt x="1236" y="201"/>
                      <a:pt x="1248" y="198"/>
                    </a:cubicBezTo>
                    <a:cubicBezTo>
                      <a:pt x="1260" y="195"/>
                      <a:pt x="1272" y="191"/>
                      <a:pt x="1284" y="186"/>
                    </a:cubicBezTo>
                    <a:cubicBezTo>
                      <a:pt x="1296" y="181"/>
                      <a:pt x="1305" y="170"/>
                      <a:pt x="1320" y="168"/>
                    </a:cubicBezTo>
                    <a:cubicBezTo>
                      <a:pt x="1335" y="166"/>
                      <a:pt x="1353" y="174"/>
                      <a:pt x="1374" y="174"/>
                    </a:cubicBezTo>
                    <a:cubicBezTo>
                      <a:pt x="1395" y="174"/>
                      <a:pt x="1426" y="173"/>
                      <a:pt x="1446" y="168"/>
                    </a:cubicBezTo>
                    <a:cubicBezTo>
                      <a:pt x="1466" y="163"/>
                      <a:pt x="1465" y="151"/>
                      <a:pt x="1494" y="144"/>
                    </a:cubicBezTo>
                    <a:cubicBezTo>
                      <a:pt x="1523" y="137"/>
                      <a:pt x="1592" y="134"/>
                      <a:pt x="1620" y="126"/>
                    </a:cubicBezTo>
                    <a:cubicBezTo>
                      <a:pt x="1648" y="118"/>
                      <a:pt x="1621" y="106"/>
                      <a:pt x="1662" y="96"/>
                    </a:cubicBezTo>
                    <a:cubicBezTo>
                      <a:pt x="1703" y="86"/>
                      <a:pt x="1800" y="80"/>
                      <a:pt x="1866" y="66"/>
                    </a:cubicBezTo>
                    <a:cubicBezTo>
                      <a:pt x="1932" y="52"/>
                      <a:pt x="2005" y="18"/>
                      <a:pt x="2058" y="12"/>
                    </a:cubicBezTo>
                    <a:cubicBezTo>
                      <a:pt x="2111" y="6"/>
                      <a:pt x="2148" y="26"/>
                      <a:pt x="2184" y="30"/>
                    </a:cubicBezTo>
                    <a:cubicBezTo>
                      <a:pt x="2220" y="34"/>
                      <a:pt x="2244" y="39"/>
                      <a:pt x="2274" y="36"/>
                    </a:cubicBezTo>
                    <a:cubicBezTo>
                      <a:pt x="2304" y="33"/>
                      <a:pt x="2343" y="18"/>
                      <a:pt x="2364" y="12"/>
                    </a:cubicBezTo>
                    <a:cubicBezTo>
                      <a:pt x="2385" y="6"/>
                      <a:pt x="2398" y="2"/>
                      <a:pt x="2400" y="0"/>
                    </a:cubicBezTo>
                  </a:path>
                </a:pathLst>
              </a:custGeom>
              <a:noFill/>
              <a:ln w="38100" cap="flat" cmpd="sng">
                <a:solidFill>
                  <a:srgbClr val="FF0000"/>
                </a:solidFill>
                <a:prstDash val="solid"/>
                <a:round/>
                <a:headEnd type="none" w="med" len="med"/>
                <a:tailEnd type="none" w="med" len="med"/>
              </a:ln>
            </p:spPr>
            <p:txBody>
              <a:bodyPr wrap="none">
                <a:spAutoFit/>
              </a:bodyPr>
              <a:lstStyle/>
              <a:p>
                <a:endParaRPr lang="en-US" dirty="0"/>
              </a:p>
            </p:txBody>
          </p:sp>
          <p:sp>
            <p:nvSpPr>
              <p:cNvPr id="172039" name="Line 7"/>
              <p:cNvSpPr>
                <a:spLocks noChangeShapeType="1"/>
              </p:cNvSpPr>
              <p:nvPr/>
            </p:nvSpPr>
            <p:spPr bwMode="auto">
              <a:xfrm>
                <a:off x="1317802" y="5545719"/>
                <a:ext cx="4242663"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spAutoFit/>
              </a:bodyPr>
              <a:lstStyle/>
              <a:p>
                <a:pPr fontAlgn="auto">
                  <a:spcBef>
                    <a:spcPts val="0"/>
                  </a:spcBef>
                  <a:spcAft>
                    <a:spcPts val="0"/>
                  </a:spcAft>
                  <a:defRPr/>
                </a:pPr>
                <a:endParaRPr lang="en-US" dirty="0">
                  <a:latin typeface="+mn-lt"/>
                  <a:cs typeface="+mn-cs"/>
                </a:endParaRPr>
              </a:p>
            </p:txBody>
          </p:sp>
          <p:sp>
            <p:nvSpPr>
              <p:cNvPr id="37921" name="Freeform 12"/>
              <p:cNvSpPr>
                <a:spLocks/>
              </p:cNvSpPr>
              <p:nvPr/>
            </p:nvSpPr>
            <p:spPr bwMode="auto">
              <a:xfrm>
                <a:off x="1490663" y="1886277"/>
                <a:ext cx="3771900" cy="3552825"/>
              </a:xfrm>
              <a:custGeom>
                <a:avLst/>
                <a:gdLst>
                  <a:gd name="T0" fmla="*/ 0 w 2376"/>
                  <a:gd name="T1" fmla="*/ 2147483647 h 2238"/>
                  <a:gd name="T2" fmla="*/ 2147483647 w 2376"/>
                  <a:gd name="T3" fmla="*/ 2147483647 h 2238"/>
                  <a:gd name="T4" fmla="*/ 2147483647 w 2376"/>
                  <a:gd name="T5" fmla="*/ 2147483647 h 2238"/>
                  <a:gd name="T6" fmla="*/ 2147483647 w 2376"/>
                  <a:gd name="T7" fmla="*/ 2147483647 h 2238"/>
                  <a:gd name="T8" fmla="*/ 2147483647 w 2376"/>
                  <a:gd name="T9" fmla="*/ 2147483647 h 2238"/>
                  <a:gd name="T10" fmla="*/ 2147483647 w 2376"/>
                  <a:gd name="T11" fmla="*/ 2147483647 h 2238"/>
                  <a:gd name="T12" fmla="*/ 2147483647 w 2376"/>
                  <a:gd name="T13" fmla="*/ 2147483647 h 2238"/>
                  <a:gd name="T14" fmla="*/ 2147483647 w 2376"/>
                  <a:gd name="T15" fmla="*/ 2147483647 h 2238"/>
                  <a:gd name="T16" fmla="*/ 2147483647 w 2376"/>
                  <a:gd name="T17" fmla="*/ 2147483647 h 2238"/>
                  <a:gd name="T18" fmla="*/ 2147483647 w 2376"/>
                  <a:gd name="T19" fmla="*/ 2147483647 h 2238"/>
                  <a:gd name="T20" fmla="*/ 2147483647 w 2376"/>
                  <a:gd name="T21" fmla="*/ 2147483647 h 2238"/>
                  <a:gd name="T22" fmla="*/ 2147483647 w 2376"/>
                  <a:gd name="T23" fmla="*/ 2147483647 h 2238"/>
                  <a:gd name="T24" fmla="*/ 2147483647 w 2376"/>
                  <a:gd name="T25" fmla="*/ 2147483647 h 2238"/>
                  <a:gd name="T26" fmla="*/ 2147483647 w 2376"/>
                  <a:gd name="T27" fmla="*/ 2147483647 h 2238"/>
                  <a:gd name="T28" fmla="*/ 2147483647 w 2376"/>
                  <a:gd name="T29" fmla="*/ 2147483647 h 2238"/>
                  <a:gd name="T30" fmla="*/ 2147483647 w 2376"/>
                  <a:gd name="T31" fmla="*/ 2147483647 h 2238"/>
                  <a:gd name="T32" fmla="*/ 2147483647 w 2376"/>
                  <a:gd name="T33" fmla="*/ 2147483647 h 2238"/>
                  <a:gd name="T34" fmla="*/ 2147483647 w 2376"/>
                  <a:gd name="T35" fmla="*/ 2147483647 h 2238"/>
                  <a:gd name="T36" fmla="*/ 2147483647 w 2376"/>
                  <a:gd name="T37" fmla="*/ 2147483647 h 2238"/>
                  <a:gd name="T38" fmla="*/ 2147483647 w 2376"/>
                  <a:gd name="T39" fmla="*/ 2147483647 h 2238"/>
                  <a:gd name="T40" fmla="*/ 2147483647 w 2376"/>
                  <a:gd name="T41" fmla="*/ 2147483647 h 2238"/>
                  <a:gd name="T42" fmla="*/ 2147483647 w 2376"/>
                  <a:gd name="T43" fmla="*/ 2147483647 h 2238"/>
                  <a:gd name="T44" fmla="*/ 2147483647 w 2376"/>
                  <a:gd name="T45" fmla="*/ 2147483647 h 2238"/>
                  <a:gd name="T46" fmla="*/ 2147483647 w 2376"/>
                  <a:gd name="T47" fmla="*/ 2147483647 h 2238"/>
                  <a:gd name="T48" fmla="*/ 2147483647 w 2376"/>
                  <a:gd name="T49" fmla="*/ 2147483647 h 2238"/>
                  <a:gd name="T50" fmla="*/ 2147483647 w 2376"/>
                  <a:gd name="T51" fmla="*/ 2147483647 h 2238"/>
                  <a:gd name="T52" fmla="*/ 2147483647 w 2376"/>
                  <a:gd name="T53" fmla="*/ 2147483647 h 2238"/>
                  <a:gd name="T54" fmla="*/ 2147483647 w 2376"/>
                  <a:gd name="T55" fmla="*/ 2147483647 h 2238"/>
                  <a:gd name="T56" fmla="*/ 2147483647 w 2376"/>
                  <a:gd name="T57" fmla="*/ 2147483647 h 2238"/>
                  <a:gd name="T58" fmla="*/ 2147483647 w 2376"/>
                  <a:gd name="T59" fmla="*/ 2147483647 h 2238"/>
                  <a:gd name="T60" fmla="*/ 2147483647 w 2376"/>
                  <a:gd name="T61" fmla="*/ 2147483647 h 2238"/>
                  <a:gd name="T62" fmla="*/ 2147483647 w 2376"/>
                  <a:gd name="T63" fmla="*/ 2147483647 h 2238"/>
                  <a:gd name="T64" fmla="*/ 2147483647 w 2376"/>
                  <a:gd name="T65" fmla="*/ 2147483647 h 2238"/>
                  <a:gd name="T66" fmla="*/ 2147483647 w 2376"/>
                  <a:gd name="T67" fmla="*/ 0 h 2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76"/>
                  <a:gd name="T103" fmla="*/ 0 h 2238"/>
                  <a:gd name="T104" fmla="*/ 2376 w 2376"/>
                  <a:gd name="T105" fmla="*/ 2238 h 2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76" h="2238">
                    <a:moveTo>
                      <a:pt x="0" y="2238"/>
                    </a:moveTo>
                    <a:cubicBezTo>
                      <a:pt x="11" y="2145"/>
                      <a:pt x="22" y="2053"/>
                      <a:pt x="36" y="1986"/>
                    </a:cubicBezTo>
                    <a:cubicBezTo>
                      <a:pt x="50" y="1919"/>
                      <a:pt x="78" y="1892"/>
                      <a:pt x="84" y="1836"/>
                    </a:cubicBezTo>
                    <a:cubicBezTo>
                      <a:pt x="90" y="1780"/>
                      <a:pt x="69" y="1687"/>
                      <a:pt x="72" y="1650"/>
                    </a:cubicBezTo>
                    <a:cubicBezTo>
                      <a:pt x="75" y="1613"/>
                      <a:pt x="87" y="1627"/>
                      <a:pt x="102" y="1614"/>
                    </a:cubicBezTo>
                    <a:cubicBezTo>
                      <a:pt x="117" y="1601"/>
                      <a:pt x="143" y="1597"/>
                      <a:pt x="162" y="1572"/>
                    </a:cubicBezTo>
                    <a:cubicBezTo>
                      <a:pt x="181" y="1547"/>
                      <a:pt x="202" y="1491"/>
                      <a:pt x="216" y="1464"/>
                    </a:cubicBezTo>
                    <a:cubicBezTo>
                      <a:pt x="230" y="1437"/>
                      <a:pt x="239" y="1439"/>
                      <a:pt x="246" y="1410"/>
                    </a:cubicBezTo>
                    <a:cubicBezTo>
                      <a:pt x="253" y="1381"/>
                      <a:pt x="242" y="1323"/>
                      <a:pt x="258" y="1290"/>
                    </a:cubicBezTo>
                    <a:cubicBezTo>
                      <a:pt x="274" y="1257"/>
                      <a:pt x="320" y="1242"/>
                      <a:pt x="342" y="1212"/>
                    </a:cubicBezTo>
                    <a:cubicBezTo>
                      <a:pt x="364" y="1182"/>
                      <a:pt x="372" y="1133"/>
                      <a:pt x="390" y="1110"/>
                    </a:cubicBezTo>
                    <a:cubicBezTo>
                      <a:pt x="408" y="1087"/>
                      <a:pt x="436" y="1101"/>
                      <a:pt x="450" y="1074"/>
                    </a:cubicBezTo>
                    <a:cubicBezTo>
                      <a:pt x="464" y="1047"/>
                      <a:pt x="458" y="984"/>
                      <a:pt x="474" y="948"/>
                    </a:cubicBezTo>
                    <a:cubicBezTo>
                      <a:pt x="490" y="912"/>
                      <a:pt x="519" y="886"/>
                      <a:pt x="546" y="858"/>
                    </a:cubicBezTo>
                    <a:cubicBezTo>
                      <a:pt x="573" y="830"/>
                      <a:pt x="621" y="810"/>
                      <a:pt x="636" y="780"/>
                    </a:cubicBezTo>
                    <a:cubicBezTo>
                      <a:pt x="651" y="750"/>
                      <a:pt x="620" y="706"/>
                      <a:pt x="636" y="678"/>
                    </a:cubicBezTo>
                    <a:cubicBezTo>
                      <a:pt x="652" y="650"/>
                      <a:pt x="706" y="625"/>
                      <a:pt x="732" y="612"/>
                    </a:cubicBezTo>
                    <a:cubicBezTo>
                      <a:pt x="758" y="599"/>
                      <a:pt x="782" y="615"/>
                      <a:pt x="792" y="600"/>
                    </a:cubicBezTo>
                    <a:cubicBezTo>
                      <a:pt x="802" y="585"/>
                      <a:pt x="773" y="541"/>
                      <a:pt x="792" y="522"/>
                    </a:cubicBezTo>
                    <a:cubicBezTo>
                      <a:pt x="811" y="503"/>
                      <a:pt x="883" y="514"/>
                      <a:pt x="906" y="486"/>
                    </a:cubicBezTo>
                    <a:cubicBezTo>
                      <a:pt x="929" y="458"/>
                      <a:pt x="916" y="376"/>
                      <a:pt x="930" y="354"/>
                    </a:cubicBezTo>
                    <a:cubicBezTo>
                      <a:pt x="944" y="332"/>
                      <a:pt x="977" y="365"/>
                      <a:pt x="990" y="354"/>
                    </a:cubicBezTo>
                    <a:cubicBezTo>
                      <a:pt x="1003" y="343"/>
                      <a:pt x="983" y="306"/>
                      <a:pt x="1008" y="288"/>
                    </a:cubicBezTo>
                    <a:cubicBezTo>
                      <a:pt x="1033" y="270"/>
                      <a:pt x="1098" y="258"/>
                      <a:pt x="1140" y="246"/>
                    </a:cubicBezTo>
                    <a:cubicBezTo>
                      <a:pt x="1182" y="234"/>
                      <a:pt x="1219" y="228"/>
                      <a:pt x="1260" y="216"/>
                    </a:cubicBezTo>
                    <a:cubicBezTo>
                      <a:pt x="1301" y="204"/>
                      <a:pt x="1340" y="187"/>
                      <a:pt x="1386" y="174"/>
                    </a:cubicBezTo>
                    <a:cubicBezTo>
                      <a:pt x="1432" y="161"/>
                      <a:pt x="1498" y="150"/>
                      <a:pt x="1536" y="138"/>
                    </a:cubicBezTo>
                    <a:cubicBezTo>
                      <a:pt x="1574" y="126"/>
                      <a:pt x="1571" y="116"/>
                      <a:pt x="1614" y="102"/>
                    </a:cubicBezTo>
                    <a:cubicBezTo>
                      <a:pt x="1657" y="88"/>
                      <a:pt x="1755" y="62"/>
                      <a:pt x="1794" y="54"/>
                    </a:cubicBezTo>
                    <a:cubicBezTo>
                      <a:pt x="1833" y="46"/>
                      <a:pt x="1810" y="59"/>
                      <a:pt x="1848" y="54"/>
                    </a:cubicBezTo>
                    <a:cubicBezTo>
                      <a:pt x="1886" y="49"/>
                      <a:pt x="1978" y="31"/>
                      <a:pt x="2022" y="24"/>
                    </a:cubicBezTo>
                    <a:cubicBezTo>
                      <a:pt x="2066" y="17"/>
                      <a:pt x="2079" y="15"/>
                      <a:pt x="2112" y="12"/>
                    </a:cubicBezTo>
                    <a:cubicBezTo>
                      <a:pt x="2145" y="9"/>
                      <a:pt x="2176" y="8"/>
                      <a:pt x="2220" y="6"/>
                    </a:cubicBezTo>
                    <a:cubicBezTo>
                      <a:pt x="2264" y="4"/>
                      <a:pt x="2351" y="4"/>
                      <a:pt x="2376" y="0"/>
                    </a:cubicBezTo>
                  </a:path>
                </a:pathLst>
              </a:custGeom>
              <a:noFill/>
              <a:ln w="57150" cap="rnd" cmpd="sng">
                <a:solidFill>
                  <a:schemeClr val="tx2"/>
                </a:solidFill>
                <a:prstDash val="sysDot"/>
                <a:round/>
                <a:headEnd type="none" w="med" len="med"/>
                <a:tailEnd type="none" w="med" len="med"/>
              </a:ln>
            </p:spPr>
            <p:txBody>
              <a:bodyPr wrap="none">
                <a:spAutoFit/>
              </a:bodyPr>
              <a:lstStyle/>
              <a:p>
                <a:endParaRPr lang="en-US" dirty="0"/>
              </a:p>
            </p:txBody>
          </p:sp>
          <p:sp>
            <p:nvSpPr>
              <p:cNvPr id="37922" name="Freeform 13"/>
              <p:cNvSpPr>
                <a:spLocks/>
              </p:cNvSpPr>
              <p:nvPr/>
            </p:nvSpPr>
            <p:spPr bwMode="auto">
              <a:xfrm>
                <a:off x="1519238" y="1895801"/>
                <a:ext cx="3854450" cy="3592512"/>
              </a:xfrm>
              <a:custGeom>
                <a:avLst/>
                <a:gdLst>
                  <a:gd name="T0" fmla="*/ 0 w 2382"/>
                  <a:gd name="T1" fmla="*/ 2147483647 h 2226"/>
                  <a:gd name="T2" fmla="*/ 2147483647 w 2382"/>
                  <a:gd name="T3" fmla="*/ 2147483647 h 2226"/>
                  <a:gd name="T4" fmla="*/ 2147483647 w 2382"/>
                  <a:gd name="T5" fmla="*/ 2147483647 h 2226"/>
                  <a:gd name="T6" fmla="*/ 2147483647 w 2382"/>
                  <a:gd name="T7" fmla="*/ 2147483647 h 2226"/>
                  <a:gd name="T8" fmla="*/ 2147483647 w 2382"/>
                  <a:gd name="T9" fmla="*/ 2147483647 h 2226"/>
                  <a:gd name="T10" fmla="*/ 2147483647 w 2382"/>
                  <a:gd name="T11" fmla="*/ 2147483647 h 2226"/>
                  <a:gd name="T12" fmla="*/ 2147483647 w 2382"/>
                  <a:gd name="T13" fmla="*/ 2147483647 h 2226"/>
                  <a:gd name="T14" fmla="*/ 2147483647 w 2382"/>
                  <a:gd name="T15" fmla="*/ 2147483647 h 2226"/>
                  <a:gd name="T16" fmla="*/ 2147483647 w 2382"/>
                  <a:gd name="T17" fmla="*/ 2147483647 h 2226"/>
                  <a:gd name="T18" fmla="*/ 2147483647 w 2382"/>
                  <a:gd name="T19" fmla="*/ 2147483647 h 2226"/>
                  <a:gd name="T20" fmla="*/ 2147483647 w 2382"/>
                  <a:gd name="T21" fmla="*/ 2147483647 h 2226"/>
                  <a:gd name="T22" fmla="*/ 2147483647 w 2382"/>
                  <a:gd name="T23" fmla="*/ 2147483647 h 2226"/>
                  <a:gd name="T24" fmla="*/ 2147483647 w 2382"/>
                  <a:gd name="T25" fmla="*/ 2147483647 h 2226"/>
                  <a:gd name="T26" fmla="*/ 2147483647 w 2382"/>
                  <a:gd name="T27" fmla="*/ 2147483647 h 2226"/>
                  <a:gd name="T28" fmla="*/ 2147483647 w 2382"/>
                  <a:gd name="T29" fmla="*/ 2147483647 h 2226"/>
                  <a:gd name="T30" fmla="*/ 2147483647 w 2382"/>
                  <a:gd name="T31" fmla="*/ 2147483647 h 2226"/>
                  <a:gd name="T32" fmla="*/ 2147483647 w 2382"/>
                  <a:gd name="T33" fmla="*/ 2147483647 h 2226"/>
                  <a:gd name="T34" fmla="*/ 2147483647 w 2382"/>
                  <a:gd name="T35" fmla="*/ 2147483647 h 2226"/>
                  <a:gd name="T36" fmla="*/ 2147483647 w 2382"/>
                  <a:gd name="T37" fmla="*/ 2147483647 h 2226"/>
                  <a:gd name="T38" fmla="*/ 2147483647 w 2382"/>
                  <a:gd name="T39" fmla="*/ 2147483647 h 2226"/>
                  <a:gd name="T40" fmla="*/ 2147483647 w 2382"/>
                  <a:gd name="T41" fmla="*/ 2147483647 h 2226"/>
                  <a:gd name="T42" fmla="*/ 2147483647 w 2382"/>
                  <a:gd name="T43" fmla="*/ 2147483647 h 2226"/>
                  <a:gd name="T44" fmla="*/ 2147483647 w 2382"/>
                  <a:gd name="T45" fmla="*/ 2147483647 h 2226"/>
                  <a:gd name="T46" fmla="*/ 2147483647 w 2382"/>
                  <a:gd name="T47" fmla="*/ 2147483647 h 2226"/>
                  <a:gd name="T48" fmla="*/ 2147483647 w 2382"/>
                  <a:gd name="T49" fmla="*/ 2147483647 h 2226"/>
                  <a:gd name="T50" fmla="*/ 2147483647 w 2382"/>
                  <a:gd name="T51" fmla="*/ 2147483647 h 2226"/>
                  <a:gd name="T52" fmla="*/ 2147483647 w 2382"/>
                  <a:gd name="T53" fmla="*/ 2147483647 h 2226"/>
                  <a:gd name="T54" fmla="*/ 2147483647 w 2382"/>
                  <a:gd name="T55" fmla="*/ 2147483647 h 2226"/>
                  <a:gd name="T56" fmla="*/ 2147483647 w 2382"/>
                  <a:gd name="T57" fmla="*/ 2147483647 h 2226"/>
                  <a:gd name="T58" fmla="*/ 2147483647 w 2382"/>
                  <a:gd name="T59" fmla="*/ 2147483647 h 2226"/>
                  <a:gd name="T60" fmla="*/ 2147483647 w 2382"/>
                  <a:gd name="T61" fmla="*/ 0 h 22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2"/>
                  <a:gd name="T94" fmla="*/ 0 h 2226"/>
                  <a:gd name="T95" fmla="*/ 2382 w 2382"/>
                  <a:gd name="T96" fmla="*/ 2226 h 22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2" h="2226">
                    <a:moveTo>
                      <a:pt x="0" y="2226"/>
                    </a:moveTo>
                    <a:cubicBezTo>
                      <a:pt x="8" y="2189"/>
                      <a:pt x="16" y="2153"/>
                      <a:pt x="36" y="2124"/>
                    </a:cubicBezTo>
                    <a:cubicBezTo>
                      <a:pt x="56" y="2095"/>
                      <a:pt x="103" y="2079"/>
                      <a:pt x="120" y="2052"/>
                    </a:cubicBezTo>
                    <a:cubicBezTo>
                      <a:pt x="137" y="2025"/>
                      <a:pt x="112" y="1983"/>
                      <a:pt x="138" y="1962"/>
                    </a:cubicBezTo>
                    <a:cubicBezTo>
                      <a:pt x="164" y="1941"/>
                      <a:pt x="248" y="1944"/>
                      <a:pt x="276" y="1926"/>
                    </a:cubicBezTo>
                    <a:cubicBezTo>
                      <a:pt x="304" y="1908"/>
                      <a:pt x="289" y="1877"/>
                      <a:pt x="306" y="1854"/>
                    </a:cubicBezTo>
                    <a:cubicBezTo>
                      <a:pt x="323" y="1831"/>
                      <a:pt x="365" y="1808"/>
                      <a:pt x="378" y="1788"/>
                    </a:cubicBezTo>
                    <a:cubicBezTo>
                      <a:pt x="391" y="1768"/>
                      <a:pt x="381" y="1754"/>
                      <a:pt x="384" y="1734"/>
                    </a:cubicBezTo>
                    <a:cubicBezTo>
                      <a:pt x="387" y="1714"/>
                      <a:pt x="383" y="1682"/>
                      <a:pt x="396" y="1668"/>
                    </a:cubicBezTo>
                    <a:cubicBezTo>
                      <a:pt x="409" y="1654"/>
                      <a:pt x="439" y="1680"/>
                      <a:pt x="462" y="1650"/>
                    </a:cubicBezTo>
                    <a:cubicBezTo>
                      <a:pt x="485" y="1620"/>
                      <a:pt x="507" y="1526"/>
                      <a:pt x="534" y="1488"/>
                    </a:cubicBezTo>
                    <a:cubicBezTo>
                      <a:pt x="561" y="1450"/>
                      <a:pt x="578" y="1477"/>
                      <a:pt x="624" y="1422"/>
                    </a:cubicBezTo>
                    <a:cubicBezTo>
                      <a:pt x="670" y="1367"/>
                      <a:pt x="772" y="1221"/>
                      <a:pt x="810" y="1158"/>
                    </a:cubicBezTo>
                    <a:cubicBezTo>
                      <a:pt x="848" y="1095"/>
                      <a:pt x="837" y="1078"/>
                      <a:pt x="852" y="1044"/>
                    </a:cubicBezTo>
                    <a:cubicBezTo>
                      <a:pt x="867" y="1010"/>
                      <a:pt x="877" y="991"/>
                      <a:pt x="900" y="954"/>
                    </a:cubicBezTo>
                    <a:cubicBezTo>
                      <a:pt x="923" y="917"/>
                      <a:pt x="963" y="854"/>
                      <a:pt x="990" y="822"/>
                    </a:cubicBezTo>
                    <a:cubicBezTo>
                      <a:pt x="1017" y="790"/>
                      <a:pt x="1045" y="790"/>
                      <a:pt x="1062" y="762"/>
                    </a:cubicBezTo>
                    <a:cubicBezTo>
                      <a:pt x="1079" y="734"/>
                      <a:pt x="1077" y="678"/>
                      <a:pt x="1092" y="654"/>
                    </a:cubicBezTo>
                    <a:cubicBezTo>
                      <a:pt x="1107" y="630"/>
                      <a:pt x="1116" y="628"/>
                      <a:pt x="1152" y="618"/>
                    </a:cubicBezTo>
                    <a:cubicBezTo>
                      <a:pt x="1188" y="608"/>
                      <a:pt x="1262" y="608"/>
                      <a:pt x="1308" y="594"/>
                    </a:cubicBezTo>
                    <a:cubicBezTo>
                      <a:pt x="1354" y="580"/>
                      <a:pt x="1397" y="559"/>
                      <a:pt x="1428" y="534"/>
                    </a:cubicBezTo>
                    <a:cubicBezTo>
                      <a:pt x="1459" y="509"/>
                      <a:pt x="1468" y="461"/>
                      <a:pt x="1494" y="444"/>
                    </a:cubicBezTo>
                    <a:cubicBezTo>
                      <a:pt x="1520" y="427"/>
                      <a:pt x="1565" y="441"/>
                      <a:pt x="1584" y="432"/>
                    </a:cubicBezTo>
                    <a:cubicBezTo>
                      <a:pt x="1603" y="423"/>
                      <a:pt x="1590" y="394"/>
                      <a:pt x="1608" y="390"/>
                    </a:cubicBezTo>
                    <a:cubicBezTo>
                      <a:pt x="1626" y="386"/>
                      <a:pt x="1661" y="416"/>
                      <a:pt x="1692" y="408"/>
                    </a:cubicBezTo>
                    <a:cubicBezTo>
                      <a:pt x="1723" y="400"/>
                      <a:pt x="1759" y="387"/>
                      <a:pt x="1794" y="342"/>
                    </a:cubicBezTo>
                    <a:cubicBezTo>
                      <a:pt x="1829" y="297"/>
                      <a:pt x="1874" y="175"/>
                      <a:pt x="1902" y="138"/>
                    </a:cubicBezTo>
                    <a:cubicBezTo>
                      <a:pt x="1930" y="101"/>
                      <a:pt x="1930" y="125"/>
                      <a:pt x="1962" y="120"/>
                    </a:cubicBezTo>
                    <a:cubicBezTo>
                      <a:pt x="1994" y="115"/>
                      <a:pt x="2059" y="117"/>
                      <a:pt x="2094" y="108"/>
                    </a:cubicBezTo>
                    <a:cubicBezTo>
                      <a:pt x="2129" y="99"/>
                      <a:pt x="2124" y="84"/>
                      <a:pt x="2172" y="66"/>
                    </a:cubicBezTo>
                    <a:cubicBezTo>
                      <a:pt x="2220" y="48"/>
                      <a:pt x="2350" y="10"/>
                      <a:pt x="2382" y="0"/>
                    </a:cubicBezTo>
                  </a:path>
                </a:pathLst>
              </a:custGeom>
              <a:noFill/>
              <a:ln w="57150" cap="flat" cmpd="sng">
                <a:solidFill>
                  <a:srgbClr val="00FF00"/>
                </a:solidFill>
                <a:prstDash val="sysDot"/>
                <a:round/>
                <a:headEnd type="none" w="med" len="med"/>
                <a:tailEnd type="none" w="med" len="med"/>
              </a:ln>
            </p:spPr>
            <p:txBody>
              <a:bodyPr>
                <a:spAutoFit/>
              </a:bodyPr>
              <a:lstStyle/>
              <a:p>
                <a:endParaRPr lang="en-US" dirty="0"/>
              </a:p>
            </p:txBody>
          </p:sp>
          <p:sp>
            <p:nvSpPr>
              <p:cNvPr id="172046" name="Freeform 14"/>
              <p:cNvSpPr>
                <a:spLocks/>
              </p:cNvSpPr>
              <p:nvPr/>
            </p:nvSpPr>
            <p:spPr bwMode="auto">
              <a:xfrm>
                <a:off x="1490809" y="1837773"/>
                <a:ext cx="3799827" cy="3562907"/>
              </a:xfrm>
              <a:custGeom>
                <a:avLst/>
                <a:gdLst>
                  <a:gd name="T0" fmla="*/ 0 w 2394"/>
                  <a:gd name="T1" fmla="*/ 2147483647 h 2244"/>
                  <a:gd name="T2" fmla="*/ 2147483647 w 2394"/>
                  <a:gd name="T3" fmla="*/ 2147483647 h 2244"/>
                  <a:gd name="T4" fmla="*/ 2147483647 w 2394"/>
                  <a:gd name="T5" fmla="*/ 2147483647 h 2244"/>
                  <a:gd name="T6" fmla="*/ 2147483647 w 2394"/>
                  <a:gd name="T7" fmla="*/ 2147483647 h 2244"/>
                  <a:gd name="T8" fmla="*/ 2147483647 w 2394"/>
                  <a:gd name="T9" fmla="*/ 2147483647 h 2244"/>
                  <a:gd name="T10" fmla="*/ 2147483647 w 2394"/>
                  <a:gd name="T11" fmla="*/ 2147483647 h 2244"/>
                  <a:gd name="T12" fmla="*/ 2147483647 w 2394"/>
                  <a:gd name="T13" fmla="*/ 2147483647 h 2244"/>
                  <a:gd name="T14" fmla="*/ 2147483647 w 2394"/>
                  <a:gd name="T15" fmla="*/ 2147483647 h 2244"/>
                  <a:gd name="T16" fmla="*/ 2147483647 w 2394"/>
                  <a:gd name="T17" fmla="*/ 2147483647 h 2244"/>
                  <a:gd name="T18" fmla="*/ 2147483647 w 2394"/>
                  <a:gd name="T19" fmla="*/ 2147483647 h 2244"/>
                  <a:gd name="T20" fmla="*/ 2147483647 w 2394"/>
                  <a:gd name="T21" fmla="*/ 2147483647 h 2244"/>
                  <a:gd name="T22" fmla="*/ 2147483647 w 2394"/>
                  <a:gd name="T23" fmla="*/ 2147483647 h 2244"/>
                  <a:gd name="T24" fmla="*/ 2147483647 w 2394"/>
                  <a:gd name="T25" fmla="*/ 2147483647 h 2244"/>
                  <a:gd name="T26" fmla="*/ 2147483647 w 2394"/>
                  <a:gd name="T27" fmla="*/ 2147483647 h 2244"/>
                  <a:gd name="T28" fmla="*/ 2147483647 w 2394"/>
                  <a:gd name="T29" fmla="*/ 0 h 2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94"/>
                  <a:gd name="T46" fmla="*/ 0 h 2244"/>
                  <a:gd name="T47" fmla="*/ 2394 w 2394"/>
                  <a:gd name="T48" fmla="*/ 2244 h 22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94" h="2244">
                    <a:moveTo>
                      <a:pt x="0" y="2244"/>
                    </a:moveTo>
                    <a:cubicBezTo>
                      <a:pt x="32" y="2147"/>
                      <a:pt x="64" y="2050"/>
                      <a:pt x="96" y="1968"/>
                    </a:cubicBezTo>
                    <a:cubicBezTo>
                      <a:pt x="128" y="1886"/>
                      <a:pt x="165" y="1800"/>
                      <a:pt x="192" y="1752"/>
                    </a:cubicBezTo>
                    <a:cubicBezTo>
                      <a:pt x="219" y="1704"/>
                      <a:pt x="230" y="1705"/>
                      <a:pt x="258" y="1680"/>
                    </a:cubicBezTo>
                    <a:cubicBezTo>
                      <a:pt x="286" y="1655"/>
                      <a:pt x="293" y="1687"/>
                      <a:pt x="360" y="1602"/>
                    </a:cubicBezTo>
                    <a:cubicBezTo>
                      <a:pt x="427" y="1517"/>
                      <a:pt x="593" y="1267"/>
                      <a:pt x="660" y="1170"/>
                    </a:cubicBezTo>
                    <a:cubicBezTo>
                      <a:pt x="727" y="1073"/>
                      <a:pt x="734" y="1051"/>
                      <a:pt x="762" y="1020"/>
                    </a:cubicBezTo>
                    <a:cubicBezTo>
                      <a:pt x="790" y="989"/>
                      <a:pt x="797" y="1011"/>
                      <a:pt x="828" y="984"/>
                    </a:cubicBezTo>
                    <a:cubicBezTo>
                      <a:pt x="859" y="957"/>
                      <a:pt x="904" y="913"/>
                      <a:pt x="948" y="858"/>
                    </a:cubicBezTo>
                    <a:cubicBezTo>
                      <a:pt x="992" y="803"/>
                      <a:pt x="1054" y="706"/>
                      <a:pt x="1092" y="654"/>
                    </a:cubicBezTo>
                    <a:cubicBezTo>
                      <a:pt x="1130" y="602"/>
                      <a:pt x="1127" y="606"/>
                      <a:pt x="1176" y="546"/>
                    </a:cubicBezTo>
                    <a:cubicBezTo>
                      <a:pt x="1225" y="486"/>
                      <a:pt x="1347" y="349"/>
                      <a:pt x="1386" y="294"/>
                    </a:cubicBezTo>
                    <a:cubicBezTo>
                      <a:pt x="1425" y="239"/>
                      <a:pt x="1379" y="234"/>
                      <a:pt x="1410" y="216"/>
                    </a:cubicBezTo>
                    <a:cubicBezTo>
                      <a:pt x="1441" y="198"/>
                      <a:pt x="1408" y="222"/>
                      <a:pt x="1572" y="186"/>
                    </a:cubicBezTo>
                    <a:cubicBezTo>
                      <a:pt x="1736" y="150"/>
                      <a:pt x="2258" y="31"/>
                      <a:pt x="2394" y="0"/>
                    </a:cubicBezTo>
                  </a:path>
                </a:pathLst>
              </a:custGeom>
              <a:noFill/>
              <a:ln w="28575" cap="flat" cmpd="sng">
                <a:solidFill>
                  <a:schemeClr val="accent2">
                    <a:lumMod val="75000"/>
                  </a:schemeClr>
                </a:solidFill>
                <a:prstDash val="lg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pPr fontAlgn="auto">
                  <a:spcBef>
                    <a:spcPts val="0"/>
                  </a:spcBef>
                  <a:spcAft>
                    <a:spcPts val="0"/>
                  </a:spcAft>
                  <a:defRPr/>
                </a:pPr>
                <a:endParaRPr lang="en-US" dirty="0">
                  <a:latin typeface="+mn-lt"/>
                  <a:cs typeface="+mn-cs"/>
                </a:endParaRPr>
              </a:p>
            </p:txBody>
          </p:sp>
          <p:sp>
            <p:nvSpPr>
              <p:cNvPr id="37924" name="Freeform 15"/>
              <p:cNvSpPr>
                <a:spLocks/>
              </p:cNvSpPr>
              <p:nvPr/>
            </p:nvSpPr>
            <p:spPr bwMode="auto">
              <a:xfrm>
                <a:off x="1490663" y="1883101"/>
                <a:ext cx="3790950" cy="3575050"/>
              </a:xfrm>
              <a:custGeom>
                <a:avLst/>
                <a:gdLst>
                  <a:gd name="T0" fmla="*/ 0 w 2388"/>
                  <a:gd name="T1" fmla="*/ 2147483647 h 2252"/>
                  <a:gd name="T2" fmla="*/ 2147483647 w 2388"/>
                  <a:gd name="T3" fmla="*/ 2147483647 h 2252"/>
                  <a:gd name="T4" fmla="*/ 2147483647 w 2388"/>
                  <a:gd name="T5" fmla="*/ 2147483647 h 2252"/>
                  <a:gd name="T6" fmla="*/ 2147483647 w 2388"/>
                  <a:gd name="T7" fmla="*/ 2147483647 h 2252"/>
                  <a:gd name="T8" fmla="*/ 2147483647 w 2388"/>
                  <a:gd name="T9" fmla="*/ 2147483647 h 2252"/>
                  <a:gd name="T10" fmla="*/ 2147483647 w 2388"/>
                  <a:gd name="T11" fmla="*/ 2147483647 h 2252"/>
                  <a:gd name="T12" fmla="*/ 2147483647 w 2388"/>
                  <a:gd name="T13" fmla="*/ 2147483647 h 2252"/>
                  <a:gd name="T14" fmla="*/ 2147483647 w 2388"/>
                  <a:gd name="T15" fmla="*/ 2147483647 h 2252"/>
                  <a:gd name="T16" fmla="*/ 2147483647 w 2388"/>
                  <a:gd name="T17" fmla="*/ 2147483647 h 2252"/>
                  <a:gd name="T18" fmla="*/ 2147483647 w 2388"/>
                  <a:gd name="T19" fmla="*/ 2147483647 h 2252"/>
                  <a:gd name="T20" fmla="*/ 2147483647 w 2388"/>
                  <a:gd name="T21" fmla="*/ 2147483647 h 2252"/>
                  <a:gd name="T22" fmla="*/ 2147483647 w 2388"/>
                  <a:gd name="T23" fmla="*/ 2147483647 h 2252"/>
                  <a:gd name="T24" fmla="*/ 2147483647 w 2388"/>
                  <a:gd name="T25" fmla="*/ 2147483647 h 2252"/>
                  <a:gd name="T26" fmla="*/ 2147483647 w 2388"/>
                  <a:gd name="T27" fmla="*/ 2147483647 h 2252"/>
                  <a:gd name="T28" fmla="*/ 2147483647 w 2388"/>
                  <a:gd name="T29" fmla="*/ 2147483647 h 2252"/>
                  <a:gd name="T30" fmla="*/ 2147483647 w 2388"/>
                  <a:gd name="T31" fmla="*/ 2147483647 h 2252"/>
                  <a:gd name="T32" fmla="*/ 2147483647 w 2388"/>
                  <a:gd name="T33" fmla="*/ 2147483647 h 2252"/>
                  <a:gd name="T34" fmla="*/ 2147483647 w 2388"/>
                  <a:gd name="T35" fmla="*/ 2147483647 h 2252"/>
                  <a:gd name="T36" fmla="*/ 2147483647 w 2388"/>
                  <a:gd name="T37" fmla="*/ 2147483647 h 2252"/>
                  <a:gd name="T38" fmla="*/ 2147483647 w 2388"/>
                  <a:gd name="T39" fmla="*/ 2147483647 h 2252"/>
                  <a:gd name="T40" fmla="*/ 2147483647 w 2388"/>
                  <a:gd name="T41" fmla="*/ 2147483647 h 2252"/>
                  <a:gd name="T42" fmla="*/ 2147483647 w 2388"/>
                  <a:gd name="T43" fmla="*/ 2147483647 h 2252"/>
                  <a:gd name="T44" fmla="*/ 2147483647 w 2388"/>
                  <a:gd name="T45" fmla="*/ 2147483647 h 2252"/>
                  <a:gd name="T46" fmla="*/ 2147483647 w 2388"/>
                  <a:gd name="T47" fmla="*/ 2147483647 h 2252"/>
                  <a:gd name="T48" fmla="*/ 2147483647 w 2388"/>
                  <a:gd name="T49" fmla="*/ 2147483647 h 2252"/>
                  <a:gd name="T50" fmla="*/ 2147483647 w 2388"/>
                  <a:gd name="T51" fmla="*/ 2147483647 h 2252"/>
                  <a:gd name="T52" fmla="*/ 2147483647 w 2388"/>
                  <a:gd name="T53" fmla="*/ 2147483647 h 2252"/>
                  <a:gd name="T54" fmla="*/ 2147483647 w 2388"/>
                  <a:gd name="T55" fmla="*/ 2147483647 h 2252"/>
                  <a:gd name="T56" fmla="*/ 2147483647 w 2388"/>
                  <a:gd name="T57" fmla="*/ 2147483647 h 2252"/>
                  <a:gd name="T58" fmla="*/ 2147483647 w 2388"/>
                  <a:gd name="T59" fmla="*/ 2147483647 h 2252"/>
                  <a:gd name="T60" fmla="*/ 2147483647 w 2388"/>
                  <a:gd name="T61" fmla="*/ 2147483647 h 2252"/>
                  <a:gd name="T62" fmla="*/ 2147483647 w 2388"/>
                  <a:gd name="T63" fmla="*/ 2147483647 h 2252"/>
                  <a:gd name="T64" fmla="*/ 2147483647 w 2388"/>
                  <a:gd name="T65" fmla="*/ 2147483647 h 2252"/>
                  <a:gd name="T66" fmla="*/ 2147483647 w 2388"/>
                  <a:gd name="T67" fmla="*/ 2147483647 h 2252"/>
                  <a:gd name="T68" fmla="*/ 2147483647 w 2388"/>
                  <a:gd name="T69" fmla="*/ 2147483647 h 22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8"/>
                  <a:gd name="T106" fmla="*/ 0 h 2252"/>
                  <a:gd name="T107" fmla="*/ 2388 w 2388"/>
                  <a:gd name="T108" fmla="*/ 2252 h 22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8" h="2252">
                    <a:moveTo>
                      <a:pt x="0" y="2252"/>
                    </a:moveTo>
                    <a:cubicBezTo>
                      <a:pt x="19" y="2152"/>
                      <a:pt x="38" y="2053"/>
                      <a:pt x="54" y="1994"/>
                    </a:cubicBezTo>
                    <a:cubicBezTo>
                      <a:pt x="70" y="1935"/>
                      <a:pt x="89" y="1930"/>
                      <a:pt x="96" y="1898"/>
                    </a:cubicBezTo>
                    <a:cubicBezTo>
                      <a:pt x="103" y="1866"/>
                      <a:pt x="95" y="1828"/>
                      <a:pt x="96" y="1802"/>
                    </a:cubicBezTo>
                    <a:cubicBezTo>
                      <a:pt x="97" y="1776"/>
                      <a:pt x="98" y="1763"/>
                      <a:pt x="102" y="1742"/>
                    </a:cubicBezTo>
                    <a:cubicBezTo>
                      <a:pt x="106" y="1721"/>
                      <a:pt x="96" y="1699"/>
                      <a:pt x="120" y="1676"/>
                    </a:cubicBezTo>
                    <a:cubicBezTo>
                      <a:pt x="144" y="1653"/>
                      <a:pt x="222" y="1628"/>
                      <a:pt x="246" y="1604"/>
                    </a:cubicBezTo>
                    <a:cubicBezTo>
                      <a:pt x="270" y="1580"/>
                      <a:pt x="254" y="1550"/>
                      <a:pt x="264" y="1532"/>
                    </a:cubicBezTo>
                    <a:cubicBezTo>
                      <a:pt x="274" y="1514"/>
                      <a:pt x="299" y="1516"/>
                      <a:pt x="306" y="1496"/>
                    </a:cubicBezTo>
                    <a:cubicBezTo>
                      <a:pt x="313" y="1476"/>
                      <a:pt x="287" y="1435"/>
                      <a:pt x="306" y="1412"/>
                    </a:cubicBezTo>
                    <a:cubicBezTo>
                      <a:pt x="325" y="1389"/>
                      <a:pt x="385" y="1396"/>
                      <a:pt x="420" y="1358"/>
                    </a:cubicBezTo>
                    <a:cubicBezTo>
                      <a:pt x="455" y="1320"/>
                      <a:pt x="466" y="1221"/>
                      <a:pt x="516" y="1184"/>
                    </a:cubicBezTo>
                    <a:cubicBezTo>
                      <a:pt x="566" y="1147"/>
                      <a:pt x="671" y="1173"/>
                      <a:pt x="720" y="1136"/>
                    </a:cubicBezTo>
                    <a:cubicBezTo>
                      <a:pt x="769" y="1099"/>
                      <a:pt x="783" y="1001"/>
                      <a:pt x="810" y="962"/>
                    </a:cubicBezTo>
                    <a:cubicBezTo>
                      <a:pt x="837" y="923"/>
                      <a:pt x="863" y="933"/>
                      <a:pt x="882" y="902"/>
                    </a:cubicBezTo>
                    <a:cubicBezTo>
                      <a:pt x="901" y="871"/>
                      <a:pt x="914" y="809"/>
                      <a:pt x="924" y="776"/>
                    </a:cubicBezTo>
                    <a:cubicBezTo>
                      <a:pt x="934" y="743"/>
                      <a:pt x="930" y="723"/>
                      <a:pt x="942" y="704"/>
                    </a:cubicBezTo>
                    <a:cubicBezTo>
                      <a:pt x="954" y="685"/>
                      <a:pt x="984" y="677"/>
                      <a:pt x="996" y="662"/>
                    </a:cubicBezTo>
                    <a:cubicBezTo>
                      <a:pt x="1008" y="647"/>
                      <a:pt x="1001" y="628"/>
                      <a:pt x="1014" y="614"/>
                    </a:cubicBezTo>
                    <a:cubicBezTo>
                      <a:pt x="1027" y="600"/>
                      <a:pt x="1053" y="591"/>
                      <a:pt x="1074" y="578"/>
                    </a:cubicBezTo>
                    <a:cubicBezTo>
                      <a:pt x="1095" y="565"/>
                      <a:pt x="1122" y="545"/>
                      <a:pt x="1140" y="536"/>
                    </a:cubicBezTo>
                    <a:cubicBezTo>
                      <a:pt x="1158" y="527"/>
                      <a:pt x="1171" y="531"/>
                      <a:pt x="1182" y="524"/>
                    </a:cubicBezTo>
                    <a:cubicBezTo>
                      <a:pt x="1193" y="517"/>
                      <a:pt x="1185" y="504"/>
                      <a:pt x="1206" y="494"/>
                    </a:cubicBezTo>
                    <a:cubicBezTo>
                      <a:pt x="1227" y="484"/>
                      <a:pt x="1268" y="480"/>
                      <a:pt x="1308" y="464"/>
                    </a:cubicBezTo>
                    <a:cubicBezTo>
                      <a:pt x="1348" y="448"/>
                      <a:pt x="1412" y="409"/>
                      <a:pt x="1446" y="398"/>
                    </a:cubicBezTo>
                    <a:cubicBezTo>
                      <a:pt x="1480" y="387"/>
                      <a:pt x="1487" y="406"/>
                      <a:pt x="1512" y="398"/>
                    </a:cubicBezTo>
                    <a:cubicBezTo>
                      <a:pt x="1537" y="390"/>
                      <a:pt x="1570" y="366"/>
                      <a:pt x="1596" y="350"/>
                    </a:cubicBezTo>
                    <a:cubicBezTo>
                      <a:pt x="1622" y="334"/>
                      <a:pt x="1641" y="318"/>
                      <a:pt x="1668" y="302"/>
                    </a:cubicBezTo>
                    <a:cubicBezTo>
                      <a:pt x="1695" y="286"/>
                      <a:pt x="1712" y="273"/>
                      <a:pt x="1758" y="254"/>
                    </a:cubicBezTo>
                    <a:cubicBezTo>
                      <a:pt x="1804" y="235"/>
                      <a:pt x="1889" y="204"/>
                      <a:pt x="1944" y="188"/>
                    </a:cubicBezTo>
                    <a:cubicBezTo>
                      <a:pt x="1999" y="172"/>
                      <a:pt x="2050" y="168"/>
                      <a:pt x="2088" y="158"/>
                    </a:cubicBezTo>
                    <a:cubicBezTo>
                      <a:pt x="2126" y="148"/>
                      <a:pt x="2142" y="146"/>
                      <a:pt x="2172" y="128"/>
                    </a:cubicBezTo>
                    <a:cubicBezTo>
                      <a:pt x="2202" y="110"/>
                      <a:pt x="2239" y="70"/>
                      <a:pt x="2268" y="50"/>
                    </a:cubicBezTo>
                    <a:cubicBezTo>
                      <a:pt x="2297" y="30"/>
                      <a:pt x="2326" y="16"/>
                      <a:pt x="2346" y="8"/>
                    </a:cubicBezTo>
                    <a:cubicBezTo>
                      <a:pt x="2366" y="0"/>
                      <a:pt x="2381" y="4"/>
                      <a:pt x="2388" y="2"/>
                    </a:cubicBezTo>
                  </a:path>
                </a:pathLst>
              </a:custGeom>
              <a:noFill/>
              <a:ln w="38100" cap="flat" cmpd="sng">
                <a:solidFill>
                  <a:srgbClr val="FF66CC"/>
                </a:solidFill>
                <a:prstDash val="lgDash"/>
                <a:round/>
                <a:headEnd type="none" w="med" len="med"/>
                <a:tailEnd type="none" w="med" len="med"/>
              </a:ln>
            </p:spPr>
            <p:txBody>
              <a:bodyPr wrap="none">
                <a:spAutoFit/>
              </a:bodyPr>
              <a:lstStyle/>
              <a:p>
                <a:endParaRPr lang="en-US" dirty="0"/>
              </a:p>
            </p:txBody>
          </p:sp>
          <p:sp>
            <p:nvSpPr>
              <p:cNvPr id="37925" name="Freeform 16"/>
              <p:cNvSpPr>
                <a:spLocks/>
              </p:cNvSpPr>
              <p:nvPr/>
            </p:nvSpPr>
            <p:spPr bwMode="auto">
              <a:xfrm>
                <a:off x="1490663" y="1867229"/>
                <a:ext cx="3800475" cy="3590925"/>
              </a:xfrm>
              <a:custGeom>
                <a:avLst/>
                <a:gdLst>
                  <a:gd name="T0" fmla="*/ 0 w 2394"/>
                  <a:gd name="T1" fmla="*/ 2147483647 h 2262"/>
                  <a:gd name="T2" fmla="*/ 2147483647 w 2394"/>
                  <a:gd name="T3" fmla="*/ 2147483647 h 2262"/>
                  <a:gd name="T4" fmla="*/ 2147483647 w 2394"/>
                  <a:gd name="T5" fmla="*/ 2147483647 h 2262"/>
                  <a:gd name="T6" fmla="*/ 2147483647 w 2394"/>
                  <a:gd name="T7" fmla="*/ 2147483647 h 2262"/>
                  <a:gd name="T8" fmla="*/ 2147483647 w 2394"/>
                  <a:gd name="T9" fmla="*/ 2147483647 h 2262"/>
                  <a:gd name="T10" fmla="*/ 2147483647 w 2394"/>
                  <a:gd name="T11" fmla="*/ 2147483647 h 2262"/>
                  <a:gd name="T12" fmla="*/ 2147483647 w 2394"/>
                  <a:gd name="T13" fmla="*/ 2147483647 h 2262"/>
                  <a:gd name="T14" fmla="*/ 2147483647 w 2394"/>
                  <a:gd name="T15" fmla="*/ 2147483647 h 2262"/>
                  <a:gd name="T16" fmla="*/ 2147483647 w 2394"/>
                  <a:gd name="T17" fmla="*/ 2147483647 h 2262"/>
                  <a:gd name="T18" fmla="*/ 2147483647 w 2394"/>
                  <a:gd name="T19" fmla="*/ 2147483647 h 2262"/>
                  <a:gd name="T20" fmla="*/ 2147483647 w 2394"/>
                  <a:gd name="T21" fmla="*/ 2147483647 h 2262"/>
                  <a:gd name="T22" fmla="*/ 2147483647 w 2394"/>
                  <a:gd name="T23" fmla="*/ 2147483647 h 2262"/>
                  <a:gd name="T24" fmla="*/ 2147483647 w 2394"/>
                  <a:gd name="T25" fmla="*/ 2147483647 h 2262"/>
                  <a:gd name="T26" fmla="*/ 2147483647 w 2394"/>
                  <a:gd name="T27" fmla="*/ 2147483647 h 2262"/>
                  <a:gd name="T28" fmla="*/ 2147483647 w 2394"/>
                  <a:gd name="T29" fmla="*/ 2147483647 h 2262"/>
                  <a:gd name="T30" fmla="*/ 2147483647 w 2394"/>
                  <a:gd name="T31" fmla="*/ 2147483647 h 2262"/>
                  <a:gd name="T32" fmla="*/ 2147483647 w 2394"/>
                  <a:gd name="T33" fmla="*/ 2147483647 h 2262"/>
                  <a:gd name="T34" fmla="*/ 2147483647 w 2394"/>
                  <a:gd name="T35" fmla="*/ 2147483647 h 2262"/>
                  <a:gd name="T36" fmla="*/ 2147483647 w 2394"/>
                  <a:gd name="T37" fmla="*/ 2147483647 h 2262"/>
                  <a:gd name="T38" fmla="*/ 2147483647 w 2394"/>
                  <a:gd name="T39" fmla="*/ 2147483647 h 2262"/>
                  <a:gd name="T40" fmla="*/ 2147483647 w 2394"/>
                  <a:gd name="T41" fmla="*/ 0 h 22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4"/>
                  <a:gd name="T64" fmla="*/ 0 h 2262"/>
                  <a:gd name="T65" fmla="*/ 2394 w 2394"/>
                  <a:gd name="T66" fmla="*/ 2262 h 22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4" h="2262">
                    <a:moveTo>
                      <a:pt x="0" y="2262"/>
                    </a:moveTo>
                    <a:cubicBezTo>
                      <a:pt x="5" y="2210"/>
                      <a:pt x="11" y="2159"/>
                      <a:pt x="24" y="2118"/>
                    </a:cubicBezTo>
                    <a:cubicBezTo>
                      <a:pt x="37" y="2077"/>
                      <a:pt x="57" y="2046"/>
                      <a:pt x="78" y="2016"/>
                    </a:cubicBezTo>
                    <a:cubicBezTo>
                      <a:pt x="99" y="1986"/>
                      <a:pt x="127" y="1971"/>
                      <a:pt x="150" y="1938"/>
                    </a:cubicBezTo>
                    <a:cubicBezTo>
                      <a:pt x="173" y="1905"/>
                      <a:pt x="186" y="1863"/>
                      <a:pt x="216" y="1818"/>
                    </a:cubicBezTo>
                    <a:cubicBezTo>
                      <a:pt x="246" y="1773"/>
                      <a:pt x="303" y="1707"/>
                      <a:pt x="330" y="1668"/>
                    </a:cubicBezTo>
                    <a:cubicBezTo>
                      <a:pt x="357" y="1629"/>
                      <a:pt x="344" y="1614"/>
                      <a:pt x="378" y="1584"/>
                    </a:cubicBezTo>
                    <a:cubicBezTo>
                      <a:pt x="412" y="1554"/>
                      <a:pt x="497" y="1514"/>
                      <a:pt x="534" y="1488"/>
                    </a:cubicBezTo>
                    <a:cubicBezTo>
                      <a:pt x="571" y="1462"/>
                      <a:pt x="573" y="1468"/>
                      <a:pt x="600" y="1428"/>
                    </a:cubicBezTo>
                    <a:cubicBezTo>
                      <a:pt x="627" y="1388"/>
                      <a:pt x="657" y="1300"/>
                      <a:pt x="696" y="1248"/>
                    </a:cubicBezTo>
                    <a:cubicBezTo>
                      <a:pt x="735" y="1196"/>
                      <a:pt x="799" y="1174"/>
                      <a:pt x="834" y="1116"/>
                    </a:cubicBezTo>
                    <a:cubicBezTo>
                      <a:pt x="869" y="1058"/>
                      <a:pt x="873" y="949"/>
                      <a:pt x="906" y="900"/>
                    </a:cubicBezTo>
                    <a:cubicBezTo>
                      <a:pt x="939" y="851"/>
                      <a:pt x="970" y="858"/>
                      <a:pt x="1032" y="822"/>
                    </a:cubicBezTo>
                    <a:cubicBezTo>
                      <a:pt x="1094" y="786"/>
                      <a:pt x="1223" y="738"/>
                      <a:pt x="1278" y="684"/>
                    </a:cubicBezTo>
                    <a:cubicBezTo>
                      <a:pt x="1333" y="630"/>
                      <a:pt x="1317" y="550"/>
                      <a:pt x="1362" y="498"/>
                    </a:cubicBezTo>
                    <a:cubicBezTo>
                      <a:pt x="1407" y="446"/>
                      <a:pt x="1497" y="420"/>
                      <a:pt x="1548" y="372"/>
                    </a:cubicBezTo>
                    <a:cubicBezTo>
                      <a:pt x="1599" y="324"/>
                      <a:pt x="1627" y="246"/>
                      <a:pt x="1668" y="210"/>
                    </a:cubicBezTo>
                    <a:cubicBezTo>
                      <a:pt x="1709" y="174"/>
                      <a:pt x="1746" y="175"/>
                      <a:pt x="1794" y="156"/>
                    </a:cubicBezTo>
                    <a:cubicBezTo>
                      <a:pt x="1842" y="137"/>
                      <a:pt x="1895" y="113"/>
                      <a:pt x="1956" y="96"/>
                    </a:cubicBezTo>
                    <a:cubicBezTo>
                      <a:pt x="2017" y="79"/>
                      <a:pt x="2087" y="70"/>
                      <a:pt x="2160" y="54"/>
                    </a:cubicBezTo>
                    <a:cubicBezTo>
                      <a:pt x="2233" y="38"/>
                      <a:pt x="2355" y="9"/>
                      <a:pt x="2394" y="0"/>
                    </a:cubicBezTo>
                  </a:path>
                </a:pathLst>
              </a:custGeom>
              <a:noFill/>
              <a:ln w="76200" cap="flat" cmpd="sng">
                <a:solidFill>
                  <a:srgbClr val="0066FF"/>
                </a:solidFill>
                <a:prstDash val="sysDot"/>
                <a:round/>
                <a:headEnd type="none" w="med" len="med"/>
                <a:tailEnd type="none" w="med" len="med"/>
              </a:ln>
            </p:spPr>
            <p:txBody>
              <a:bodyPr wrap="none">
                <a:spAutoFit/>
              </a:bodyPr>
              <a:lstStyle/>
              <a:p>
                <a:endParaRPr lang="en-US" dirty="0"/>
              </a:p>
            </p:txBody>
          </p:sp>
          <p:sp>
            <p:nvSpPr>
              <p:cNvPr id="172049" name="Freeform 17"/>
              <p:cNvSpPr>
                <a:spLocks/>
              </p:cNvSpPr>
              <p:nvPr/>
            </p:nvSpPr>
            <p:spPr bwMode="auto">
              <a:xfrm>
                <a:off x="1481286" y="1877710"/>
                <a:ext cx="3809350" cy="3581826"/>
              </a:xfrm>
              <a:custGeom>
                <a:avLst/>
                <a:gdLst>
                  <a:gd name="T0" fmla="*/ 0 w 2400"/>
                  <a:gd name="T1" fmla="*/ 2147483647 h 2256"/>
                  <a:gd name="T2" fmla="*/ 2147483647 w 2400"/>
                  <a:gd name="T3" fmla="*/ 2147483647 h 2256"/>
                  <a:gd name="T4" fmla="*/ 2147483647 w 2400"/>
                  <a:gd name="T5" fmla="*/ 2147483647 h 2256"/>
                  <a:gd name="T6" fmla="*/ 2147483647 w 2400"/>
                  <a:gd name="T7" fmla="*/ 2147483647 h 2256"/>
                  <a:gd name="T8" fmla="*/ 2147483647 w 2400"/>
                  <a:gd name="T9" fmla="*/ 2147483647 h 2256"/>
                  <a:gd name="T10" fmla="*/ 2147483647 w 2400"/>
                  <a:gd name="T11" fmla="*/ 2147483647 h 2256"/>
                  <a:gd name="T12" fmla="*/ 2147483647 w 2400"/>
                  <a:gd name="T13" fmla="*/ 2147483647 h 2256"/>
                  <a:gd name="T14" fmla="*/ 2147483647 w 2400"/>
                  <a:gd name="T15" fmla="*/ 2147483647 h 2256"/>
                  <a:gd name="T16" fmla="*/ 2147483647 w 2400"/>
                  <a:gd name="T17" fmla="*/ 2147483647 h 2256"/>
                  <a:gd name="T18" fmla="*/ 2147483647 w 2400"/>
                  <a:gd name="T19" fmla="*/ 2147483647 h 2256"/>
                  <a:gd name="T20" fmla="*/ 2147483647 w 2400"/>
                  <a:gd name="T21" fmla="*/ 2147483647 h 2256"/>
                  <a:gd name="T22" fmla="*/ 2147483647 w 2400"/>
                  <a:gd name="T23" fmla="*/ 2147483647 h 2256"/>
                  <a:gd name="T24" fmla="*/ 2147483647 w 2400"/>
                  <a:gd name="T25" fmla="*/ 2147483647 h 2256"/>
                  <a:gd name="T26" fmla="*/ 2147483647 w 2400"/>
                  <a:gd name="T27" fmla="*/ 2147483647 h 2256"/>
                  <a:gd name="T28" fmla="*/ 2147483647 w 2400"/>
                  <a:gd name="T29" fmla="*/ 2147483647 h 2256"/>
                  <a:gd name="T30" fmla="*/ 2147483647 w 2400"/>
                  <a:gd name="T31" fmla="*/ 2147483647 h 2256"/>
                  <a:gd name="T32" fmla="*/ 2147483647 w 2400"/>
                  <a:gd name="T33" fmla="*/ 2147483647 h 2256"/>
                  <a:gd name="T34" fmla="*/ 2147483647 w 2400"/>
                  <a:gd name="T35" fmla="*/ 2147483647 h 2256"/>
                  <a:gd name="T36" fmla="*/ 2147483647 w 2400"/>
                  <a:gd name="T37" fmla="*/ 2147483647 h 2256"/>
                  <a:gd name="T38" fmla="*/ 2147483647 w 2400"/>
                  <a:gd name="T39" fmla="*/ 2147483647 h 2256"/>
                  <a:gd name="T40" fmla="*/ 2147483647 w 2400"/>
                  <a:gd name="T41" fmla="*/ 0 h 2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0"/>
                  <a:gd name="T64" fmla="*/ 0 h 2256"/>
                  <a:gd name="T65" fmla="*/ 2400 w 2400"/>
                  <a:gd name="T66" fmla="*/ 2256 h 22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0" h="2256">
                    <a:moveTo>
                      <a:pt x="0" y="2256"/>
                    </a:moveTo>
                    <a:cubicBezTo>
                      <a:pt x="34" y="2141"/>
                      <a:pt x="69" y="2026"/>
                      <a:pt x="96" y="1950"/>
                    </a:cubicBezTo>
                    <a:cubicBezTo>
                      <a:pt x="123" y="1874"/>
                      <a:pt x="140" y="1834"/>
                      <a:pt x="162" y="1800"/>
                    </a:cubicBezTo>
                    <a:cubicBezTo>
                      <a:pt x="184" y="1766"/>
                      <a:pt x="206" y="1808"/>
                      <a:pt x="228" y="1746"/>
                    </a:cubicBezTo>
                    <a:cubicBezTo>
                      <a:pt x="250" y="1684"/>
                      <a:pt x="278" y="1500"/>
                      <a:pt x="294" y="1428"/>
                    </a:cubicBezTo>
                    <a:cubicBezTo>
                      <a:pt x="310" y="1356"/>
                      <a:pt x="275" y="1360"/>
                      <a:pt x="324" y="1314"/>
                    </a:cubicBezTo>
                    <a:cubicBezTo>
                      <a:pt x="373" y="1268"/>
                      <a:pt x="497" y="1208"/>
                      <a:pt x="588" y="1152"/>
                    </a:cubicBezTo>
                    <a:cubicBezTo>
                      <a:pt x="679" y="1096"/>
                      <a:pt x="801" y="1011"/>
                      <a:pt x="870" y="978"/>
                    </a:cubicBezTo>
                    <a:cubicBezTo>
                      <a:pt x="939" y="945"/>
                      <a:pt x="942" y="991"/>
                      <a:pt x="1002" y="954"/>
                    </a:cubicBezTo>
                    <a:cubicBezTo>
                      <a:pt x="1062" y="917"/>
                      <a:pt x="1163" y="796"/>
                      <a:pt x="1230" y="756"/>
                    </a:cubicBezTo>
                    <a:cubicBezTo>
                      <a:pt x="1297" y="716"/>
                      <a:pt x="1353" y="753"/>
                      <a:pt x="1404" y="714"/>
                    </a:cubicBezTo>
                    <a:cubicBezTo>
                      <a:pt x="1455" y="675"/>
                      <a:pt x="1491" y="561"/>
                      <a:pt x="1536" y="522"/>
                    </a:cubicBezTo>
                    <a:cubicBezTo>
                      <a:pt x="1581" y="483"/>
                      <a:pt x="1653" y="493"/>
                      <a:pt x="1674" y="480"/>
                    </a:cubicBezTo>
                    <a:cubicBezTo>
                      <a:pt x="1695" y="467"/>
                      <a:pt x="1645" y="475"/>
                      <a:pt x="1662" y="444"/>
                    </a:cubicBezTo>
                    <a:cubicBezTo>
                      <a:pt x="1679" y="413"/>
                      <a:pt x="1746" y="318"/>
                      <a:pt x="1776" y="294"/>
                    </a:cubicBezTo>
                    <a:cubicBezTo>
                      <a:pt x="1806" y="270"/>
                      <a:pt x="1816" y="318"/>
                      <a:pt x="1842" y="300"/>
                    </a:cubicBezTo>
                    <a:cubicBezTo>
                      <a:pt x="1868" y="282"/>
                      <a:pt x="1901" y="210"/>
                      <a:pt x="1932" y="186"/>
                    </a:cubicBezTo>
                    <a:cubicBezTo>
                      <a:pt x="1963" y="162"/>
                      <a:pt x="1984" y="178"/>
                      <a:pt x="2028" y="156"/>
                    </a:cubicBezTo>
                    <a:cubicBezTo>
                      <a:pt x="2072" y="134"/>
                      <a:pt x="2149" y="74"/>
                      <a:pt x="2196" y="54"/>
                    </a:cubicBezTo>
                    <a:cubicBezTo>
                      <a:pt x="2243" y="34"/>
                      <a:pt x="2276" y="45"/>
                      <a:pt x="2310" y="36"/>
                    </a:cubicBezTo>
                    <a:cubicBezTo>
                      <a:pt x="2344" y="27"/>
                      <a:pt x="2372" y="13"/>
                      <a:pt x="2400" y="0"/>
                    </a:cubicBezTo>
                  </a:path>
                </a:pathLst>
              </a:custGeom>
              <a:noFill/>
              <a:ln w="38100" cap="flat" cmpd="sng">
                <a:solidFill>
                  <a:schemeClr val="accent6">
                    <a:lumMod val="75000"/>
                  </a:schemeClr>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pPr fontAlgn="auto">
                  <a:spcBef>
                    <a:spcPts val="0"/>
                  </a:spcBef>
                  <a:spcAft>
                    <a:spcPts val="0"/>
                  </a:spcAft>
                  <a:defRPr/>
                </a:pPr>
                <a:endParaRPr lang="en-US" dirty="0">
                  <a:latin typeface="+mn-lt"/>
                  <a:cs typeface="+mn-cs"/>
                </a:endParaRPr>
              </a:p>
            </p:txBody>
          </p:sp>
          <p:cxnSp>
            <p:nvCxnSpPr>
              <p:cNvPr id="3" name="Straight Connector 2"/>
              <p:cNvCxnSpPr/>
              <p:nvPr/>
            </p:nvCxnSpPr>
            <p:spPr>
              <a:xfrm flipV="1">
                <a:off x="1398750" y="1835670"/>
                <a:ext cx="3974422" cy="37268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929" name="Group 11"/>
              <p:cNvGrpSpPr>
                <a:grpSpLocks/>
              </p:cNvGrpSpPr>
              <p:nvPr/>
            </p:nvGrpSpPr>
            <p:grpSpPr bwMode="auto">
              <a:xfrm>
                <a:off x="827751" y="1711652"/>
                <a:ext cx="590896" cy="4042615"/>
                <a:chOff x="827751" y="1711652"/>
                <a:chExt cx="590896" cy="4042615"/>
              </a:xfrm>
            </p:grpSpPr>
            <p:sp>
              <p:nvSpPr>
                <p:cNvPr id="37940" name="Text Box 8"/>
                <p:cNvSpPr txBox="1">
                  <a:spLocks noChangeArrowheads="1"/>
                </p:cNvSpPr>
                <p:nvPr/>
              </p:nvSpPr>
              <p:spPr bwMode="auto">
                <a:xfrm>
                  <a:off x="827752" y="1749448"/>
                  <a:ext cx="532426" cy="421791"/>
                </a:xfrm>
                <a:prstGeom prst="rect">
                  <a:avLst/>
                </a:prstGeom>
                <a:noFill/>
                <a:ln w="28575">
                  <a:noFill/>
                  <a:miter lim="800000"/>
                  <a:headEnd/>
                  <a:tailEnd/>
                </a:ln>
              </p:spPr>
              <p:txBody>
                <a:bodyPr wrap="none">
                  <a:spAutoFit/>
                </a:bodyPr>
                <a:lstStyle/>
                <a:p>
                  <a:pPr algn="r">
                    <a:lnSpc>
                      <a:spcPct val="105000"/>
                    </a:lnSpc>
                  </a:pPr>
                  <a:r>
                    <a:rPr lang="en-US" altLang="en-US" sz="1400" dirty="0">
                      <a:ea typeface="ＭＳ Ｐゴシック" pitchFamily="34" charset="-128"/>
                    </a:rPr>
                    <a:t>1.00</a:t>
                  </a:r>
                </a:p>
              </p:txBody>
            </p:sp>
            <p:grpSp>
              <p:nvGrpSpPr>
                <p:cNvPr id="37941" name="Group 10"/>
                <p:cNvGrpSpPr>
                  <a:grpSpLocks/>
                </p:cNvGrpSpPr>
                <p:nvPr/>
              </p:nvGrpSpPr>
              <p:grpSpPr bwMode="auto">
                <a:xfrm>
                  <a:off x="1303690" y="1711652"/>
                  <a:ext cx="114957" cy="3834342"/>
                  <a:chOff x="1303690" y="1711652"/>
                  <a:chExt cx="114957" cy="3834342"/>
                </a:xfrm>
              </p:grpSpPr>
              <p:sp>
                <p:nvSpPr>
                  <p:cNvPr id="172038" name="Line 6"/>
                  <p:cNvSpPr>
                    <a:spLocks noChangeShapeType="1"/>
                  </p:cNvSpPr>
                  <p:nvPr/>
                </p:nvSpPr>
                <p:spPr bwMode="auto">
                  <a:xfrm flipH="1" flipV="1">
                    <a:off x="1414622" y="1711652"/>
                    <a:ext cx="4762" cy="3834067"/>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txBody>
                  <a:bodyPr>
                    <a:spAutoFit/>
                  </a:bodyPr>
                  <a:lstStyle/>
                  <a:p>
                    <a:pPr fontAlgn="auto">
                      <a:spcBef>
                        <a:spcPts val="0"/>
                      </a:spcBef>
                      <a:spcAft>
                        <a:spcPts val="0"/>
                      </a:spcAft>
                      <a:defRPr/>
                    </a:pPr>
                    <a:endParaRPr lang="en-US" dirty="0">
                      <a:latin typeface="+mn-lt"/>
                      <a:cs typeface="+mn-cs"/>
                    </a:endParaRPr>
                  </a:p>
                </p:txBody>
              </p:sp>
              <p:cxnSp>
                <p:nvCxnSpPr>
                  <p:cNvPr id="8" name="Straight Connector 7"/>
                  <p:cNvCxnSpPr/>
                  <p:nvPr/>
                </p:nvCxnSpPr>
                <p:spPr bwMode="auto">
                  <a:xfrm>
                    <a:off x="1313039" y="4639752"/>
                    <a:ext cx="106344"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41" name="Straight Connector 40"/>
                  <p:cNvCxnSpPr/>
                  <p:nvPr/>
                </p:nvCxnSpPr>
                <p:spPr bwMode="auto">
                  <a:xfrm>
                    <a:off x="1305104" y="3744295"/>
                    <a:ext cx="106343"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42" name="Straight Connector 41"/>
                  <p:cNvCxnSpPr/>
                  <p:nvPr/>
                </p:nvCxnSpPr>
                <p:spPr bwMode="auto">
                  <a:xfrm>
                    <a:off x="1308278" y="2848839"/>
                    <a:ext cx="106343"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43" name="Straight Connector 42"/>
                  <p:cNvCxnSpPr/>
                  <p:nvPr/>
                </p:nvCxnSpPr>
                <p:spPr bwMode="auto">
                  <a:xfrm>
                    <a:off x="1305104" y="1963893"/>
                    <a:ext cx="106343"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grpSp>
            <p:sp>
              <p:nvSpPr>
                <p:cNvPr id="37942" name="Text Box 8"/>
                <p:cNvSpPr txBox="1">
                  <a:spLocks noChangeArrowheads="1"/>
                </p:cNvSpPr>
                <p:nvPr/>
              </p:nvSpPr>
              <p:spPr bwMode="auto">
                <a:xfrm>
                  <a:off x="827752" y="2644760"/>
                  <a:ext cx="532426" cy="400991"/>
                </a:xfrm>
                <a:prstGeom prst="rect">
                  <a:avLst/>
                </a:prstGeom>
                <a:noFill/>
                <a:ln w="28575">
                  <a:noFill/>
                  <a:miter lim="800000"/>
                  <a:headEnd/>
                  <a:tailEnd/>
                </a:ln>
              </p:spPr>
              <p:txBody>
                <a:bodyPr wrap="none">
                  <a:spAutoFit/>
                </a:bodyPr>
                <a:lstStyle/>
                <a:p>
                  <a:pPr algn="r">
                    <a:lnSpc>
                      <a:spcPct val="105000"/>
                    </a:lnSpc>
                  </a:pPr>
                  <a:r>
                    <a:rPr lang="en-US" altLang="en-US" sz="1400" dirty="0">
                      <a:ea typeface="ＭＳ Ｐゴシック" pitchFamily="34" charset="-128"/>
                    </a:rPr>
                    <a:t>0.75</a:t>
                  </a:r>
                </a:p>
              </p:txBody>
            </p:sp>
            <p:sp>
              <p:nvSpPr>
                <p:cNvPr id="37943" name="Text Box 8"/>
                <p:cNvSpPr txBox="1">
                  <a:spLocks noChangeArrowheads="1"/>
                </p:cNvSpPr>
                <p:nvPr/>
              </p:nvSpPr>
              <p:spPr bwMode="auto">
                <a:xfrm>
                  <a:off x="827751" y="3530049"/>
                  <a:ext cx="532426" cy="421791"/>
                </a:xfrm>
                <a:prstGeom prst="rect">
                  <a:avLst/>
                </a:prstGeom>
                <a:noFill/>
                <a:ln w="28575">
                  <a:noFill/>
                  <a:miter lim="800000"/>
                  <a:headEnd/>
                  <a:tailEnd/>
                </a:ln>
              </p:spPr>
              <p:txBody>
                <a:bodyPr wrap="none">
                  <a:spAutoFit/>
                </a:bodyPr>
                <a:lstStyle/>
                <a:p>
                  <a:pPr algn="r">
                    <a:lnSpc>
                      <a:spcPct val="105000"/>
                    </a:lnSpc>
                  </a:pPr>
                  <a:r>
                    <a:rPr lang="en-US" altLang="en-US" sz="1400" dirty="0">
                      <a:ea typeface="ＭＳ Ｐゴシック" pitchFamily="34" charset="-128"/>
                    </a:rPr>
                    <a:t>0.50</a:t>
                  </a:r>
                </a:p>
              </p:txBody>
            </p:sp>
            <p:sp>
              <p:nvSpPr>
                <p:cNvPr id="37944" name="Text Box 8"/>
                <p:cNvSpPr txBox="1">
                  <a:spLocks noChangeArrowheads="1"/>
                </p:cNvSpPr>
                <p:nvPr/>
              </p:nvSpPr>
              <p:spPr bwMode="auto">
                <a:xfrm>
                  <a:off x="827752" y="4425661"/>
                  <a:ext cx="532426" cy="421791"/>
                </a:xfrm>
                <a:prstGeom prst="rect">
                  <a:avLst/>
                </a:prstGeom>
                <a:noFill/>
                <a:ln w="28575">
                  <a:noFill/>
                  <a:miter lim="800000"/>
                  <a:headEnd/>
                  <a:tailEnd/>
                </a:ln>
              </p:spPr>
              <p:txBody>
                <a:bodyPr wrap="none">
                  <a:spAutoFit/>
                </a:bodyPr>
                <a:lstStyle/>
                <a:p>
                  <a:pPr algn="r">
                    <a:lnSpc>
                      <a:spcPct val="105000"/>
                    </a:lnSpc>
                  </a:pPr>
                  <a:r>
                    <a:rPr lang="en-US" altLang="en-US" sz="1400" dirty="0">
                      <a:ea typeface="ＭＳ Ｐゴシック" pitchFamily="34" charset="-128"/>
                    </a:rPr>
                    <a:t>0.25</a:t>
                  </a:r>
                </a:p>
              </p:txBody>
            </p:sp>
            <p:sp>
              <p:nvSpPr>
                <p:cNvPr id="37945" name="Text Box 8"/>
                <p:cNvSpPr txBox="1">
                  <a:spLocks noChangeArrowheads="1"/>
                </p:cNvSpPr>
                <p:nvPr/>
              </p:nvSpPr>
              <p:spPr bwMode="auto">
                <a:xfrm>
                  <a:off x="827752" y="5332476"/>
                  <a:ext cx="532426" cy="421791"/>
                </a:xfrm>
                <a:prstGeom prst="rect">
                  <a:avLst/>
                </a:prstGeom>
                <a:noFill/>
                <a:ln w="28575">
                  <a:noFill/>
                  <a:miter lim="800000"/>
                  <a:headEnd/>
                  <a:tailEnd/>
                </a:ln>
              </p:spPr>
              <p:txBody>
                <a:bodyPr wrap="none">
                  <a:spAutoFit/>
                </a:bodyPr>
                <a:lstStyle/>
                <a:p>
                  <a:pPr algn="r">
                    <a:lnSpc>
                      <a:spcPct val="105000"/>
                    </a:lnSpc>
                  </a:pPr>
                  <a:r>
                    <a:rPr lang="en-US" altLang="en-US" sz="1400" dirty="0">
                      <a:ea typeface="ＭＳ Ｐゴシック" pitchFamily="34" charset="-128"/>
                    </a:rPr>
                    <a:t>0.00</a:t>
                  </a:r>
                </a:p>
              </p:txBody>
            </p:sp>
          </p:grpSp>
          <p:cxnSp>
            <p:nvCxnSpPr>
              <p:cNvPr id="49" name="Straight Connector 48"/>
              <p:cNvCxnSpPr/>
              <p:nvPr/>
            </p:nvCxnSpPr>
            <p:spPr bwMode="auto">
              <a:xfrm rot="5400000">
                <a:off x="1451494" y="5603524"/>
                <a:ext cx="107202"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50" name="Straight Connector 49"/>
              <p:cNvCxnSpPr/>
              <p:nvPr/>
            </p:nvCxnSpPr>
            <p:spPr bwMode="auto">
              <a:xfrm rot="5400000">
                <a:off x="2400119" y="5604575"/>
                <a:ext cx="105101"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51" name="Straight Connector 50"/>
              <p:cNvCxnSpPr/>
              <p:nvPr/>
            </p:nvCxnSpPr>
            <p:spPr bwMode="auto">
              <a:xfrm rot="5400000">
                <a:off x="3356169" y="5603524"/>
                <a:ext cx="107202"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52" name="Straight Connector 51"/>
              <p:cNvCxnSpPr/>
              <p:nvPr/>
            </p:nvCxnSpPr>
            <p:spPr bwMode="auto">
              <a:xfrm rot="5400000">
                <a:off x="4340251" y="5603524"/>
                <a:ext cx="107202"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cxnSp>
            <p:nvCxnSpPr>
              <p:cNvPr id="53" name="Straight Connector 52"/>
              <p:cNvCxnSpPr/>
              <p:nvPr/>
            </p:nvCxnSpPr>
            <p:spPr bwMode="auto">
              <a:xfrm rot="5400000">
                <a:off x="5241797" y="5607728"/>
                <a:ext cx="107202" cy="0"/>
              </a:xfrm>
              <a:prstGeom prst="line">
                <a:avLst/>
              </a:prstGeom>
              <a:noFill/>
              <a:ln w="12700">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sp>
            <p:nvSpPr>
              <p:cNvPr id="37935" name="Text Box 9"/>
              <p:cNvSpPr txBox="1">
                <a:spLocks noChangeArrowheads="1"/>
              </p:cNvSpPr>
              <p:nvPr/>
            </p:nvSpPr>
            <p:spPr bwMode="auto">
              <a:xfrm>
                <a:off x="5029327" y="5621385"/>
                <a:ext cx="532426" cy="407528"/>
              </a:xfrm>
              <a:prstGeom prst="rect">
                <a:avLst/>
              </a:prstGeom>
              <a:noFill/>
              <a:ln w="28575">
                <a:noFill/>
                <a:miter lim="800000"/>
                <a:headEnd/>
                <a:tailEnd/>
              </a:ln>
            </p:spPr>
            <p:txBody>
              <a:bodyPr wrap="none">
                <a:spAutoFit/>
              </a:bodyPr>
              <a:lstStyle/>
              <a:p>
                <a:pPr algn="ctr"/>
                <a:r>
                  <a:rPr lang="en-US" altLang="en-US" sz="1400" dirty="0">
                    <a:ea typeface="ＭＳ Ｐゴシック" pitchFamily="34" charset="-128"/>
                  </a:rPr>
                  <a:t>1.00</a:t>
                </a:r>
              </a:p>
            </p:txBody>
          </p:sp>
          <p:sp>
            <p:nvSpPr>
              <p:cNvPr id="37936" name="Text Box 9"/>
              <p:cNvSpPr txBox="1">
                <a:spLocks noChangeArrowheads="1"/>
              </p:cNvSpPr>
              <p:nvPr/>
            </p:nvSpPr>
            <p:spPr bwMode="auto">
              <a:xfrm>
                <a:off x="4127763" y="5621385"/>
                <a:ext cx="532426" cy="407528"/>
              </a:xfrm>
              <a:prstGeom prst="rect">
                <a:avLst/>
              </a:prstGeom>
              <a:noFill/>
              <a:ln w="28575">
                <a:noFill/>
                <a:miter lim="800000"/>
                <a:headEnd/>
                <a:tailEnd/>
              </a:ln>
            </p:spPr>
            <p:txBody>
              <a:bodyPr wrap="none">
                <a:spAutoFit/>
              </a:bodyPr>
              <a:lstStyle/>
              <a:p>
                <a:pPr algn="ctr"/>
                <a:r>
                  <a:rPr lang="en-US" altLang="en-US" sz="1400" dirty="0">
                    <a:ea typeface="ＭＳ Ｐゴシック" pitchFamily="34" charset="-128"/>
                  </a:rPr>
                  <a:t>0.75</a:t>
                </a:r>
              </a:p>
            </p:txBody>
          </p:sp>
          <p:sp>
            <p:nvSpPr>
              <p:cNvPr id="37937" name="Text Box 9"/>
              <p:cNvSpPr txBox="1">
                <a:spLocks noChangeArrowheads="1"/>
              </p:cNvSpPr>
              <p:nvPr/>
            </p:nvSpPr>
            <p:spPr bwMode="auto">
              <a:xfrm>
                <a:off x="3142971" y="5621385"/>
                <a:ext cx="532426" cy="407528"/>
              </a:xfrm>
              <a:prstGeom prst="rect">
                <a:avLst/>
              </a:prstGeom>
              <a:noFill/>
              <a:ln w="28575">
                <a:noFill/>
                <a:miter lim="800000"/>
                <a:headEnd/>
                <a:tailEnd/>
              </a:ln>
            </p:spPr>
            <p:txBody>
              <a:bodyPr wrap="none">
                <a:spAutoFit/>
              </a:bodyPr>
              <a:lstStyle/>
              <a:p>
                <a:pPr algn="ctr"/>
                <a:r>
                  <a:rPr lang="en-US" altLang="en-US" sz="1400" dirty="0">
                    <a:ea typeface="ＭＳ Ｐゴシック" pitchFamily="34" charset="-128"/>
                  </a:rPr>
                  <a:t>0.50</a:t>
                </a:r>
              </a:p>
            </p:txBody>
          </p:sp>
          <p:sp>
            <p:nvSpPr>
              <p:cNvPr id="37938" name="Text Box 9"/>
              <p:cNvSpPr txBox="1">
                <a:spLocks noChangeArrowheads="1"/>
              </p:cNvSpPr>
              <p:nvPr/>
            </p:nvSpPr>
            <p:spPr bwMode="auto">
              <a:xfrm>
                <a:off x="2186391" y="5621385"/>
                <a:ext cx="532426" cy="407528"/>
              </a:xfrm>
              <a:prstGeom prst="rect">
                <a:avLst/>
              </a:prstGeom>
              <a:noFill/>
              <a:ln w="28575">
                <a:noFill/>
                <a:miter lim="800000"/>
                <a:headEnd/>
                <a:tailEnd/>
              </a:ln>
            </p:spPr>
            <p:txBody>
              <a:bodyPr wrap="none">
                <a:spAutoFit/>
              </a:bodyPr>
              <a:lstStyle/>
              <a:p>
                <a:pPr algn="ctr"/>
                <a:r>
                  <a:rPr lang="en-US" altLang="en-US" sz="1400" dirty="0">
                    <a:ea typeface="ＭＳ Ｐゴシック" pitchFamily="34" charset="-128"/>
                  </a:rPr>
                  <a:t>0.25</a:t>
                </a:r>
              </a:p>
            </p:txBody>
          </p:sp>
          <p:sp>
            <p:nvSpPr>
              <p:cNvPr id="37939" name="Text Box 9"/>
              <p:cNvSpPr txBox="1">
                <a:spLocks noChangeArrowheads="1"/>
              </p:cNvSpPr>
              <p:nvPr/>
            </p:nvSpPr>
            <p:spPr bwMode="auto">
              <a:xfrm>
                <a:off x="1368601" y="5621383"/>
                <a:ext cx="284004" cy="407528"/>
              </a:xfrm>
              <a:prstGeom prst="rect">
                <a:avLst/>
              </a:prstGeom>
              <a:noFill/>
              <a:ln w="28575">
                <a:noFill/>
                <a:miter lim="800000"/>
                <a:headEnd/>
                <a:tailEnd/>
              </a:ln>
            </p:spPr>
            <p:txBody>
              <a:bodyPr wrap="none">
                <a:spAutoFit/>
              </a:bodyPr>
              <a:lstStyle/>
              <a:p>
                <a:pPr algn="ctr"/>
                <a:r>
                  <a:rPr lang="en-US" altLang="en-US" sz="1400" dirty="0">
                    <a:ea typeface="ＭＳ Ｐゴシック" pitchFamily="34" charset="-128"/>
                  </a:rPr>
                  <a:t>0</a:t>
                </a:r>
              </a:p>
            </p:txBody>
          </p:sp>
        </p:grpSp>
      </p:grpSp>
      <p:graphicFrame>
        <p:nvGraphicFramePr>
          <p:cNvPr id="17" name="Table 16"/>
          <p:cNvGraphicFramePr>
            <a:graphicFrameLocks noGrp="1"/>
          </p:cNvGraphicFramePr>
          <p:nvPr>
            <p:extLst>
              <p:ext uri="{D42A27DB-BD31-4B8C-83A1-F6EECF244321}">
                <p14:modId xmlns:p14="http://schemas.microsoft.com/office/powerpoint/2010/main" val="2909760960"/>
              </p:ext>
            </p:extLst>
          </p:nvPr>
        </p:nvGraphicFramePr>
        <p:xfrm>
          <a:off x="5948363" y="4216400"/>
          <a:ext cx="2974891" cy="1483360"/>
        </p:xfrm>
        <a:graphic>
          <a:graphicData uri="http://schemas.openxmlformats.org/drawingml/2006/table">
            <a:tbl>
              <a:tblPr firstRow="1" bandRow="1">
                <a:tableStyleId>{93296810-A885-4BE3-A3E7-6D5BEEA58F35}</a:tableStyleId>
              </a:tblPr>
              <a:tblGrid>
                <a:gridCol w="1434849">
                  <a:extLst>
                    <a:ext uri="{9D8B030D-6E8A-4147-A177-3AD203B41FA5}">
                      <a16:colId xmlns:a16="http://schemas.microsoft.com/office/drawing/2014/main" val="20000"/>
                    </a:ext>
                  </a:extLst>
                </a:gridCol>
                <a:gridCol w="1540042">
                  <a:extLst>
                    <a:ext uri="{9D8B030D-6E8A-4147-A177-3AD203B41FA5}">
                      <a16:colId xmlns:a16="http://schemas.microsoft.com/office/drawing/2014/main" val="20001"/>
                    </a:ext>
                  </a:extLst>
                </a:gridCol>
              </a:tblGrid>
              <a:tr h="370840">
                <a:tc gridSpan="2">
                  <a:txBody>
                    <a:bodyPr/>
                    <a:lstStyle/>
                    <a:p>
                      <a:pPr algn="ctr"/>
                      <a:r>
                        <a:rPr lang="en-US" sz="1400" dirty="0"/>
                        <a:t>Point of CV Risk Increase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a:t>TG</a:t>
                      </a:r>
                    </a:p>
                  </a:txBody>
                  <a:tcPr/>
                </a:tc>
                <a:tc>
                  <a:txBody>
                    <a:bodyPr/>
                    <a:lstStyle/>
                    <a:p>
                      <a:r>
                        <a:rPr lang="en-US" sz="1400" dirty="0"/>
                        <a:t>≥130 mg/dL</a:t>
                      </a:r>
                    </a:p>
                  </a:txBody>
                  <a:tcPr/>
                </a:tc>
                <a:extLst>
                  <a:ext uri="{0D108BD9-81ED-4DB2-BD59-A6C34878D82A}">
                    <a16:rowId xmlns:a16="http://schemas.microsoft.com/office/drawing/2014/main" val="10001"/>
                  </a:ext>
                </a:extLst>
              </a:tr>
              <a:tr h="370840">
                <a:tc>
                  <a:txBody>
                    <a:bodyPr/>
                    <a:lstStyle/>
                    <a:p>
                      <a:r>
                        <a:rPr lang="en-US" sz="1400" dirty="0"/>
                        <a:t>TB-HDL ratio</a:t>
                      </a:r>
                    </a:p>
                  </a:txBody>
                  <a:tcPr/>
                </a:tc>
                <a:tc>
                  <a:txBody>
                    <a:bodyPr/>
                    <a:lstStyle/>
                    <a:p>
                      <a:r>
                        <a:rPr lang="en-US" sz="1400" dirty="0"/>
                        <a:t>≥3.0</a:t>
                      </a:r>
                    </a:p>
                  </a:txBody>
                  <a:tcPr/>
                </a:tc>
                <a:extLst>
                  <a:ext uri="{0D108BD9-81ED-4DB2-BD59-A6C34878D82A}">
                    <a16:rowId xmlns:a16="http://schemas.microsoft.com/office/drawing/2014/main" val="10002"/>
                  </a:ext>
                </a:extLst>
              </a:tr>
              <a:tr h="370840">
                <a:tc>
                  <a:txBody>
                    <a:bodyPr/>
                    <a:lstStyle/>
                    <a:p>
                      <a:r>
                        <a:rPr lang="en-US" sz="1400" dirty="0"/>
                        <a:t>Insulin</a:t>
                      </a:r>
                    </a:p>
                  </a:txBody>
                  <a:tcPr/>
                </a:tc>
                <a:tc>
                  <a:txBody>
                    <a:bodyPr/>
                    <a:lstStyle/>
                    <a:p>
                      <a:r>
                        <a:rPr lang="en-US" sz="1400" dirty="0"/>
                        <a:t>≥109</a:t>
                      </a:r>
                      <a:r>
                        <a:rPr lang="en-US" sz="1400" baseline="0" dirty="0"/>
                        <a:t> pmol/L</a:t>
                      </a:r>
                      <a:endParaRPr lang="en-US" sz="1400" dirty="0"/>
                    </a:p>
                  </a:txBody>
                  <a:tcPr/>
                </a:tc>
                <a:extLst>
                  <a:ext uri="{0D108BD9-81ED-4DB2-BD59-A6C34878D82A}">
                    <a16:rowId xmlns:a16="http://schemas.microsoft.com/office/drawing/2014/main" val="10003"/>
                  </a:ext>
                </a:extLst>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57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200" dirty="0"/>
              <a:t>Metabolic Syndrome and Risk of Incident Cardiovascular Events and Death</a:t>
            </a:r>
          </a:p>
        </p:txBody>
      </p:sp>
      <p:sp>
        <p:nvSpPr>
          <p:cNvPr id="2" name="Slide Number Placeholder 1"/>
          <p:cNvSpPr>
            <a:spLocks noGrp="1"/>
          </p:cNvSpPr>
          <p:nvPr>
            <p:ph type="sldNum" sz="quarter" idx="4"/>
          </p:nvPr>
        </p:nvSpPr>
        <p:spPr/>
        <p:txBody>
          <a:bodyPr/>
          <a:lstStyle/>
          <a:p>
            <a:fld id="{2462ECC2-A415-4E86-873D-B602882CC3EA}" type="slidenum">
              <a:rPr lang="en-US" smtClean="0"/>
              <a:pPr/>
              <a:t>62</a:t>
            </a:fld>
            <a:endParaRPr lang="en-US" dirty="0"/>
          </a:p>
        </p:txBody>
      </p:sp>
      <p:sp>
        <p:nvSpPr>
          <p:cNvPr id="39939" name="Rectangle 6"/>
          <p:cNvSpPr>
            <a:spLocks noChangeArrowheads="1"/>
          </p:cNvSpPr>
          <p:nvPr/>
        </p:nvSpPr>
        <p:spPr bwMode="auto">
          <a:xfrm>
            <a:off x="33338" y="5950857"/>
            <a:ext cx="7543800" cy="861774"/>
          </a:xfrm>
          <a:prstGeom prst="rect">
            <a:avLst/>
          </a:prstGeom>
          <a:noFill/>
          <a:ln w="9525">
            <a:noFill/>
            <a:miter lim="800000"/>
            <a:headEnd/>
            <a:tailEnd/>
          </a:ln>
        </p:spPr>
        <p:txBody>
          <a:bodyPr anchor="b">
            <a:spAutoFit/>
          </a:bodyPr>
          <a:lstStyle/>
          <a:p>
            <a:pPr>
              <a:spcBef>
                <a:spcPts val="600"/>
              </a:spcBef>
            </a:pPr>
            <a:r>
              <a:rPr lang="en-US" sz="1000" dirty="0"/>
              <a:t>*Timespan: 1971 to 1997; metabolic syndrome defined using NCEP, WHO, or modified criteria.</a:t>
            </a:r>
          </a:p>
          <a:p>
            <a:pPr>
              <a:spcBef>
                <a:spcPts val="600"/>
              </a:spcBef>
            </a:pPr>
            <a:r>
              <a:rPr lang="en-US" sz="1000" dirty="0"/>
              <a:t>CHD, coronary heart disease; CI, confidence interval; CV, cardiovascular; NCEP, National Cholesterol Education Program;</a:t>
            </a:r>
            <a:br>
              <a:rPr lang="en-US" sz="1000" dirty="0"/>
            </a:br>
            <a:r>
              <a:rPr lang="en-US" sz="1000" dirty="0"/>
              <a:t>RR, relative risk; WHO, World Heath Organization.</a:t>
            </a:r>
          </a:p>
          <a:p>
            <a:pPr>
              <a:spcBef>
                <a:spcPts val="600"/>
              </a:spcBef>
            </a:pPr>
            <a:r>
              <a:rPr lang="en-US" sz="1000" dirty="0"/>
              <a:t>Gami AS, et al. </a:t>
            </a:r>
            <a:r>
              <a:rPr lang="en-US" sz="1000" i="1" dirty="0"/>
              <a:t>J Am Coll Cardiol</a:t>
            </a:r>
            <a:r>
              <a:rPr lang="en-US" sz="1000" dirty="0"/>
              <a:t>. 2007;49:403-414.</a:t>
            </a:r>
          </a:p>
        </p:txBody>
      </p:sp>
      <p:grpSp>
        <p:nvGrpSpPr>
          <p:cNvPr id="3" name="Group 2"/>
          <p:cNvGrpSpPr/>
          <p:nvPr/>
        </p:nvGrpSpPr>
        <p:grpSpPr>
          <a:xfrm>
            <a:off x="1093788" y="2245904"/>
            <a:ext cx="7148512" cy="3732213"/>
            <a:chOff x="1093788" y="2113552"/>
            <a:chExt cx="7148512" cy="3732213"/>
          </a:xfrm>
        </p:grpSpPr>
        <p:sp>
          <p:nvSpPr>
            <p:cNvPr id="39942" name="TextBox 7"/>
            <p:cNvSpPr txBox="1">
              <a:spLocks noChangeArrowheads="1"/>
            </p:cNvSpPr>
            <p:nvPr/>
          </p:nvSpPr>
          <p:spPr bwMode="auto">
            <a:xfrm>
              <a:off x="1093788" y="2113552"/>
              <a:ext cx="1197764" cy="3057247"/>
            </a:xfrm>
            <a:prstGeom prst="rect">
              <a:avLst/>
            </a:prstGeom>
            <a:noFill/>
            <a:ln w="9525">
              <a:noFill/>
              <a:miter lim="800000"/>
              <a:headEnd/>
              <a:tailEnd/>
            </a:ln>
          </p:spPr>
          <p:txBody>
            <a:bodyPr wrap="none">
              <a:spAutoFit/>
            </a:bodyPr>
            <a:lstStyle/>
            <a:p>
              <a:pPr>
                <a:spcBef>
                  <a:spcPts val="200"/>
                </a:spcBef>
              </a:pPr>
              <a:r>
                <a:rPr lang="en-US" sz="1600" b="1" u="sng" dirty="0">
                  <a:latin typeface="+mn-lt"/>
                  <a:ea typeface="ＭＳ Ｐゴシック" pitchFamily="34" charset="-128"/>
                  <a:cs typeface="Calibri" pitchFamily="34" charset="0"/>
                </a:rPr>
                <a:t>Outcome</a:t>
              </a:r>
            </a:p>
            <a:p>
              <a:pPr>
                <a:spcBef>
                  <a:spcPts val="200"/>
                </a:spcBef>
              </a:pPr>
              <a:endParaRPr lang="en-US" sz="1600" dirty="0">
                <a:latin typeface="+mn-lt"/>
                <a:ea typeface="ＭＳ Ｐゴシック" pitchFamily="34" charset="-128"/>
                <a:cs typeface="Calibri" pitchFamily="34" charset="0"/>
              </a:endParaRPr>
            </a:p>
            <a:p>
              <a:pPr>
                <a:spcBef>
                  <a:spcPts val="200"/>
                </a:spcBef>
              </a:pPr>
              <a:r>
                <a:rPr lang="en-US" sz="1600" dirty="0">
                  <a:latin typeface="+mn-lt"/>
                  <a:ea typeface="ＭＳ Ｐゴシック" pitchFamily="34" charset="-128"/>
                  <a:cs typeface="Calibri" pitchFamily="34" charset="0"/>
                </a:rPr>
                <a:t>CV event</a:t>
              </a:r>
            </a:p>
            <a:p>
              <a:pPr>
                <a:spcBef>
                  <a:spcPts val="200"/>
                </a:spcBef>
              </a:pPr>
              <a:endParaRPr lang="en-US" sz="1600" dirty="0">
                <a:latin typeface="+mn-lt"/>
                <a:ea typeface="ＭＳ Ｐゴシック" pitchFamily="34" charset="-128"/>
                <a:cs typeface="Calibri" pitchFamily="34" charset="0"/>
              </a:endParaRPr>
            </a:p>
            <a:p>
              <a:pPr>
                <a:spcBef>
                  <a:spcPts val="200"/>
                </a:spcBef>
              </a:pPr>
              <a:r>
                <a:rPr lang="en-US" sz="1600" dirty="0">
                  <a:latin typeface="+mn-lt"/>
                  <a:ea typeface="ＭＳ Ｐゴシック" pitchFamily="34" charset="-128"/>
                  <a:cs typeface="Calibri" pitchFamily="34" charset="0"/>
                </a:rPr>
                <a:t>CHD event</a:t>
              </a:r>
            </a:p>
            <a:p>
              <a:pPr>
                <a:spcBef>
                  <a:spcPts val="200"/>
                </a:spcBef>
              </a:pPr>
              <a:endParaRPr lang="en-US" sz="1600" dirty="0">
                <a:latin typeface="+mn-lt"/>
                <a:ea typeface="ＭＳ Ｐゴシック" pitchFamily="34" charset="-128"/>
                <a:cs typeface="Calibri" pitchFamily="34" charset="0"/>
              </a:endParaRPr>
            </a:p>
            <a:p>
              <a:pPr>
                <a:spcBef>
                  <a:spcPts val="200"/>
                </a:spcBef>
              </a:pPr>
              <a:r>
                <a:rPr lang="en-US" sz="1600" dirty="0">
                  <a:latin typeface="+mn-lt"/>
                  <a:ea typeface="ＭＳ Ｐゴシック" pitchFamily="34" charset="-128"/>
                  <a:cs typeface="Calibri" pitchFamily="34" charset="0"/>
                </a:rPr>
                <a:t>CV death</a:t>
              </a:r>
            </a:p>
            <a:p>
              <a:pPr>
                <a:spcBef>
                  <a:spcPts val="200"/>
                </a:spcBef>
              </a:pPr>
              <a:endParaRPr lang="en-US" sz="1600" dirty="0">
                <a:latin typeface="+mn-lt"/>
                <a:ea typeface="ＭＳ Ｐゴシック" pitchFamily="34" charset="-128"/>
                <a:cs typeface="Calibri" pitchFamily="34" charset="0"/>
              </a:endParaRPr>
            </a:p>
            <a:p>
              <a:pPr>
                <a:spcBef>
                  <a:spcPts val="200"/>
                </a:spcBef>
              </a:pPr>
              <a:r>
                <a:rPr lang="en-US" sz="1600" dirty="0">
                  <a:latin typeface="+mn-lt"/>
                  <a:ea typeface="ＭＳ Ｐゴシック" pitchFamily="34" charset="-128"/>
                  <a:cs typeface="Calibri" pitchFamily="34" charset="0"/>
                </a:rPr>
                <a:t>CHD death</a:t>
              </a:r>
            </a:p>
            <a:p>
              <a:pPr>
                <a:spcBef>
                  <a:spcPts val="200"/>
                </a:spcBef>
              </a:pPr>
              <a:endParaRPr lang="en-US" sz="1600" dirty="0">
                <a:latin typeface="+mn-lt"/>
                <a:ea typeface="ＭＳ Ｐゴシック" pitchFamily="34" charset="-128"/>
                <a:cs typeface="Calibri" pitchFamily="34" charset="0"/>
              </a:endParaRPr>
            </a:p>
            <a:p>
              <a:pPr>
                <a:spcBef>
                  <a:spcPts val="200"/>
                </a:spcBef>
              </a:pPr>
              <a:r>
                <a:rPr lang="en-US" sz="1600" dirty="0">
                  <a:latin typeface="+mn-lt"/>
                  <a:ea typeface="ＭＳ Ｐゴシック" pitchFamily="34" charset="-128"/>
                  <a:cs typeface="Calibri" pitchFamily="34" charset="0"/>
                </a:rPr>
                <a:t>Death</a:t>
              </a:r>
            </a:p>
          </p:txBody>
        </p:sp>
        <p:sp>
          <p:nvSpPr>
            <p:cNvPr id="39943" name="TextBox 8"/>
            <p:cNvSpPr txBox="1">
              <a:spLocks noChangeArrowheads="1"/>
            </p:cNvSpPr>
            <p:nvPr/>
          </p:nvSpPr>
          <p:spPr bwMode="auto">
            <a:xfrm>
              <a:off x="2483932" y="2113552"/>
              <a:ext cx="1268296" cy="3057247"/>
            </a:xfrm>
            <a:prstGeom prst="rect">
              <a:avLst/>
            </a:prstGeom>
            <a:noFill/>
            <a:ln w="9525">
              <a:noFill/>
              <a:miter lim="800000"/>
              <a:headEnd/>
              <a:tailEnd/>
            </a:ln>
          </p:spPr>
          <p:txBody>
            <a:bodyPr wrap="none">
              <a:spAutoFit/>
            </a:bodyPr>
            <a:lstStyle/>
            <a:p>
              <a:pPr algn="ctr">
                <a:spcBef>
                  <a:spcPts val="200"/>
                </a:spcBef>
              </a:pPr>
              <a:r>
                <a:rPr lang="en-US" sz="1600" b="1" u="sng" dirty="0">
                  <a:latin typeface="+mn-lt"/>
                  <a:ea typeface="ＭＳ Ｐゴシック" pitchFamily="34" charset="-128"/>
                  <a:cs typeface="Calibri" pitchFamily="34" charset="0"/>
                </a:rPr>
                <a:t>Studies (N)</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11</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18</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10</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7</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12</a:t>
              </a:r>
            </a:p>
          </p:txBody>
        </p:sp>
        <p:sp>
          <p:nvSpPr>
            <p:cNvPr id="39944" name="TextBox 9"/>
            <p:cNvSpPr txBox="1">
              <a:spLocks noChangeArrowheads="1"/>
            </p:cNvSpPr>
            <p:nvPr/>
          </p:nvSpPr>
          <p:spPr bwMode="auto">
            <a:xfrm>
              <a:off x="3863057" y="2113552"/>
              <a:ext cx="583813" cy="3057247"/>
            </a:xfrm>
            <a:prstGeom prst="rect">
              <a:avLst/>
            </a:prstGeom>
            <a:noFill/>
            <a:ln w="9525">
              <a:noFill/>
              <a:miter lim="800000"/>
              <a:headEnd/>
              <a:tailEnd/>
            </a:ln>
          </p:spPr>
          <p:txBody>
            <a:bodyPr wrap="none">
              <a:spAutoFit/>
            </a:bodyPr>
            <a:lstStyle/>
            <a:p>
              <a:pPr algn="ctr">
                <a:spcBef>
                  <a:spcPts val="200"/>
                </a:spcBef>
              </a:pPr>
              <a:r>
                <a:rPr lang="en-US" sz="1600" b="1" u="sng" dirty="0">
                  <a:latin typeface="+mn-lt"/>
                  <a:ea typeface="ＭＳ Ｐゴシック" pitchFamily="34" charset="-128"/>
                  <a:cs typeface="Calibri" pitchFamily="34" charset="0"/>
                </a:rPr>
                <a:t>RR</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2.18</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1.65</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1.91</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1.60</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1.60</a:t>
              </a:r>
            </a:p>
          </p:txBody>
        </p:sp>
        <p:sp>
          <p:nvSpPr>
            <p:cNvPr id="39945" name="TextBox 10"/>
            <p:cNvSpPr txBox="1">
              <a:spLocks noChangeArrowheads="1"/>
            </p:cNvSpPr>
            <p:nvPr/>
          </p:nvSpPr>
          <p:spPr bwMode="auto">
            <a:xfrm>
              <a:off x="4632754" y="2113552"/>
              <a:ext cx="1051890" cy="3057247"/>
            </a:xfrm>
            <a:prstGeom prst="rect">
              <a:avLst/>
            </a:prstGeom>
            <a:noFill/>
            <a:ln w="9525">
              <a:noFill/>
              <a:miter lim="800000"/>
              <a:headEnd/>
              <a:tailEnd/>
            </a:ln>
          </p:spPr>
          <p:txBody>
            <a:bodyPr wrap="none">
              <a:spAutoFit/>
            </a:bodyPr>
            <a:lstStyle/>
            <a:p>
              <a:pPr algn="ctr">
                <a:spcBef>
                  <a:spcPts val="200"/>
                </a:spcBef>
              </a:pPr>
              <a:r>
                <a:rPr lang="en-US" sz="1600" b="1" u="sng" dirty="0">
                  <a:latin typeface="+mn-lt"/>
                  <a:ea typeface="ＭＳ Ｐゴシック" pitchFamily="34" charset="-128"/>
                  <a:cs typeface="Calibri" pitchFamily="34" charset="0"/>
                </a:rPr>
                <a:t>95% CI</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1.63-2.93</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1.37-1.99</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1.47-2.49</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1.28-2.01</a:t>
              </a:r>
            </a:p>
            <a:p>
              <a:pPr algn="ctr">
                <a:spcBef>
                  <a:spcPts val="200"/>
                </a:spcBef>
              </a:pPr>
              <a:endParaRPr lang="en-US" sz="1600" dirty="0">
                <a:latin typeface="+mn-lt"/>
                <a:ea typeface="ＭＳ Ｐゴシック" pitchFamily="34" charset="-128"/>
                <a:cs typeface="Calibri" pitchFamily="34" charset="0"/>
              </a:endParaRPr>
            </a:p>
            <a:p>
              <a:pPr algn="ctr">
                <a:spcBef>
                  <a:spcPts val="200"/>
                </a:spcBef>
              </a:pPr>
              <a:r>
                <a:rPr lang="en-US" sz="1600" dirty="0">
                  <a:latin typeface="+mn-lt"/>
                  <a:ea typeface="ＭＳ Ｐゴシック" pitchFamily="34" charset="-128"/>
                  <a:cs typeface="Calibri" pitchFamily="34" charset="0"/>
                </a:rPr>
                <a:t>1.37-1.92</a:t>
              </a:r>
            </a:p>
          </p:txBody>
        </p:sp>
        <p:cxnSp>
          <p:nvCxnSpPr>
            <p:cNvPr id="19" name="Straight Connector 18"/>
            <p:cNvCxnSpPr/>
            <p:nvPr/>
          </p:nvCxnSpPr>
          <p:spPr bwMode="auto">
            <a:xfrm rot="10800000">
              <a:off x="5867400" y="5194890"/>
              <a:ext cx="22098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flipH="1" flipV="1">
              <a:off x="5237956" y="3879646"/>
              <a:ext cx="2630488" cy="0"/>
            </a:xfrm>
            <a:prstGeom prst="line">
              <a:avLst/>
            </a:prstGeom>
            <a:ln w="571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5400000" flipH="1" flipV="1">
              <a:off x="4552156" y="3879646"/>
              <a:ext cx="2630488"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flipH="1" flipV="1">
              <a:off x="5892006" y="3847896"/>
              <a:ext cx="2693988"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5400000" flipH="1" flipV="1">
              <a:off x="6730206" y="3847896"/>
              <a:ext cx="2693988"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9951" name="TextBox 24"/>
            <p:cNvSpPr txBox="1">
              <a:spLocks noChangeArrowheads="1"/>
            </p:cNvSpPr>
            <p:nvPr/>
          </p:nvSpPr>
          <p:spPr bwMode="auto">
            <a:xfrm>
              <a:off x="5563479" y="5206287"/>
              <a:ext cx="2678821" cy="369357"/>
            </a:xfrm>
            <a:prstGeom prst="rect">
              <a:avLst/>
            </a:prstGeom>
            <a:noFill/>
            <a:ln w="9525">
              <a:noFill/>
              <a:miter lim="800000"/>
              <a:headEnd/>
              <a:tailEnd/>
            </a:ln>
          </p:spPr>
          <p:txBody>
            <a:bodyPr>
              <a:spAutoFit/>
            </a:bodyPr>
            <a:lstStyle/>
            <a:p>
              <a:pPr>
                <a:tabLst>
                  <a:tab pos="228600" algn="ctr"/>
                  <a:tab pos="914400" algn="ctr"/>
                  <a:tab pos="1600200" algn="ctr"/>
                  <a:tab pos="2406650" algn="ctr"/>
                </a:tabLst>
              </a:pPr>
              <a:r>
                <a:rPr lang="en-US" dirty="0">
                  <a:latin typeface="Calibri" pitchFamily="34" charset="0"/>
                  <a:ea typeface="ＭＳ Ｐゴシック" pitchFamily="34" charset="-128"/>
                  <a:cs typeface="Calibri" pitchFamily="34" charset="0"/>
                </a:rPr>
                <a:t>	0.5	1	2	5 </a:t>
              </a:r>
            </a:p>
          </p:txBody>
        </p:sp>
        <p:sp>
          <p:nvSpPr>
            <p:cNvPr id="13" name="Flowchart: Sort 12"/>
            <p:cNvSpPr/>
            <p:nvPr/>
          </p:nvSpPr>
          <p:spPr bwMode="auto">
            <a:xfrm rot="5400000">
              <a:off x="7148512" y="2580278"/>
              <a:ext cx="257175" cy="533400"/>
            </a:xfrm>
            <a:prstGeom prst="flowChartSor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14" name="Flowchart: Sort 13"/>
            <p:cNvSpPr/>
            <p:nvPr/>
          </p:nvSpPr>
          <p:spPr bwMode="auto">
            <a:xfrm rot="5400000">
              <a:off x="6951662" y="3177178"/>
              <a:ext cx="193675" cy="381000"/>
            </a:xfrm>
            <a:prstGeom prst="flowChartSor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15" name="Flowchart: Sort 14"/>
            <p:cNvSpPr/>
            <p:nvPr/>
          </p:nvSpPr>
          <p:spPr bwMode="auto">
            <a:xfrm rot="5400000">
              <a:off x="7033418" y="3735184"/>
              <a:ext cx="258763" cy="457200"/>
            </a:xfrm>
            <a:prstGeom prst="flowChartSor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16" name="Flowchart: Sort 15"/>
            <p:cNvSpPr/>
            <p:nvPr/>
          </p:nvSpPr>
          <p:spPr bwMode="auto">
            <a:xfrm rot="5400000">
              <a:off x="6913562" y="4218578"/>
              <a:ext cx="193675" cy="457200"/>
            </a:xfrm>
            <a:prstGeom prst="flowChartSor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17" name="Flowchart: Sort 16"/>
            <p:cNvSpPr/>
            <p:nvPr/>
          </p:nvSpPr>
          <p:spPr bwMode="auto">
            <a:xfrm rot="5400000">
              <a:off x="6913562" y="4809128"/>
              <a:ext cx="193675" cy="381000"/>
            </a:xfrm>
            <a:prstGeom prst="flowChartSor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p:txBody>
        </p:sp>
        <p:sp>
          <p:nvSpPr>
            <p:cNvPr id="28693" name="TextBox 25"/>
            <p:cNvSpPr txBox="1">
              <a:spLocks noChangeArrowheads="1"/>
            </p:cNvSpPr>
            <p:nvPr/>
          </p:nvSpPr>
          <p:spPr bwMode="auto">
            <a:xfrm>
              <a:off x="5002724" y="5475877"/>
              <a:ext cx="314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2"/>
                  </a:solidFill>
                  <a:latin typeface="Arial" charset="0"/>
                  <a:cs typeface="Arial" charset="0"/>
                </a:defRPr>
              </a:lvl1pPr>
              <a:lvl2pPr marL="742950" indent="-285750" eaLnBrk="0" hangingPunct="0">
                <a:defRPr sz="1400" b="1">
                  <a:solidFill>
                    <a:schemeClr val="tx2"/>
                  </a:solidFill>
                  <a:latin typeface="Arial" charset="0"/>
                  <a:cs typeface="Arial" charset="0"/>
                </a:defRPr>
              </a:lvl2pPr>
              <a:lvl3pPr marL="1143000" indent="-228600" eaLnBrk="0" hangingPunct="0">
                <a:defRPr sz="1400" b="1">
                  <a:solidFill>
                    <a:schemeClr val="tx2"/>
                  </a:solidFill>
                  <a:latin typeface="Arial" charset="0"/>
                  <a:cs typeface="Arial" charset="0"/>
                </a:defRPr>
              </a:lvl3pPr>
              <a:lvl4pPr marL="1600200" indent="-228600" eaLnBrk="0" hangingPunct="0">
                <a:defRPr sz="1400" b="1">
                  <a:solidFill>
                    <a:schemeClr val="tx2"/>
                  </a:solidFill>
                  <a:latin typeface="Arial" charset="0"/>
                  <a:cs typeface="Arial" charset="0"/>
                </a:defRPr>
              </a:lvl4pPr>
              <a:lvl5pPr marL="2057400" indent="-228600" eaLnBrk="0" hangingPunct="0">
                <a:defRPr sz="1400" b="1">
                  <a:solidFill>
                    <a:schemeClr val="tx2"/>
                  </a:solidFill>
                  <a:latin typeface="Arial" charset="0"/>
                  <a:cs typeface="Arial" charset="0"/>
                </a:defRPr>
              </a:lvl5pPr>
              <a:lvl6pPr marL="2514600" indent="-228600" eaLnBrk="0" fontAlgn="base" hangingPunct="0">
                <a:spcBef>
                  <a:spcPct val="0"/>
                </a:spcBef>
                <a:spcAft>
                  <a:spcPct val="0"/>
                </a:spcAft>
                <a:defRPr sz="1400" b="1">
                  <a:solidFill>
                    <a:schemeClr val="tx2"/>
                  </a:solidFill>
                  <a:latin typeface="Arial" charset="0"/>
                  <a:cs typeface="Arial" charset="0"/>
                </a:defRPr>
              </a:lvl6pPr>
              <a:lvl7pPr marL="2971800" indent="-228600" eaLnBrk="0" fontAlgn="base" hangingPunct="0">
                <a:spcBef>
                  <a:spcPct val="0"/>
                </a:spcBef>
                <a:spcAft>
                  <a:spcPct val="0"/>
                </a:spcAft>
                <a:defRPr sz="1400" b="1">
                  <a:solidFill>
                    <a:schemeClr val="tx2"/>
                  </a:solidFill>
                  <a:latin typeface="Arial" charset="0"/>
                  <a:cs typeface="Arial" charset="0"/>
                </a:defRPr>
              </a:lvl7pPr>
              <a:lvl8pPr marL="3429000" indent="-228600" eaLnBrk="0" fontAlgn="base" hangingPunct="0">
                <a:spcBef>
                  <a:spcPct val="0"/>
                </a:spcBef>
                <a:spcAft>
                  <a:spcPct val="0"/>
                </a:spcAft>
                <a:defRPr sz="1400" b="1">
                  <a:solidFill>
                    <a:schemeClr val="tx2"/>
                  </a:solidFill>
                  <a:latin typeface="Arial" charset="0"/>
                  <a:cs typeface="Arial" charset="0"/>
                </a:defRPr>
              </a:lvl8pPr>
              <a:lvl9pPr marL="3886200" indent="-228600" eaLnBrk="0" fontAlgn="base" hangingPunct="0">
                <a:spcBef>
                  <a:spcPct val="0"/>
                </a:spcBef>
                <a:spcAft>
                  <a:spcPct val="0"/>
                </a:spcAft>
                <a:defRPr sz="1400" b="1">
                  <a:solidFill>
                    <a:schemeClr val="tx2"/>
                  </a:solidFill>
                  <a:latin typeface="Arial" charset="0"/>
                  <a:cs typeface="Arial" charset="0"/>
                </a:defRPr>
              </a:lvl9pPr>
            </a:lstStyle>
            <a:p>
              <a:pPr eaLnBrk="1" fontAlgn="auto" hangingPunct="1">
                <a:spcBef>
                  <a:spcPts val="0"/>
                </a:spcBef>
                <a:spcAft>
                  <a:spcPts val="0"/>
                </a:spcAft>
                <a:defRPr/>
              </a:pPr>
              <a:r>
                <a:rPr lang="en-US" sz="1800" dirty="0">
                  <a:solidFill>
                    <a:schemeClr val="tx1"/>
                  </a:solidFill>
                  <a:latin typeface="Calibri"/>
                  <a:cs typeface="Calibri"/>
                </a:rPr>
                <a:t>Decreased risk     Increased risk</a:t>
              </a:r>
            </a:p>
          </p:txBody>
        </p:sp>
      </p:grpSp>
      <p:sp>
        <p:nvSpPr>
          <p:cNvPr id="39941" name="Rectangle 1"/>
          <p:cNvSpPr>
            <a:spLocks noChangeArrowheads="1"/>
          </p:cNvSpPr>
          <p:nvPr/>
        </p:nvSpPr>
        <p:spPr bwMode="auto">
          <a:xfrm>
            <a:off x="2137680" y="1453820"/>
            <a:ext cx="4868640" cy="707886"/>
          </a:xfrm>
          <a:prstGeom prst="rect">
            <a:avLst/>
          </a:prstGeom>
          <a:noFill/>
          <a:ln w="9525">
            <a:noFill/>
            <a:miter lim="800000"/>
            <a:headEnd/>
            <a:tailEnd/>
          </a:ln>
        </p:spPr>
        <p:txBody>
          <a:bodyPr wrap="none">
            <a:spAutoFit/>
          </a:bodyPr>
          <a:lstStyle/>
          <a:p>
            <a:pPr algn="ctr"/>
            <a:r>
              <a:rPr lang="en-US" sz="2000" b="1" dirty="0">
                <a:solidFill>
                  <a:schemeClr val="accent3"/>
                </a:solidFill>
                <a:latin typeface="+mn-lt"/>
              </a:rPr>
              <a:t>Systematic Review and Meta-analysis*</a:t>
            </a:r>
          </a:p>
          <a:p>
            <a:pPr algn="ctr"/>
            <a:r>
              <a:rPr lang="en-US" sz="2000" b="1" dirty="0">
                <a:solidFill>
                  <a:schemeClr val="accent3"/>
                </a:solidFill>
                <a:latin typeface="+mn-lt"/>
              </a:rPr>
              <a:t>(37 Longitudinal Studies; N=172,573)</a:t>
            </a:r>
          </a:p>
        </p:txBody>
      </p:sp>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
          <p:cNvSpPr txBox="1">
            <a:spLocks noChangeArrowheads="1"/>
          </p:cNvSpPr>
          <p:nvPr/>
        </p:nvSpPr>
        <p:spPr bwMode="auto">
          <a:xfrm>
            <a:off x="33338" y="6332569"/>
            <a:ext cx="7577137" cy="477054"/>
          </a:xfrm>
          <a:prstGeom prst="rect">
            <a:avLst/>
          </a:prstGeom>
          <a:noFill/>
          <a:ln w="9525">
            <a:noFill/>
            <a:miter lim="800000"/>
            <a:headEnd/>
            <a:tailEnd/>
          </a:ln>
        </p:spPr>
        <p:txBody>
          <a:bodyPr anchor="b">
            <a:spAutoFit/>
          </a:bodyPr>
          <a:lstStyle/>
          <a:p>
            <a:pPr>
              <a:spcBef>
                <a:spcPts val="600"/>
              </a:spcBef>
            </a:pPr>
            <a:r>
              <a:rPr lang="en-US" sz="1000" dirty="0">
                <a:ea typeface="ＭＳ Ｐゴシック" pitchFamily="34" charset="-128"/>
              </a:rPr>
              <a:t>IFG, impaired fasting glucose; NHANES, National Health and Nutrition Examination Survey.</a:t>
            </a:r>
          </a:p>
          <a:p>
            <a:pPr>
              <a:spcBef>
                <a:spcPts val="600"/>
              </a:spcBef>
            </a:pPr>
            <a:r>
              <a:rPr lang="en-US" sz="1000" dirty="0">
                <a:ea typeface="ＭＳ Ｐゴシック" pitchFamily="34" charset="-128"/>
              </a:rPr>
              <a:t>Alexander CM, et al. </a:t>
            </a:r>
            <a:r>
              <a:rPr lang="en-US" sz="1000" i="1" dirty="0">
                <a:ea typeface="ＭＳ Ｐゴシック" pitchFamily="34" charset="-128"/>
              </a:rPr>
              <a:t>Am J Cardiol</a:t>
            </a:r>
            <a:r>
              <a:rPr lang="en-US" sz="1000" dirty="0">
                <a:ea typeface="ＭＳ Ｐゴシック" pitchFamily="34" charset="-128"/>
              </a:rPr>
              <a:t>. 2006;98:982-985. </a:t>
            </a:r>
          </a:p>
        </p:txBody>
      </p:sp>
      <p:sp>
        <p:nvSpPr>
          <p:cNvPr id="44040" name="Rectangle 13"/>
          <p:cNvSpPr>
            <a:spLocks noGrp="1" noChangeArrowheads="1"/>
          </p:cNvSpPr>
          <p:nvPr>
            <p:ph type="title"/>
          </p:nvPr>
        </p:nvSpPr>
        <p:spPr/>
        <p:txBody>
          <a:bodyPr/>
          <a:lstStyle/>
          <a:p>
            <a:r>
              <a:rPr lang="en-US" dirty="0"/>
              <a:t>Overlap Between Metabolic Syndrome and Hyperglycemia</a:t>
            </a:r>
          </a:p>
        </p:txBody>
      </p:sp>
      <p:sp>
        <p:nvSpPr>
          <p:cNvPr id="2" name="Slide Number Placeholder 1"/>
          <p:cNvSpPr>
            <a:spLocks noGrp="1"/>
          </p:cNvSpPr>
          <p:nvPr>
            <p:ph type="sldNum" sz="quarter" idx="4"/>
          </p:nvPr>
        </p:nvSpPr>
        <p:spPr/>
        <p:txBody>
          <a:bodyPr/>
          <a:lstStyle/>
          <a:p>
            <a:fld id="{2462ECC2-A415-4E86-873D-B602882CC3EA}" type="slidenum">
              <a:rPr lang="en-US" smtClean="0"/>
              <a:pPr/>
              <a:t>63</a:t>
            </a:fld>
            <a:endParaRPr lang="en-US" dirty="0"/>
          </a:p>
        </p:txBody>
      </p:sp>
      <p:grpSp>
        <p:nvGrpSpPr>
          <p:cNvPr id="40964" name="Group 13"/>
          <p:cNvGrpSpPr>
            <a:grpSpLocks noChangeAspect="1"/>
          </p:cNvGrpSpPr>
          <p:nvPr/>
        </p:nvGrpSpPr>
        <p:grpSpPr bwMode="auto">
          <a:xfrm>
            <a:off x="2112963" y="2427288"/>
            <a:ext cx="5281612" cy="3857625"/>
            <a:chOff x="2303168" y="2354103"/>
            <a:chExt cx="4633343" cy="3383279"/>
          </a:xfrm>
        </p:grpSpPr>
        <p:sp>
          <p:nvSpPr>
            <p:cNvPr id="8" name="Freeform 7"/>
            <p:cNvSpPr/>
            <p:nvPr/>
          </p:nvSpPr>
          <p:spPr>
            <a:xfrm>
              <a:off x="2303168" y="2354103"/>
              <a:ext cx="3382744" cy="3383279"/>
            </a:xfrm>
            <a:custGeom>
              <a:avLst/>
              <a:gdLst>
                <a:gd name="connsiteX0" fmla="*/ 0 w 3383280"/>
                <a:gd name="connsiteY0" fmla="*/ 1691640 h 3383279"/>
                <a:gd name="connsiteX1" fmla="*/ 1691640 w 3383280"/>
                <a:gd name="connsiteY1" fmla="*/ 0 h 3383279"/>
                <a:gd name="connsiteX2" fmla="*/ 3383280 w 3383280"/>
                <a:gd name="connsiteY2" fmla="*/ 1691640 h 3383279"/>
                <a:gd name="connsiteX3" fmla="*/ 1691640 w 3383280"/>
                <a:gd name="connsiteY3" fmla="*/ 3383280 h 3383279"/>
                <a:gd name="connsiteX4" fmla="*/ 0 w 3383280"/>
                <a:gd name="connsiteY4" fmla="*/ 1691640 h 338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0" h="3383279">
                  <a:moveTo>
                    <a:pt x="0" y="1691640"/>
                  </a:moveTo>
                  <a:cubicBezTo>
                    <a:pt x="0" y="757373"/>
                    <a:pt x="757373" y="0"/>
                    <a:pt x="1691640" y="0"/>
                  </a:cubicBezTo>
                  <a:cubicBezTo>
                    <a:pt x="2625907" y="0"/>
                    <a:pt x="3383280" y="757373"/>
                    <a:pt x="3383280" y="1691640"/>
                  </a:cubicBezTo>
                  <a:cubicBezTo>
                    <a:pt x="3383280" y="2625907"/>
                    <a:pt x="2625907" y="3383280"/>
                    <a:pt x="1691640" y="3383280"/>
                  </a:cubicBezTo>
                  <a:cubicBezTo>
                    <a:pt x="757373" y="3383280"/>
                    <a:pt x="0" y="2625907"/>
                    <a:pt x="0" y="1691640"/>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472440" tIns="398961" rIns="960120" bIns="398961" spcCol="1270" anchor="ctr"/>
            <a:lstStyle/>
            <a:p>
              <a:pPr defTabSz="1644650" fontAlgn="auto">
                <a:lnSpc>
                  <a:spcPct val="90000"/>
                </a:lnSpc>
                <a:spcAft>
                  <a:spcPct val="35000"/>
                </a:spcAft>
                <a:defRPr/>
              </a:pPr>
              <a:endParaRPr lang="en-US" sz="1600" b="1" dirty="0">
                <a:cs typeface="Arial" pitchFamily="34" charset="0"/>
              </a:endParaRPr>
            </a:p>
          </p:txBody>
        </p:sp>
        <p:sp>
          <p:nvSpPr>
            <p:cNvPr id="9" name="Freeform 8"/>
            <p:cNvSpPr/>
            <p:nvPr/>
          </p:nvSpPr>
          <p:spPr>
            <a:xfrm>
              <a:off x="3225102" y="2354103"/>
              <a:ext cx="3382744" cy="3383279"/>
            </a:xfrm>
            <a:custGeom>
              <a:avLst/>
              <a:gdLst>
                <a:gd name="connsiteX0" fmla="*/ 0 w 3383280"/>
                <a:gd name="connsiteY0" fmla="*/ 1691640 h 3383279"/>
                <a:gd name="connsiteX1" fmla="*/ 1691640 w 3383280"/>
                <a:gd name="connsiteY1" fmla="*/ 0 h 3383279"/>
                <a:gd name="connsiteX2" fmla="*/ 3383280 w 3383280"/>
                <a:gd name="connsiteY2" fmla="*/ 1691640 h 3383279"/>
                <a:gd name="connsiteX3" fmla="*/ 1691640 w 3383280"/>
                <a:gd name="connsiteY3" fmla="*/ 3383280 h 3383279"/>
                <a:gd name="connsiteX4" fmla="*/ 0 w 3383280"/>
                <a:gd name="connsiteY4" fmla="*/ 1691640 h 338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0" h="3383279">
                  <a:moveTo>
                    <a:pt x="0" y="1691640"/>
                  </a:moveTo>
                  <a:cubicBezTo>
                    <a:pt x="0" y="757373"/>
                    <a:pt x="757373" y="0"/>
                    <a:pt x="1691640" y="0"/>
                  </a:cubicBezTo>
                  <a:cubicBezTo>
                    <a:pt x="2625907" y="0"/>
                    <a:pt x="3383280" y="757373"/>
                    <a:pt x="3383280" y="1691640"/>
                  </a:cubicBezTo>
                  <a:cubicBezTo>
                    <a:pt x="3383280" y="2625907"/>
                    <a:pt x="2625907" y="3383280"/>
                    <a:pt x="1691640" y="3383280"/>
                  </a:cubicBezTo>
                  <a:cubicBezTo>
                    <a:pt x="757373" y="3383280"/>
                    <a:pt x="0" y="2625907"/>
                    <a:pt x="0" y="1691640"/>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960121" tIns="398961" rIns="472439" bIns="398961" spcCol="1270"/>
            <a:lstStyle/>
            <a:p>
              <a:pPr algn="r" defTabSz="1644650" fontAlgn="auto">
                <a:lnSpc>
                  <a:spcPct val="90000"/>
                </a:lnSpc>
                <a:spcAft>
                  <a:spcPct val="35000"/>
                </a:spcAft>
                <a:defRPr/>
              </a:pPr>
              <a:endParaRPr lang="en-US" sz="1600" b="1" dirty="0">
                <a:cs typeface="Arial" pitchFamily="34" charset="0"/>
              </a:endParaRPr>
            </a:p>
          </p:txBody>
        </p:sp>
        <p:sp>
          <p:nvSpPr>
            <p:cNvPr id="40968" name="Rectangle 10"/>
            <p:cNvSpPr>
              <a:spLocks noChangeArrowheads="1"/>
            </p:cNvSpPr>
            <p:nvPr/>
          </p:nvSpPr>
          <p:spPr bwMode="auto">
            <a:xfrm>
              <a:off x="5616997" y="3717042"/>
              <a:ext cx="1319514" cy="657400"/>
            </a:xfrm>
            <a:prstGeom prst="rect">
              <a:avLst/>
            </a:prstGeom>
            <a:noFill/>
            <a:ln w="9525">
              <a:noFill/>
              <a:miter lim="800000"/>
              <a:headEnd/>
              <a:tailEnd/>
            </a:ln>
          </p:spPr>
          <p:txBody>
            <a:bodyPr anchor="ctr">
              <a:spAutoFit/>
            </a:bodyPr>
            <a:lstStyle/>
            <a:p>
              <a:pPr defTabSz="1644650">
                <a:lnSpc>
                  <a:spcPct val="90000"/>
                </a:lnSpc>
                <a:spcAft>
                  <a:spcPct val="35000"/>
                </a:spcAft>
              </a:pPr>
              <a:r>
                <a:rPr lang="en-US" sz="1400" b="1" dirty="0">
                  <a:solidFill>
                    <a:schemeClr val="bg1"/>
                  </a:solidFill>
                </a:rPr>
                <a:t>Metabolic syndrome</a:t>
              </a:r>
            </a:p>
            <a:p>
              <a:pPr defTabSz="1644650">
                <a:lnSpc>
                  <a:spcPct val="90000"/>
                </a:lnSpc>
                <a:spcAft>
                  <a:spcPct val="35000"/>
                </a:spcAft>
              </a:pPr>
              <a:r>
                <a:rPr lang="en-US" sz="1400" b="1" dirty="0">
                  <a:solidFill>
                    <a:schemeClr val="bg1"/>
                  </a:solidFill>
                </a:rPr>
                <a:t>18.4%</a:t>
              </a:r>
            </a:p>
          </p:txBody>
        </p:sp>
        <p:sp>
          <p:nvSpPr>
            <p:cNvPr id="40969" name="Rectangle 12"/>
            <p:cNvSpPr>
              <a:spLocks noChangeArrowheads="1"/>
            </p:cNvSpPr>
            <p:nvPr/>
          </p:nvSpPr>
          <p:spPr bwMode="auto">
            <a:xfrm>
              <a:off x="2445513" y="3717042"/>
              <a:ext cx="797564" cy="657400"/>
            </a:xfrm>
            <a:prstGeom prst="rect">
              <a:avLst/>
            </a:prstGeom>
            <a:noFill/>
            <a:ln w="9525">
              <a:noFill/>
              <a:miter lim="800000"/>
              <a:headEnd/>
              <a:tailEnd/>
            </a:ln>
          </p:spPr>
          <p:txBody>
            <a:bodyPr wrap="none" anchor="ctr">
              <a:spAutoFit/>
            </a:bodyPr>
            <a:lstStyle/>
            <a:p>
              <a:pPr algn="r" defTabSz="1644650">
                <a:lnSpc>
                  <a:spcPct val="90000"/>
                </a:lnSpc>
                <a:spcAft>
                  <a:spcPct val="35000"/>
                </a:spcAft>
              </a:pPr>
              <a:r>
                <a:rPr lang="en-US" sz="1400" b="1" dirty="0">
                  <a:solidFill>
                    <a:schemeClr val="bg1"/>
                  </a:solidFill>
                </a:rPr>
                <a:t>IFG or</a:t>
              </a:r>
              <a:br>
                <a:rPr lang="en-US" sz="1400" b="1" dirty="0">
                  <a:solidFill>
                    <a:schemeClr val="bg1"/>
                  </a:solidFill>
                </a:rPr>
              </a:br>
              <a:r>
                <a:rPr lang="en-US" sz="1400" b="1" dirty="0">
                  <a:solidFill>
                    <a:schemeClr val="bg1"/>
                  </a:solidFill>
                </a:rPr>
                <a:t>diabetes</a:t>
              </a:r>
            </a:p>
            <a:p>
              <a:pPr algn="r" defTabSz="1644650">
                <a:lnSpc>
                  <a:spcPct val="90000"/>
                </a:lnSpc>
                <a:spcAft>
                  <a:spcPct val="35000"/>
                </a:spcAft>
              </a:pPr>
              <a:r>
                <a:rPr lang="en-US" sz="1400" b="1" dirty="0">
                  <a:solidFill>
                    <a:schemeClr val="bg1"/>
                  </a:solidFill>
                </a:rPr>
                <a:t>20.6%</a:t>
              </a:r>
            </a:p>
          </p:txBody>
        </p:sp>
        <p:sp>
          <p:nvSpPr>
            <p:cNvPr id="23" name="Rectangle 22"/>
            <p:cNvSpPr/>
            <p:nvPr/>
          </p:nvSpPr>
          <p:spPr>
            <a:xfrm>
              <a:off x="3797480" y="3735261"/>
              <a:ext cx="1320231" cy="544387"/>
            </a:xfrm>
            <a:prstGeom prst="rect">
              <a:avLst/>
            </a:prstGeom>
          </p:spPr>
          <p:txBody>
            <a:bodyPr>
              <a:spAutoFit/>
            </a:bodyPr>
            <a:lstStyle/>
            <a:p>
              <a:pPr algn="ctr" defTabSz="1644650" fontAlgn="auto">
                <a:lnSpc>
                  <a:spcPct val="90000"/>
                </a:lnSpc>
                <a:spcBef>
                  <a:spcPts val="0"/>
                </a:spcBef>
                <a:spcAft>
                  <a:spcPct val="35000"/>
                </a:spcAft>
                <a:defRPr/>
              </a:pPr>
              <a:r>
                <a:rPr lang="en-US" sz="1600" b="1" dirty="0">
                  <a:solidFill>
                    <a:schemeClr val="bg1"/>
                  </a:solidFill>
                  <a:effectLst>
                    <a:outerShdw blurRad="38100" dist="38100" dir="2700000" algn="tl">
                      <a:srgbClr val="000000">
                        <a:alpha val="43137"/>
                      </a:srgbClr>
                    </a:outerShdw>
                  </a:effectLst>
                  <a:latin typeface="+mn-lt"/>
                </a:rPr>
                <a:t>Both</a:t>
              </a:r>
            </a:p>
            <a:p>
              <a:pPr algn="ctr" defTabSz="1644650" fontAlgn="auto">
                <a:lnSpc>
                  <a:spcPct val="90000"/>
                </a:lnSpc>
                <a:spcBef>
                  <a:spcPts val="0"/>
                </a:spcBef>
                <a:spcAft>
                  <a:spcPct val="35000"/>
                </a:spcAft>
                <a:defRPr/>
              </a:pPr>
              <a:r>
                <a:rPr lang="en-US" sz="1600" b="1" dirty="0">
                  <a:solidFill>
                    <a:schemeClr val="bg1"/>
                  </a:solidFill>
                  <a:effectLst>
                    <a:outerShdw blurRad="38100" dist="38100" dir="2700000" algn="tl">
                      <a:srgbClr val="000000">
                        <a:alpha val="43137"/>
                      </a:srgbClr>
                    </a:outerShdw>
                  </a:effectLst>
                  <a:latin typeface="+mn-lt"/>
                </a:rPr>
                <a:t>61.0%</a:t>
              </a:r>
            </a:p>
          </p:txBody>
        </p:sp>
      </p:grpSp>
      <p:sp>
        <p:nvSpPr>
          <p:cNvPr id="40965" name="TextBox 11"/>
          <p:cNvSpPr txBox="1">
            <a:spLocks noChangeArrowheads="1"/>
          </p:cNvSpPr>
          <p:nvPr/>
        </p:nvSpPr>
        <p:spPr bwMode="auto">
          <a:xfrm>
            <a:off x="2654300" y="1555750"/>
            <a:ext cx="4121150" cy="707886"/>
          </a:xfrm>
          <a:prstGeom prst="rect">
            <a:avLst/>
          </a:prstGeom>
          <a:noFill/>
          <a:ln w="9525">
            <a:noFill/>
            <a:miter lim="800000"/>
            <a:headEnd/>
            <a:tailEnd/>
          </a:ln>
        </p:spPr>
        <p:txBody>
          <a:bodyPr>
            <a:spAutoFit/>
          </a:bodyPr>
          <a:lstStyle/>
          <a:p>
            <a:pPr algn="ctr"/>
            <a:r>
              <a:rPr lang="en-US" sz="2000" b="1" dirty="0">
                <a:solidFill>
                  <a:schemeClr val="accent3"/>
                </a:solidFill>
                <a:ea typeface="ＭＳ Ｐゴシック" pitchFamily="34" charset="-128"/>
              </a:rPr>
              <a:t>NHANES 1988-1994</a:t>
            </a:r>
          </a:p>
          <a:p>
            <a:pPr algn="ctr"/>
            <a:r>
              <a:rPr lang="en-US" sz="2000" b="1" dirty="0">
                <a:solidFill>
                  <a:schemeClr val="accent3"/>
                </a:solidFill>
                <a:ea typeface="ＭＳ Ｐゴシック" pitchFamily="34" charset="-128"/>
              </a:rPr>
              <a:t>Participants Age ≥50 Years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Risk of Developing</a:t>
            </a:r>
            <a:br>
              <a:rPr lang="en-US" dirty="0"/>
            </a:br>
            <a:r>
              <a:rPr lang="en-US" dirty="0"/>
              <a:t>Type 2 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64</a:t>
            </a:fld>
            <a:endParaRPr lang="en-US" dirty="0"/>
          </a:p>
        </p:txBody>
      </p:sp>
      <p:sp>
        <p:nvSpPr>
          <p:cNvPr id="41987" name="Text Box 5"/>
          <p:cNvSpPr txBox="1">
            <a:spLocks noChangeArrowheads="1"/>
          </p:cNvSpPr>
          <p:nvPr/>
        </p:nvSpPr>
        <p:spPr bwMode="auto">
          <a:xfrm>
            <a:off x="1989138" y="1627274"/>
            <a:ext cx="5141912" cy="400050"/>
          </a:xfrm>
          <a:prstGeom prst="rect">
            <a:avLst/>
          </a:prstGeom>
          <a:noFill/>
          <a:ln w="12700">
            <a:noFill/>
            <a:miter lim="800000"/>
            <a:headEnd type="none" w="sm" len="sm"/>
            <a:tailEnd type="none" w="sm" len="sm"/>
          </a:ln>
        </p:spPr>
        <p:txBody>
          <a:bodyPr>
            <a:spAutoFit/>
          </a:bodyPr>
          <a:lstStyle/>
          <a:p>
            <a:pPr algn="ctr"/>
            <a:r>
              <a:rPr lang="en-US" sz="2000" b="1" dirty="0">
                <a:solidFill>
                  <a:schemeClr val="accent3"/>
                </a:solidFill>
              </a:rPr>
              <a:t>San Antonio Heart Study</a:t>
            </a:r>
          </a:p>
        </p:txBody>
      </p:sp>
      <p:sp>
        <p:nvSpPr>
          <p:cNvPr id="41988" name="Text Box 6"/>
          <p:cNvSpPr txBox="1">
            <a:spLocks noChangeArrowheads="1"/>
          </p:cNvSpPr>
          <p:nvPr/>
        </p:nvSpPr>
        <p:spPr bwMode="auto">
          <a:xfrm>
            <a:off x="33338" y="6335577"/>
            <a:ext cx="8439150" cy="477054"/>
          </a:xfrm>
          <a:prstGeom prst="rect">
            <a:avLst/>
          </a:prstGeom>
          <a:noFill/>
          <a:ln w="9525">
            <a:noFill/>
            <a:miter lim="800000"/>
            <a:headEnd/>
            <a:tailEnd/>
          </a:ln>
        </p:spPr>
        <p:txBody>
          <a:bodyPr anchor="b">
            <a:spAutoFit/>
          </a:bodyPr>
          <a:lstStyle/>
          <a:p>
            <a:pPr>
              <a:spcBef>
                <a:spcPts val="600"/>
              </a:spcBef>
            </a:pPr>
            <a:r>
              <a:rPr lang="en-US" sz="1000" dirty="0"/>
              <a:t>IGT, impaired glucose tolerance (2-h post-load glucose ≥140 mg/dL); Met Syn, metabolic syndrome as defined in ATP III.</a:t>
            </a:r>
          </a:p>
          <a:p>
            <a:pPr>
              <a:spcBef>
                <a:spcPts val="600"/>
              </a:spcBef>
            </a:pPr>
            <a:r>
              <a:rPr lang="en-US" sz="1000" dirty="0"/>
              <a:t>Lorenzi C, et al. </a:t>
            </a:r>
            <a:r>
              <a:rPr lang="en-US" sz="1000" i="1" dirty="0"/>
              <a:t>Diabetes Care.</a:t>
            </a:r>
            <a:r>
              <a:rPr lang="en-US" sz="1000" dirty="0"/>
              <a:t> 2003;26:3153-3159.</a:t>
            </a:r>
          </a:p>
        </p:txBody>
      </p:sp>
      <p:grpSp>
        <p:nvGrpSpPr>
          <p:cNvPr id="41989" name="Group 22"/>
          <p:cNvGrpSpPr>
            <a:grpSpLocks/>
          </p:cNvGrpSpPr>
          <p:nvPr/>
        </p:nvGrpSpPr>
        <p:grpSpPr bwMode="auto">
          <a:xfrm>
            <a:off x="868729" y="2202648"/>
            <a:ext cx="7580108" cy="3842520"/>
            <a:chOff x="1073369" y="2009888"/>
            <a:chExt cx="7579639" cy="3842029"/>
          </a:xfrm>
        </p:grpSpPr>
        <p:graphicFrame>
          <p:nvGraphicFramePr>
            <p:cNvPr id="5" name="Object 3"/>
            <p:cNvGraphicFramePr>
              <a:graphicFrameLocks noChangeAspect="1"/>
            </p:cNvGraphicFramePr>
            <p:nvPr>
              <p:extLst>
                <p:ext uri="{D42A27DB-BD31-4B8C-83A1-F6EECF244321}">
                  <p14:modId xmlns:p14="http://schemas.microsoft.com/office/powerpoint/2010/main" val="3636454253"/>
                </p:ext>
              </p:extLst>
            </p:nvPr>
          </p:nvGraphicFramePr>
          <p:xfrm>
            <a:off x="1109545" y="2301198"/>
            <a:ext cx="7216264" cy="3550719"/>
          </p:xfrm>
          <a:graphic>
            <a:graphicData uri="http://schemas.openxmlformats.org/drawingml/2006/chart">
              <c:chart xmlns:c="http://schemas.openxmlformats.org/drawingml/2006/chart" xmlns:r="http://schemas.openxmlformats.org/officeDocument/2006/relationships" r:id="rId3"/>
            </a:graphicData>
          </a:graphic>
        </p:graphicFrame>
        <p:sp>
          <p:nvSpPr>
            <p:cNvPr id="41992" name="Text Box 7"/>
            <p:cNvSpPr txBox="1">
              <a:spLocks noChangeArrowheads="1"/>
            </p:cNvSpPr>
            <p:nvPr/>
          </p:nvSpPr>
          <p:spPr bwMode="auto">
            <a:xfrm rot="-5400000">
              <a:off x="161868" y="4095353"/>
              <a:ext cx="2161555" cy="338554"/>
            </a:xfrm>
            <a:prstGeom prst="rect">
              <a:avLst/>
            </a:prstGeom>
            <a:noFill/>
            <a:ln w="12700">
              <a:noFill/>
              <a:miter lim="800000"/>
              <a:headEnd type="none" w="sm" len="sm"/>
              <a:tailEnd type="none" w="sm" len="sm"/>
            </a:ln>
          </p:spPr>
          <p:txBody>
            <a:bodyPr>
              <a:spAutoFit/>
            </a:bodyPr>
            <a:lstStyle/>
            <a:p>
              <a:pPr algn="ctr"/>
              <a:r>
                <a:rPr lang="en-US" sz="1600" b="1" dirty="0"/>
                <a:t>Diabetes Risk (%)</a:t>
              </a:r>
            </a:p>
          </p:txBody>
        </p:sp>
        <p:sp>
          <p:nvSpPr>
            <p:cNvPr id="41993" name="Text Box 8"/>
            <p:cNvSpPr txBox="1">
              <a:spLocks noChangeArrowheads="1"/>
            </p:cNvSpPr>
            <p:nvPr/>
          </p:nvSpPr>
          <p:spPr bwMode="auto">
            <a:xfrm>
              <a:off x="6657975" y="4970269"/>
              <a:ext cx="819150" cy="457200"/>
            </a:xfrm>
            <a:prstGeom prst="rect">
              <a:avLst/>
            </a:prstGeom>
            <a:noFill/>
            <a:ln w="28575">
              <a:noFill/>
              <a:miter lim="800000"/>
              <a:headEnd/>
              <a:tailEnd/>
            </a:ln>
          </p:spPr>
          <p:txBody>
            <a:bodyPr wrap="none">
              <a:spAutoFit/>
            </a:bodyPr>
            <a:lstStyle/>
            <a:p>
              <a:r>
                <a:rPr lang="en-US" sz="2400" b="1" dirty="0">
                  <a:solidFill>
                    <a:schemeClr val="bg1"/>
                  </a:solidFill>
                </a:rPr>
                <a:t>MS+</a:t>
              </a:r>
            </a:p>
          </p:txBody>
        </p:sp>
        <p:sp>
          <p:nvSpPr>
            <p:cNvPr id="41994" name="Text Box 9"/>
            <p:cNvSpPr txBox="1">
              <a:spLocks noChangeArrowheads="1"/>
            </p:cNvSpPr>
            <p:nvPr/>
          </p:nvSpPr>
          <p:spPr bwMode="auto">
            <a:xfrm>
              <a:off x="5808663" y="5275069"/>
              <a:ext cx="742950" cy="457200"/>
            </a:xfrm>
            <a:prstGeom prst="rect">
              <a:avLst/>
            </a:prstGeom>
            <a:noFill/>
            <a:ln w="28575">
              <a:noFill/>
              <a:miter lim="800000"/>
              <a:headEnd/>
              <a:tailEnd/>
            </a:ln>
          </p:spPr>
          <p:txBody>
            <a:bodyPr wrap="none">
              <a:spAutoFit/>
            </a:bodyPr>
            <a:lstStyle/>
            <a:p>
              <a:r>
                <a:rPr lang="en-US" sz="2400" b="1" dirty="0">
                  <a:solidFill>
                    <a:schemeClr val="bg1"/>
                  </a:solidFill>
                </a:rPr>
                <a:t>MS-</a:t>
              </a:r>
            </a:p>
          </p:txBody>
        </p:sp>
        <p:sp>
          <p:nvSpPr>
            <p:cNvPr id="41995" name="Text Box 10"/>
            <p:cNvSpPr txBox="1">
              <a:spLocks noChangeArrowheads="1"/>
            </p:cNvSpPr>
            <p:nvPr/>
          </p:nvSpPr>
          <p:spPr bwMode="auto">
            <a:xfrm>
              <a:off x="2278227" y="2009888"/>
              <a:ext cx="4976177" cy="338554"/>
            </a:xfrm>
            <a:prstGeom prst="rect">
              <a:avLst/>
            </a:prstGeom>
            <a:noFill/>
            <a:ln w="28575">
              <a:noFill/>
              <a:miter lim="800000"/>
              <a:headEnd/>
              <a:tailEnd/>
            </a:ln>
          </p:spPr>
          <p:txBody>
            <a:bodyPr>
              <a:spAutoFit/>
            </a:bodyPr>
            <a:lstStyle/>
            <a:p>
              <a:pPr algn="ctr"/>
              <a:r>
                <a:rPr lang="en-US" sz="1600" b="1" dirty="0"/>
                <a:t>Age- and Sex-Adjusted Incidence of Diabetes</a:t>
              </a:r>
            </a:p>
          </p:txBody>
        </p:sp>
        <p:sp>
          <p:nvSpPr>
            <p:cNvPr id="41996" name="Text Box 7"/>
            <p:cNvSpPr txBox="1">
              <a:spLocks noChangeArrowheads="1"/>
            </p:cNvSpPr>
            <p:nvPr/>
          </p:nvSpPr>
          <p:spPr bwMode="auto">
            <a:xfrm>
              <a:off x="6491453" y="5078023"/>
              <a:ext cx="2161555" cy="338554"/>
            </a:xfrm>
            <a:prstGeom prst="rect">
              <a:avLst/>
            </a:prstGeom>
            <a:noFill/>
            <a:ln w="12700">
              <a:noFill/>
              <a:miter lim="800000"/>
              <a:headEnd type="none" w="sm" len="sm"/>
              <a:tailEnd type="none" w="sm" len="sm"/>
            </a:ln>
          </p:spPr>
          <p:txBody>
            <a:bodyPr>
              <a:spAutoFit/>
            </a:bodyPr>
            <a:lstStyle/>
            <a:p>
              <a:r>
                <a:rPr lang="en-US" sz="1600" b="1" dirty="0"/>
                <a:t>No Met Syn</a:t>
              </a:r>
            </a:p>
          </p:txBody>
        </p:sp>
        <p:sp>
          <p:nvSpPr>
            <p:cNvPr id="41997" name="Text Box 7"/>
            <p:cNvSpPr txBox="1">
              <a:spLocks noChangeArrowheads="1"/>
            </p:cNvSpPr>
            <p:nvPr/>
          </p:nvSpPr>
          <p:spPr bwMode="auto">
            <a:xfrm>
              <a:off x="7547206" y="4686007"/>
              <a:ext cx="1080777" cy="338554"/>
            </a:xfrm>
            <a:prstGeom prst="rect">
              <a:avLst/>
            </a:prstGeom>
            <a:noFill/>
            <a:ln w="12700">
              <a:noFill/>
              <a:miter lim="800000"/>
              <a:headEnd type="none" w="sm" len="sm"/>
              <a:tailEnd type="none" w="sm" len="sm"/>
            </a:ln>
          </p:spPr>
          <p:txBody>
            <a:bodyPr>
              <a:spAutoFit/>
            </a:bodyPr>
            <a:lstStyle/>
            <a:p>
              <a:r>
                <a:rPr lang="en-US" sz="1600" b="1" dirty="0"/>
                <a:t>Met Syn</a:t>
              </a:r>
            </a:p>
          </p:txBody>
        </p:sp>
        <p:grpSp>
          <p:nvGrpSpPr>
            <p:cNvPr id="41998" name="Group 16"/>
            <p:cNvGrpSpPr>
              <a:grpSpLocks/>
            </p:cNvGrpSpPr>
            <p:nvPr/>
          </p:nvGrpSpPr>
          <p:grpSpPr bwMode="auto">
            <a:xfrm>
              <a:off x="5430441" y="3831891"/>
              <a:ext cx="1132078" cy="924999"/>
              <a:chOff x="5430441" y="3831891"/>
              <a:chExt cx="1132078" cy="924999"/>
            </a:xfrm>
          </p:grpSpPr>
          <p:grpSp>
            <p:nvGrpSpPr>
              <p:cNvPr id="42009" name="Group 29"/>
              <p:cNvGrpSpPr>
                <a:grpSpLocks/>
              </p:cNvGrpSpPr>
              <p:nvPr/>
            </p:nvGrpSpPr>
            <p:grpSpPr bwMode="auto">
              <a:xfrm flipH="1">
                <a:off x="5430441" y="3955221"/>
                <a:ext cx="1132078" cy="801669"/>
                <a:chOff x="4742657" y="2487910"/>
                <a:chExt cx="1915318" cy="801669"/>
              </a:xfrm>
            </p:grpSpPr>
            <p:cxnSp>
              <p:nvCxnSpPr>
                <p:cNvPr id="42011" name="Straight Connector 30"/>
                <p:cNvCxnSpPr>
                  <a:cxnSpLocks noChangeShapeType="1"/>
                </p:cNvCxnSpPr>
                <p:nvPr/>
              </p:nvCxnSpPr>
              <p:spPr bwMode="auto">
                <a:xfrm>
                  <a:off x="4742657" y="2487910"/>
                  <a:ext cx="1915318" cy="0"/>
                </a:xfrm>
                <a:prstGeom prst="line">
                  <a:avLst/>
                </a:prstGeom>
                <a:noFill/>
                <a:ln w="9525" algn="ctr">
                  <a:solidFill>
                    <a:schemeClr val="tx1"/>
                  </a:solidFill>
                  <a:round/>
                  <a:headEnd/>
                  <a:tailEnd/>
                </a:ln>
                <a:effectLst/>
              </p:spPr>
            </p:cxnSp>
            <p:cxnSp>
              <p:nvCxnSpPr>
                <p:cNvPr id="42012" name="Straight Connector 31"/>
                <p:cNvCxnSpPr>
                  <a:cxnSpLocks noChangeShapeType="1"/>
                </p:cNvCxnSpPr>
                <p:nvPr/>
              </p:nvCxnSpPr>
              <p:spPr bwMode="auto">
                <a:xfrm flipH="1">
                  <a:off x="4742657" y="2487910"/>
                  <a:ext cx="0" cy="126125"/>
                </a:xfrm>
                <a:prstGeom prst="line">
                  <a:avLst/>
                </a:prstGeom>
                <a:noFill/>
                <a:ln w="9525" algn="ctr">
                  <a:solidFill>
                    <a:schemeClr val="tx1"/>
                  </a:solidFill>
                  <a:round/>
                  <a:headEnd/>
                  <a:tailEnd/>
                </a:ln>
                <a:effectLst/>
              </p:spPr>
            </p:cxnSp>
            <p:cxnSp>
              <p:nvCxnSpPr>
                <p:cNvPr id="42013" name="Straight Connector 32"/>
                <p:cNvCxnSpPr>
                  <a:cxnSpLocks noChangeShapeType="1"/>
                </p:cNvCxnSpPr>
                <p:nvPr/>
              </p:nvCxnSpPr>
              <p:spPr bwMode="auto">
                <a:xfrm flipH="1">
                  <a:off x="6652952" y="2487910"/>
                  <a:ext cx="5023" cy="801669"/>
                </a:xfrm>
                <a:prstGeom prst="line">
                  <a:avLst/>
                </a:prstGeom>
                <a:noFill/>
                <a:ln w="9525" algn="ctr">
                  <a:solidFill>
                    <a:schemeClr val="tx1"/>
                  </a:solidFill>
                  <a:round/>
                  <a:headEnd/>
                  <a:tailEnd/>
                </a:ln>
                <a:effectLst/>
              </p:spPr>
            </p:cxnSp>
          </p:grpSp>
          <p:sp>
            <p:nvSpPr>
              <p:cNvPr id="42010" name="Text Box 14"/>
              <p:cNvSpPr txBox="1">
                <a:spLocks noChangeArrowheads="1"/>
              </p:cNvSpPr>
              <p:nvPr/>
            </p:nvSpPr>
            <p:spPr bwMode="auto">
              <a:xfrm>
                <a:off x="5564628" y="3831891"/>
                <a:ext cx="883255" cy="246221"/>
              </a:xfrm>
              <a:prstGeom prst="rect">
                <a:avLst/>
              </a:prstGeom>
              <a:solidFill>
                <a:srgbClr val="FCF9F6"/>
              </a:solidFill>
              <a:ln w="28575">
                <a:noFill/>
                <a:miter lim="800000"/>
                <a:headEnd/>
                <a:tailEnd/>
              </a:ln>
            </p:spPr>
            <p:txBody>
              <a:bodyPr wrap="none" lIns="0" tIns="0" rIns="0" bIns="0">
                <a:spAutoFit/>
              </a:bodyPr>
              <a:lstStyle/>
              <a:p>
                <a:pPr algn="ctr"/>
                <a:r>
                  <a:rPr lang="en-US" sz="1600" i="1" dirty="0"/>
                  <a:t>P</a:t>
                </a:r>
                <a:r>
                  <a:rPr lang="en-US" sz="1600" dirty="0"/>
                  <a:t>&lt;0.0001</a:t>
                </a:r>
              </a:p>
            </p:txBody>
          </p:sp>
        </p:grpSp>
        <p:grpSp>
          <p:nvGrpSpPr>
            <p:cNvPr id="41999" name="Group 37"/>
            <p:cNvGrpSpPr>
              <a:grpSpLocks/>
            </p:cNvGrpSpPr>
            <p:nvPr/>
          </p:nvGrpSpPr>
          <p:grpSpPr bwMode="auto">
            <a:xfrm>
              <a:off x="3546306" y="3980941"/>
              <a:ext cx="1482893" cy="853422"/>
              <a:chOff x="4525083" y="2499942"/>
              <a:chExt cx="1915319" cy="853422"/>
            </a:xfrm>
          </p:grpSpPr>
          <p:cxnSp>
            <p:nvCxnSpPr>
              <p:cNvPr id="42006" name="Straight Connector 38"/>
              <p:cNvCxnSpPr>
                <a:cxnSpLocks noChangeShapeType="1"/>
              </p:cNvCxnSpPr>
              <p:nvPr/>
            </p:nvCxnSpPr>
            <p:spPr bwMode="auto">
              <a:xfrm>
                <a:off x="4525083" y="2499942"/>
                <a:ext cx="1915318" cy="0"/>
              </a:xfrm>
              <a:prstGeom prst="line">
                <a:avLst/>
              </a:prstGeom>
              <a:noFill/>
              <a:ln w="9525" algn="ctr">
                <a:solidFill>
                  <a:schemeClr val="tx1"/>
                </a:solidFill>
                <a:round/>
                <a:headEnd/>
                <a:tailEnd/>
              </a:ln>
              <a:effectLst/>
            </p:spPr>
          </p:cxnSp>
          <p:cxnSp>
            <p:nvCxnSpPr>
              <p:cNvPr id="42007" name="Straight Connector 39"/>
              <p:cNvCxnSpPr>
                <a:cxnSpLocks noChangeShapeType="1"/>
              </p:cNvCxnSpPr>
              <p:nvPr/>
            </p:nvCxnSpPr>
            <p:spPr bwMode="auto">
              <a:xfrm flipH="1">
                <a:off x="4525083" y="2499942"/>
                <a:ext cx="0" cy="126125"/>
              </a:xfrm>
              <a:prstGeom prst="line">
                <a:avLst/>
              </a:prstGeom>
              <a:noFill/>
              <a:ln w="9525" algn="ctr">
                <a:solidFill>
                  <a:schemeClr val="tx1"/>
                </a:solidFill>
                <a:round/>
                <a:headEnd/>
                <a:tailEnd/>
              </a:ln>
              <a:effectLst/>
            </p:spPr>
          </p:cxnSp>
          <p:cxnSp>
            <p:nvCxnSpPr>
              <p:cNvPr id="42008" name="Straight Connector 40"/>
              <p:cNvCxnSpPr>
                <a:cxnSpLocks noChangeShapeType="1"/>
              </p:cNvCxnSpPr>
              <p:nvPr/>
            </p:nvCxnSpPr>
            <p:spPr bwMode="auto">
              <a:xfrm flipH="1">
                <a:off x="6435378" y="2499942"/>
                <a:ext cx="5024" cy="853422"/>
              </a:xfrm>
              <a:prstGeom prst="line">
                <a:avLst/>
              </a:prstGeom>
              <a:noFill/>
              <a:ln w="9525" algn="ctr">
                <a:solidFill>
                  <a:schemeClr val="tx1"/>
                </a:solidFill>
                <a:round/>
                <a:headEnd/>
                <a:tailEnd/>
              </a:ln>
              <a:effectLst/>
            </p:spPr>
          </p:cxnSp>
        </p:grpSp>
        <p:sp>
          <p:nvSpPr>
            <p:cNvPr id="42000" name="Text Box 14"/>
            <p:cNvSpPr txBox="1">
              <a:spLocks noChangeArrowheads="1"/>
            </p:cNvSpPr>
            <p:nvPr/>
          </p:nvSpPr>
          <p:spPr bwMode="auto">
            <a:xfrm>
              <a:off x="4234677" y="4510669"/>
              <a:ext cx="883255" cy="246221"/>
            </a:xfrm>
            <a:prstGeom prst="rect">
              <a:avLst/>
            </a:prstGeom>
            <a:solidFill>
              <a:srgbClr val="FCF9F6"/>
            </a:solidFill>
            <a:ln w="28575">
              <a:noFill/>
              <a:miter lim="800000"/>
              <a:headEnd/>
              <a:tailEnd/>
            </a:ln>
          </p:spPr>
          <p:txBody>
            <a:bodyPr wrap="none" lIns="0" tIns="0" rIns="0" bIns="0">
              <a:spAutoFit/>
            </a:bodyPr>
            <a:lstStyle/>
            <a:p>
              <a:pPr algn="ctr"/>
              <a:r>
                <a:rPr lang="en-US" sz="1600" i="1" dirty="0"/>
                <a:t>P</a:t>
              </a:r>
              <a:r>
                <a:rPr lang="en-US" sz="1600" dirty="0"/>
                <a:t>=0.0018</a:t>
              </a:r>
            </a:p>
          </p:txBody>
        </p:sp>
        <p:grpSp>
          <p:nvGrpSpPr>
            <p:cNvPr id="42001" name="Group 45"/>
            <p:cNvGrpSpPr>
              <a:grpSpLocks/>
            </p:cNvGrpSpPr>
            <p:nvPr/>
          </p:nvGrpSpPr>
          <p:grpSpPr bwMode="auto">
            <a:xfrm flipH="1">
              <a:off x="3044177" y="2572548"/>
              <a:ext cx="1132078" cy="1522486"/>
              <a:chOff x="4742657" y="2487910"/>
              <a:chExt cx="1915318" cy="1522486"/>
            </a:xfrm>
          </p:grpSpPr>
          <p:cxnSp>
            <p:nvCxnSpPr>
              <p:cNvPr id="42003" name="Straight Connector 46"/>
              <p:cNvCxnSpPr>
                <a:cxnSpLocks noChangeShapeType="1"/>
              </p:cNvCxnSpPr>
              <p:nvPr/>
            </p:nvCxnSpPr>
            <p:spPr bwMode="auto">
              <a:xfrm>
                <a:off x="4742657" y="2487910"/>
                <a:ext cx="1915318" cy="0"/>
              </a:xfrm>
              <a:prstGeom prst="line">
                <a:avLst/>
              </a:prstGeom>
              <a:noFill/>
              <a:ln w="9525" algn="ctr">
                <a:solidFill>
                  <a:schemeClr val="tx1"/>
                </a:solidFill>
                <a:round/>
                <a:headEnd/>
                <a:tailEnd/>
              </a:ln>
              <a:effectLst/>
            </p:spPr>
          </p:cxnSp>
          <p:cxnSp>
            <p:nvCxnSpPr>
              <p:cNvPr id="42004" name="Straight Connector 47"/>
              <p:cNvCxnSpPr>
                <a:cxnSpLocks noChangeShapeType="1"/>
              </p:cNvCxnSpPr>
              <p:nvPr/>
            </p:nvCxnSpPr>
            <p:spPr bwMode="auto">
              <a:xfrm flipH="1">
                <a:off x="4742657" y="2487910"/>
                <a:ext cx="0" cy="126125"/>
              </a:xfrm>
              <a:prstGeom prst="line">
                <a:avLst/>
              </a:prstGeom>
              <a:noFill/>
              <a:ln w="9525" algn="ctr">
                <a:solidFill>
                  <a:schemeClr val="tx1"/>
                </a:solidFill>
                <a:round/>
                <a:headEnd/>
                <a:tailEnd/>
              </a:ln>
              <a:effectLst/>
            </p:spPr>
          </p:cxnSp>
          <p:cxnSp>
            <p:nvCxnSpPr>
              <p:cNvPr id="42005" name="Straight Connector 48"/>
              <p:cNvCxnSpPr>
                <a:cxnSpLocks noChangeShapeType="1"/>
              </p:cNvCxnSpPr>
              <p:nvPr/>
            </p:nvCxnSpPr>
            <p:spPr bwMode="auto">
              <a:xfrm flipH="1">
                <a:off x="6652952" y="2487910"/>
                <a:ext cx="5023" cy="1522486"/>
              </a:xfrm>
              <a:prstGeom prst="line">
                <a:avLst/>
              </a:prstGeom>
              <a:noFill/>
              <a:ln w="9525" algn="ctr">
                <a:solidFill>
                  <a:schemeClr val="tx1"/>
                </a:solidFill>
                <a:round/>
                <a:headEnd/>
                <a:tailEnd/>
              </a:ln>
              <a:effectLst/>
            </p:spPr>
          </p:cxnSp>
        </p:grpSp>
        <p:sp>
          <p:nvSpPr>
            <p:cNvPr id="42002" name="Text Box 14"/>
            <p:cNvSpPr txBox="1">
              <a:spLocks noChangeArrowheads="1"/>
            </p:cNvSpPr>
            <p:nvPr/>
          </p:nvSpPr>
          <p:spPr bwMode="auto">
            <a:xfrm>
              <a:off x="2604384" y="3099602"/>
              <a:ext cx="883255" cy="246221"/>
            </a:xfrm>
            <a:prstGeom prst="rect">
              <a:avLst/>
            </a:prstGeom>
            <a:solidFill>
              <a:srgbClr val="FCF9F6"/>
            </a:solidFill>
            <a:ln w="28575">
              <a:noFill/>
              <a:miter lim="800000"/>
              <a:headEnd/>
              <a:tailEnd/>
            </a:ln>
          </p:spPr>
          <p:txBody>
            <a:bodyPr wrap="none" lIns="0" tIns="0" rIns="0" bIns="0">
              <a:spAutoFit/>
            </a:bodyPr>
            <a:lstStyle/>
            <a:p>
              <a:pPr algn="ctr"/>
              <a:r>
                <a:rPr lang="en-US" sz="1600" i="1" dirty="0"/>
                <a:t>P</a:t>
              </a:r>
              <a:r>
                <a:rPr lang="en-US" sz="1600" dirty="0"/>
                <a:t>&lt;0.0001</a:t>
              </a:r>
            </a:p>
          </p:txBody>
        </p:sp>
      </p:gr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dirty="0"/>
              <a:t>Macrovascular complications</a:t>
            </a:r>
          </a:p>
        </p:txBody>
      </p:sp>
      <p:sp>
        <p:nvSpPr>
          <p:cNvPr id="6" name="Text Placeholder 5"/>
          <p:cNvSpPr>
            <a:spLocks noGrp="1"/>
          </p:cNvSpPr>
          <p:nvPr>
            <p:ph type="body" idx="1"/>
          </p:nvPr>
        </p:nvSpPr>
        <p:spPr/>
        <p:txBody>
          <a:bodyPr/>
          <a:lstStyle/>
          <a:p>
            <a:r>
              <a:rPr lang="en-US" altLang="en-US" dirty="0"/>
              <a:t>Prediabetes Comorbidities and Complications</a:t>
            </a:r>
            <a:endParaRPr lang="en-US"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65</a:t>
            </a:fld>
            <a:endParaRPr lang="en-US" dirty="0"/>
          </a:p>
        </p:txBody>
      </p:sp>
    </p:spTree>
    <p:extLst>
      <p:ext uri="{BB962C8B-B14F-4D97-AF65-F5344CB8AC3E}">
        <p14:creationId xmlns:p14="http://schemas.microsoft.com/office/powerpoint/2010/main" val="4023932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Proteinuria Increases Cardiovascular Risk</a:t>
            </a:r>
            <a:br>
              <a:rPr lang="en-US" dirty="0"/>
            </a:br>
            <a:endParaRPr lang="en-US" dirty="0"/>
          </a:p>
        </p:txBody>
      </p:sp>
      <p:sp>
        <p:nvSpPr>
          <p:cNvPr id="3" name="Slide Number Placeholder 2"/>
          <p:cNvSpPr>
            <a:spLocks noGrp="1"/>
          </p:cNvSpPr>
          <p:nvPr>
            <p:ph type="sldNum" sz="quarter" idx="4"/>
          </p:nvPr>
        </p:nvSpPr>
        <p:spPr/>
        <p:txBody>
          <a:bodyPr/>
          <a:lstStyle/>
          <a:p>
            <a:fld id="{2462ECC2-A415-4E86-873D-B602882CC3EA}" type="slidenum">
              <a:rPr lang="en-US" smtClean="0"/>
              <a:pPr/>
              <a:t>66</a:t>
            </a:fld>
            <a:endParaRPr lang="en-US" dirty="0"/>
          </a:p>
        </p:txBody>
      </p:sp>
      <p:sp>
        <p:nvSpPr>
          <p:cNvPr id="5" name="Rectangle 4"/>
          <p:cNvSpPr/>
          <p:nvPr/>
        </p:nvSpPr>
        <p:spPr>
          <a:xfrm>
            <a:off x="33426" y="6379359"/>
            <a:ext cx="8503514" cy="477054"/>
          </a:xfrm>
          <a:prstGeom prst="rect">
            <a:avLst/>
          </a:prstGeom>
        </p:spPr>
        <p:txBody>
          <a:bodyPr wrap="square" anchor="b">
            <a:spAutoFit/>
          </a:bodyPr>
          <a:lstStyle/>
          <a:p>
            <a:pPr>
              <a:spcBef>
                <a:spcPts val="600"/>
              </a:spcBef>
            </a:pPr>
            <a:r>
              <a:rPr lang="en-US" sz="1000" dirty="0">
                <a:latin typeface="+mn-lt"/>
                <a:ea typeface="Calibri" panose="020F0502020204030204" pitchFamily="34" charset="0"/>
                <a:cs typeface="Times New Roman" panose="02020603050405020304" pitchFamily="18" charset="0"/>
              </a:rPr>
              <a:t>CVD, cardiovascular disease; MI, myocardial infarction. </a:t>
            </a:r>
            <a:endParaRPr lang="en-US" sz="1000" dirty="0">
              <a:latin typeface="+mn-lt"/>
              <a:cs typeface="Calibri" panose="020F0502020204030204" pitchFamily="34" charset="0"/>
            </a:endParaRPr>
          </a:p>
          <a:p>
            <a:pPr>
              <a:spcBef>
                <a:spcPts val="600"/>
              </a:spcBef>
            </a:pPr>
            <a:r>
              <a:rPr lang="en-US" sz="1000" dirty="0">
                <a:latin typeface="+mn-lt"/>
                <a:cs typeface="Calibri" panose="020F0502020204030204" pitchFamily="34" charset="0"/>
              </a:rPr>
              <a:t>Preiss D, et al. </a:t>
            </a:r>
            <a:r>
              <a:rPr lang="en-US" sz="1000" i="1" dirty="0">
                <a:latin typeface="+mn-lt"/>
                <a:cs typeface="Calibri" panose="020F0502020204030204" pitchFamily="34" charset="0"/>
              </a:rPr>
              <a:t>Am Heart J</a:t>
            </a:r>
            <a:r>
              <a:rPr lang="en-US" sz="1000" dirty="0">
                <a:latin typeface="+mn-lt"/>
                <a:cs typeface="Calibri" panose="020F0502020204030204" pitchFamily="34" charset="0"/>
              </a:rPr>
              <a:t>. 2011;161:210-219.</a:t>
            </a:r>
          </a:p>
        </p:txBody>
      </p:sp>
      <p:sp>
        <p:nvSpPr>
          <p:cNvPr id="4" name="TextBox 3"/>
          <p:cNvSpPr txBox="1"/>
          <p:nvPr/>
        </p:nvSpPr>
        <p:spPr>
          <a:xfrm>
            <a:off x="1787590" y="1238919"/>
            <a:ext cx="5571995" cy="923330"/>
          </a:xfrm>
          <a:prstGeom prst="rect">
            <a:avLst/>
          </a:prstGeom>
          <a:noFill/>
        </p:spPr>
        <p:txBody>
          <a:bodyPr wrap="square" rtlCol="0">
            <a:spAutoFit/>
          </a:bodyPr>
          <a:lstStyle/>
          <a:p>
            <a:pPr algn="ctr"/>
            <a:r>
              <a:rPr lang="en-US" b="1" dirty="0">
                <a:solidFill>
                  <a:schemeClr val="accent3"/>
                </a:solidFill>
                <a:latin typeface="+mn-lt"/>
                <a:cs typeface="Arial"/>
              </a:rPr>
              <a:t>Systematic Review</a:t>
            </a:r>
          </a:p>
          <a:p>
            <a:pPr algn="ctr"/>
            <a:r>
              <a:rPr lang="en-US" b="1" dirty="0">
                <a:solidFill>
                  <a:schemeClr val="accent3"/>
                </a:solidFill>
                <a:latin typeface="+mn-lt"/>
                <a:cs typeface="Arial"/>
              </a:rPr>
              <a:t>(RCTs: N=29; Patients with DM: N=116,790;</a:t>
            </a:r>
            <a:br>
              <a:rPr lang="en-US" b="1" dirty="0">
                <a:solidFill>
                  <a:schemeClr val="accent3"/>
                </a:solidFill>
                <a:latin typeface="+mn-lt"/>
                <a:cs typeface="Arial"/>
              </a:rPr>
            </a:br>
            <a:r>
              <a:rPr lang="en-US" b="1" dirty="0">
                <a:solidFill>
                  <a:schemeClr val="accent3"/>
                </a:solidFill>
                <a:latin typeface="+mn-lt"/>
                <a:cs typeface="Arial"/>
              </a:rPr>
              <a:t>~518,611 patient-years of follow-up)</a:t>
            </a:r>
          </a:p>
        </p:txBody>
      </p:sp>
      <p:graphicFrame>
        <p:nvGraphicFramePr>
          <p:cNvPr id="23" name="Content Placeholder 5"/>
          <p:cNvGraphicFramePr>
            <a:graphicFrameLocks/>
          </p:cNvGraphicFramePr>
          <p:nvPr>
            <p:extLst/>
          </p:nvPr>
        </p:nvGraphicFramePr>
        <p:xfrm>
          <a:off x="551126" y="2028137"/>
          <a:ext cx="7772400" cy="4114800"/>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Group 44"/>
          <p:cNvGrpSpPr/>
          <p:nvPr/>
        </p:nvGrpSpPr>
        <p:grpSpPr>
          <a:xfrm>
            <a:off x="1407098" y="2166692"/>
            <a:ext cx="6234346" cy="3474833"/>
            <a:chOff x="1803417" y="1967691"/>
            <a:chExt cx="6459889" cy="3794849"/>
          </a:xfrm>
        </p:grpSpPr>
        <p:cxnSp>
          <p:nvCxnSpPr>
            <p:cNvPr id="9" name="Connector: Elbow 8"/>
            <p:cNvCxnSpPr/>
            <p:nvPr/>
          </p:nvCxnSpPr>
          <p:spPr bwMode="auto">
            <a:xfrm rot="5400000" flipH="1" flipV="1">
              <a:off x="879760" y="3252840"/>
              <a:ext cx="3037680" cy="1060891"/>
            </a:xfrm>
            <a:prstGeom prst="bentConnector3">
              <a:avLst>
                <a:gd name="adj1" fmla="val 100009"/>
              </a:avLst>
            </a:prstGeom>
            <a:noFill/>
            <a:ln w="19050" cap="flat" cmpd="sng" algn="ctr">
              <a:solidFill>
                <a:schemeClr val="tx1"/>
              </a:solidFill>
              <a:prstDash val="solid"/>
              <a:round/>
              <a:headEnd type="triangle"/>
              <a:tailEnd type="triangle"/>
            </a:ln>
            <a:effectLst/>
          </p:spPr>
        </p:cxnSp>
        <p:sp>
          <p:nvSpPr>
            <p:cNvPr id="13" name="TextBox 12"/>
            <p:cNvSpPr txBox="1"/>
            <p:nvPr/>
          </p:nvSpPr>
          <p:spPr>
            <a:xfrm>
              <a:off x="1803417" y="1967691"/>
              <a:ext cx="1166351" cy="302509"/>
            </a:xfrm>
            <a:prstGeom prst="rect">
              <a:avLst/>
            </a:prstGeom>
            <a:noFill/>
          </p:spPr>
          <p:txBody>
            <a:bodyPr wrap="none" rtlCol="0">
              <a:spAutoFit/>
            </a:bodyPr>
            <a:lstStyle/>
            <a:p>
              <a:pPr defTabSz="914400"/>
              <a:r>
                <a:rPr lang="en-US" sz="1200" dirty="0">
                  <a:latin typeface="Arial"/>
                  <a:cs typeface="Arial"/>
                </a:rPr>
                <a:t>~6-fold higher</a:t>
              </a:r>
            </a:p>
          </p:txBody>
        </p:sp>
        <p:cxnSp>
          <p:nvCxnSpPr>
            <p:cNvPr id="14" name="Connector: Elbow 13"/>
            <p:cNvCxnSpPr/>
            <p:nvPr/>
          </p:nvCxnSpPr>
          <p:spPr bwMode="auto">
            <a:xfrm rot="5400000" flipH="1" flipV="1">
              <a:off x="3278157" y="4422283"/>
              <a:ext cx="1699287" cy="981227"/>
            </a:xfrm>
            <a:prstGeom prst="bentConnector3">
              <a:avLst>
                <a:gd name="adj1" fmla="val 99695"/>
              </a:avLst>
            </a:prstGeom>
            <a:noFill/>
            <a:ln w="19050" cap="flat" cmpd="sng" algn="ctr">
              <a:solidFill>
                <a:schemeClr val="tx1"/>
              </a:solidFill>
              <a:prstDash val="solid"/>
              <a:round/>
              <a:headEnd type="triangle"/>
              <a:tailEnd type="triangle"/>
            </a:ln>
            <a:effectLst/>
          </p:spPr>
        </p:cxnSp>
        <p:sp>
          <p:nvSpPr>
            <p:cNvPr id="15" name="TextBox 14"/>
            <p:cNvSpPr txBox="1"/>
            <p:nvPr/>
          </p:nvSpPr>
          <p:spPr>
            <a:xfrm>
              <a:off x="3500608" y="3669019"/>
              <a:ext cx="1254384" cy="302509"/>
            </a:xfrm>
            <a:prstGeom prst="rect">
              <a:avLst/>
            </a:prstGeom>
            <a:noFill/>
          </p:spPr>
          <p:txBody>
            <a:bodyPr wrap="none" rtlCol="0">
              <a:spAutoFit/>
            </a:bodyPr>
            <a:lstStyle/>
            <a:p>
              <a:pPr defTabSz="914400"/>
              <a:r>
                <a:rPr lang="en-US" sz="1200" dirty="0">
                  <a:latin typeface="Arial"/>
                  <a:cs typeface="Arial"/>
                </a:rPr>
                <a:t>~15-fold higher</a:t>
              </a:r>
            </a:p>
          </p:txBody>
        </p:sp>
        <p:cxnSp>
          <p:nvCxnSpPr>
            <p:cNvPr id="17" name="Connector: Elbow 16"/>
            <p:cNvCxnSpPr/>
            <p:nvPr/>
          </p:nvCxnSpPr>
          <p:spPr bwMode="auto">
            <a:xfrm rot="5400000" flipH="1" flipV="1">
              <a:off x="5384281" y="4635790"/>
              <a:ext cx="1130548" cy="826345"/>
            </a:xfrm>
            <a:prstGeom prst="bentConnector3">
              <a:avLst>
                <a:gd name="adj1" fmla="val 99797"/>
              </a:avLst>
            </a:prstGeom>
            <a:noFill/>
            <a:ln w="19050" cap="flat" cmpd="sng" algn="ctr">
              <a:solidFill>
                <a:schemeClr val="tx1"/>
              </a:solidFill>
              <a:prstDash val="solid"/>
              <a:round/>
              <a:headEnd type="triangle"/>
              <a:tailEnd type="triangle"/>
            </a:ln>
            <a:effectLst/>
          </p:spPr>
        </p:cxnSp>
        <p:sp>
          <p:nvSpPr>
            <p:cNvPr id="18" name="TextBox 17"/>
            <p:cNvSpPr txBox="1"/>
            <p:nvPr/>
          </p:nvSpPr>
          <p:spPr>
            <a:xfrm>
              <a:off x="5255016" y="4158677"/>
              <a:ext cx="1254384" cy="302509"/>
            </a:xfrm>
            <a:prstGeom prst="rect">
              <a:avLst/>
            </a:prstGeom>
            <a:noFill/>
          </p:spPr>
          <p:txBody>
            <a:bodyPr wrap="none" rtlCol="0">
              <a:spAutoFit/>
            </a:bodyPr>
            <a:lstStyle/>
            <a:p>
              <a:pPr defTabSz="914400"/>
              <a:r>
                <a:rPr lang="en-US" sz="1200" dirty="0">
                  <a:latin typeface="Arial"/>
                  <a:cs typeface="Arial"/>
                </a:rPr>
                <a:t>~13-fold higher</a:t>
              </a:r>
            </a:p>
          </p:txBody>
        </p:sp>
        <p:cxnSp>
          <p:nvCxnSpPr>
            <p:cNvPr id="19" name="Connector: Elbow 18"/>
            <p:cNvCxnSpPr/>
            <p:nvPr/>
          </p:nvCxnSpPr>
          <p:spPr bwMode="auto">
            <a:xfrm rot="5400000" flipH="1" flipV="1">
              <a:off x="7130590" y="4747186"/>
              <a:ext cx="1130548" cy="830336"/>
            </a:xfrm>
            <a:prstGeom prst="bentConnector3">
              <a:avLst>
                <a:gd name="adj1" fmla="val 99797"/>
              </a:avLst>
            </a:prstGeom>
            <a:noFill/>
            <a:ln w="19050" cap="flat" cmpd="sng" algn="ctr">
              <a:solidFill>
                <a:schemeClr val="tx1"/>
              </a:solidFill>
              <a:prstDash val="solid"/>
              <a:round/>
              <a:headEnd type="triangle"/>
              <a:tailEnd type="triangle"/>
            </a:ln>
            <a:effectLst/>
          </p:spPr>
        </p:cxnSp>
        <p:sp>
          <p:nvSpPr>
            <p:cNvPr id="20" name="TextBox 19"/>
            <p:cNvSpPr txBox="1"/>
            <p:nvPr/>
          </p:nvSpPr>
          <p:spPr>
            <a:xfrm>
              <a:off x="7008922" y="4258600"/>
              <a:ext cx="1254384" cy="302509"/>
            </a:xfrm>
            <a:prstGeom prst="rect">
              <a:avLst/>
            </a:prstGeom>
            <a:noFill/>
          </p:spPr>
          <p:txBody>
            <a:bodyPr wrap="none" rtlCol="0">
              <a:spAutoFit/>
            </a:bodyPr>
            <a:lstStyle/>
            <a:p>
              <a:pPr defTabSz="914400"/>
              <a:r>
                <a:rPr lang="en-US" sz="1200" dirty="0">
                  <a:latin typeface="Arial"/>
                  <a:cs typeface="Arial"/>
                </a:rPr>
                <a:t>~12-fold higher</a:t>
              </a:r>
            </a:p>
          </p:txBody>
        </p:sp>
      </p:grpSp>
    </p:spTree>
    <p:extLst>
      <p:ext uri="{BB962C8B-B14F-4D97-AF65-F5344CB8AC3E}">
        <p14:creationId xmlns:p14="http://schemas.microsoft.com/office/powerpoint/2010/main" val="2343936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 y="6375162"/>
            <a:ext cx="8610600" cy="477054"/>
          </a:xfrm>
          <a:prstGeom prst="rect">
            <a:avLst/>
          </a:prstGeom>
        </p:spPr>
        <p:txBody>
          <a:bodyPr wrap="square" anchor="b">
            <a:spAutoFit/>
          </a:bodyPr>
          <a:lstStyle/>
          <a:p>
            <a:pPr>
              <a:spcBef>
                <a:spcPts val="600"/>
              </a:spcBef>
            </a:pPr>
            <a:r>
              <a:rPr lang="en-US" sz="1000" dirty="0">
                <a:latin typeface="+mn-lt"/>
                <a:ea typeface="Calibri" panose="020F0502020204030204" pitchFamily="34" charset="0"/>
                <a:cs typeface="Calibri" panose="020F0502020204030204" pitchFamily="34" charset="0"/>
              </a:rPr>
              <a:t>CV, cerebrovascular; </a:t>
            </a:r>
            <a:r>
              <a:rPr lang="en-US" sz="1000" dirty="0" err="1">
                <a:latin typeface="+mn-lt"/>
                <a:ea typeface="Calibri" panose="020F0502020204030204" pitchFamily="34" charset="0"/>
                <a:cs typeface="Calibri" panose="020F0502020204030204" pitchFamily="34" charset="0"/>
              </a:rPr>
              <a:t>eGFR</a:t>
            </a:r>
            <a:r>
              <a:rPr lang="en-US" sz="1000" dirty="0">
                <a:latin typeface="+mn-lt"/>
                <a:ea typeface="Calibri" panose="020F0502020204030204" pitchFamily="34" charset="0"/>
                <a:cs typeface="Calibri" panose="020F0502020204030204" pitchFamily="34" charset="0"/>
              </a:rPr>
              <a:t>,</a:t>
            </a:r>
            <a:r>
              <a:rPr lang="en-US" sz="1000" dirty="0">
                <a:solidFill>
                  <a:srgbClr val="222222"/>
                </a:solidFill>
                <a:latin typeface="+mn-lt"/>
                <a:cs typeface="Calibri" panose="020F0502020204030204" pitchFamily="34" charset="0"/>
              </a:rPr>
              <a:t> estimated glomerular filtration rate; HR, hazard ratio.</a:t>
            </a:r>
            <a:endParaRPr lang="en-US" sz="1000" dirty="0">
              <a:latin typeface="+mn-lt"/>
              <a:cs typeface="Calibri" panose="020F0502020204030204" pitchFamily="34" charset="0"/>
            </a:endParaRPr>
          </a:p>
          <a:p>
            <a:pPr>
              <a:spcBef>
                <a:spcPts val="600"/>
              </a:spcBef>
            </a:pPr>
            <a:r>
              <a:rPr lang="en-US" sz="1000" dirty="0">
                <a:latin typeface="+mn-lt"/>
                <a:cs typeface="Calibri" panose="020F0502020204030204" pitchFamily="34" charset="0"/>
              </a:rPr>
              <a:t>Chronic Kidney Disease Prognosis Consortium. </a:t>
            </a:r>
            <a:r>
              <a:rPr lang="en-US" sz="1000" i="1" dirty="0">
                <a:latin typeface="+mn-lt"/>
                <a:cs typeface="Calibri" panose="020F0502020204030204" pitchFamily="34" charset="0"/>
              </a:rPr>
              <a:t>Lancet</a:t>
            </a:r>
            <a:r>
              <a:rPr lang="en-US" sz="1000" dirty="0">
                <a:latin typeface="+mn-lt"/>
                <a:cs typeface="Calibri" panose="020F0502020204030204" pitchFamily="34" charset="0"/>
              </a:rPr>
              <a:t>. 2010;375:2073-2081</a:t>
            </a:r>
            <a:r>
              <a:rPr lang="en-US" sz="1000" dirty="0">
                <a:solidFill>
                  <a:prstClr val="black"/>
                </a:solidFill>
                <a:latin typeface="+mn-lt"/>
                <a:cs typeface="Calibri" panose="020F0502020204030204" pitchFamily="34" charset="0"/>
              </a:rPr>
              <a:t> </a:t>
            </a:r>
            <a:r>
              <a:rPr lang="en-US" sz="1000" dirty="0">
                <a:latin typeface="+mn-lt"/>
                <a:cs typeface="Calibri" panose="020F0502020204030204" pitchFamily="34" charset="0"/>
              </a:rPr>
              <a:t>.</a:t>
            </a:r>
          </a:p>
        </p:txBody>
      </p:sp>
      <p:pic>
        <p:nvPicPr>
          <p:cNvPr id="10" name="Picture 9" descr="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47" y="1614840"/>
            <a:ext cx="7420282" cy="4572000"/>
          </a:xfrm>
          <a:prstGeom prst="rect">
            <a:avLst/>
          </a:prstGeom>
          <a:ln w="57150">
            <a:solidFill>
              <a:schemeClr val="accent6"/>
            </a:solidFill>
          </a:ln>
        </p:spPr>
      </p:pic>
      <p:sp>
        <p:nvSpPr>
          <p:cNvPr id="5" name="Title 4"/>
          <p:cNvSpPr>
            <a:spLocks noGrp="1"/>
          </p:cNvSpPr>
          <p:nvPr>
            <p:ph type="title"/>
          </p:nvPr>
        </p:nvSpPr>
        <p:spPr/>
        <p:txBody>
          <a:bodyPr>
            <a:normAutofit fontScale="90000"/>
          </a:bodyPr>
          <a:lstStyle/>
          <a:p>
            <a:r>
              <a:rPr lang="en-US" dirty="0"/>
              <a:t>Risk of All-Cause and CV Mortality According to </a:t>
            </a:r>
            <a:r>
              <a:rPr lang="en-US" dirty="0" err="1"/>
              <a:t>eGFR</a:t>
            </a:r>
            <a:r>
              <a:rPr lang="en-US" dirty="0"/>
              <a:t> and Albuminuria</a:t>
            </a:r>
          </a:p>
        </p:txBody>
      </p:sp>
      <p:sp>
        <p:nvSpPr>
          <p:cNvPr id="2" name="Slide Number Placeholder 1"/>
          <p:cNvSpPr>
            <a:spLocks noGrp="1"/>
          </p:cNvSpPr>
          <p:nvPr>
            <p:ph type="sldNum" sz="quarter" idx="4"/>
          </p:nvPr>
        </p:nvSpPr>
        <p:spPr/>
        <p:txBody>
          <a:bodyPr/>
          <a:lstStyle/>
          <a:p>
            <a:fld id="{2462ECC2-A415-4E86-873D-B602882CC3EA}" type="slidenum">
              <a:rPr lang="en-US" smtClean="0"/>
              <a:pPr/>
              <a:t>67</a:t>
            </a:fld>
            <a:endParaRPr lang="en-US" dirty="0"/>
          </a:p>
        </p:txBody>
      </p:sp>
    </p:spTree>
    <p:extLst>
      <p:ext uri="{BB962C8B-B14F-4D97-AF65-F5344CB8AC3E}">
        <p14:creationId xmlns:p14="http://schemas.microsoft.com/office/powerpoint/2010/main" val="3175746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AACE ASCVD Risk Categories</a:t>
            </a:r>
          </a:p>
        </p:txBody>
      </p:sp>
      <p:sp>
        <p:nvSpPr>
          <p:cNvPr id="5" name="TextBox 4"/>
          <p:cNvSpPr txBox="1"/>
          <p:nvPr/>
        </p:nvSpPr>
        <p:spPr>
          <a:xfrm>
            <a:off x="31576" y="6071583"/>
            <a:ext cx="8160446" cy="784830"/>
          </a:xfrm>
          <a:prstGeom prst="rect">
            <a:avLst/>
          </a:prstGeom>
          <a:noFill/>
        </p:spPr>
        <p:txBody>
          <a:bodyPr wrap="square" rtlCol="0" anchor="b">
            <a:spAutoFit/>
          </a:bodyPr>
          <a:lstStyle/>
          <a:p>
            <a:r>
              <a:rPr lang="en-US" sz="1000" dirty="0">
                <a:latin typeface="+mn-lt"/>
              </a:rPr>
              <a:t>ACS, acute coronary syndrome; ASCVD, </a:t>
            </a:r>
            <a:r>
              <a:rPr lang="en-US" sz="1000" dirty="0">
                <a:solidFill>
                  <a:prstClr val="black"/>
                </a:solidFill>
                <a:latin typeface="+mn-lt"/>
              </a:rPr>
              <a:t>atherosclerotic cardiovascular disease; CKD, chronic kidney disease</a:t>
            </a:r>
            <a:r>
              <a:rPr lang="en-US" sz="1000" dirty="0">
                <a:latin typeface="+mn-lt"/>
              </a:rPr>
              <a:t>; CPG, clinical practice guideline; HeFH, heterozygous familial hypercholesterolemia; LDL-C, low-density lipoprotein cholesterol; IMPROVE-IT, </a:t>
            </a:r>
            <a:r>
              <a:rPr lang="en-US" sz="1000" dirty="0">
                <a:solidFill>
                  <a:srgbClr val="000000"/>
                </a:solidFill>
                <a:effectLst/>
                <a:latin typeface="+mn-lt"/>
                <a:ea typeface="Calibri" charset="0"/>
                <a:cs typeface="Times New Roman" charset="0"/>
              </a:rPr>
              <a:t>Improved Reduction of Outcomes: Vytorin Efficacy International Trial. </a:t>
            </a:r>
            <a:endParaRPr lang="en-US" sz="1000" dirty="0">
              <a:latin typeface="+mn-lt"/>
            </a:endParaRPr>
          </a:p>
          <a:p>
            <a:pPr>
              <a:spcBef>
                <a:spcPts val="600"/>
              </a:spcBef>
            </a:pPr>
            <a:r>
              <a:rPr lang="en-US" sz="1000" dirty="0" err="1"/>
              <a:t>Jellinger</a:t>
            </a:r>
            <a:r>
              <a:rPr lang="en-US" sz="1000" dirty="0"/>
              <a:t> PS, et al. </a:t>
            </a:r>
            <a:r>
              <a:rPr lang="en-US" sz="1000" i="1" dirty="0" err="1"/>
              <a:t>Endocr</a:t>
            </a:r>
            <a:r>
              <a:rPr lang="en-US" sz="1000" i="1" dirty="0"/>
              <a:t> </a:t>
            </a:r>
            <a:r>
              <a:rPr lang="en-US" sz="1000" i="1" dirty="0" err="1"/>
              <a:t>Pract</a:t>
            </a:r>
            <a:r>
              <a:rPr lang="en-US" sz="1000" dirty="0"/>
              <a:t>. 2017;23(</a:t>
            </a:r>
            <a:r>
              <a:rPr lang="en-US" sz="1000" dirty="0" err="1"/>
              <a:t>suppl</a:t>
            </a:r>
            <a:r>
              <a:rPr lang="en-US" sz="1000" dirty="0"/>
              <a:t> 2):1-87. </a:t>
            </a:r>
            <a:r>
              <a:rPr lang="en-US" sz="1000" dirty="0">
                <a:latin typeface="+mn-lt"/>
              </a:rPr>
              <a:t>Cannon, CP, et al. </a:t>
            </a:r>
            <a:r>
              <a:rPr lang="en-US" sz="1000" i="1" dirty="0">
                <a:latin typeface="+mn-lt"/>
              </a:rPr>
              <a:t>N Engl J Med. </a:t>
            </a:r>
            <a:r>
              <a:rPr lang="en-US" sz="1000" dirty="0">
                <a:latin typeface="+mn-lt"/>
              </a:rPr>
              <a:t>2015;372(25):2387-239.</a:t>
            </a:r>
          </a:p>
        </p:txBody>
      </p:sp>
      <p:sp>
        <p:nvSpPr>
          <p:cNvPr id="6" name="Slide Number Placeholder 5"/>
          <p:cNvSpPr>
            <a:spLocks noGrp="1"/>
          </p:cNvSpPr>
          <p:nvPr>
            <p:ph type="sldNum" sz="quarter" idx="4"/>
          </p:nvPr>
        </p:nvSpPr>
        <p:spPr/>
        <p:txBody>
          <a:bodyPr/>
          <a:lstStyle/>
          <a:p>
            <a:pPr>
              <a:defRPr/>
            </a:pPr>
            <a:fld id="{2462ECC2-A415-4E86-873D-B602882CC3EA}" type="slidenum">
              <a:rPr lang="en-US" smtClean="0"/>
              <a:pPr>
                <a:defRPr/>
              </a:pPr>
              <a:t>68</a:t>
            </a:fld>
            <a:endParaRPr lang="en-US" dirty="0"/>
          </a:p>
        </p:txBody>
      </p:sp>
      <p:graphicFrame>
        <p:nvGraphicFramePr>
          <p:cNvPr id="7" name="Table 6"/>
          <p:cNvGraphicFramePr>
            <a:graphicFrameLocks noGrp="1"/>
          </p:cNvGraphicFramePr>
          <p:nvPr/>
        </p:nvGraphicFramePr>
        <p:xfrm>
          <a:off x="450936" y="1397000"/>
          <a:ext cx="8146964" cy="4327763"/>
        </p:xfrm>
        <a:graphic>
          <a:graphicData uri="http://schemas.openxmlformats.org/drawingml/2006/table">
            <a:tbl>
              <a:tblPr bandRow="1">
                <a:tableStyleId>{10A1B5D5-9B99-4C35-A422-299274C87663}</a:tableStyleId>
              </a:tblPr>
              <a:tblGrid>
                <a:gridCol w="4073482">
                  <a:extLst>
                    <a:ext uri="{9D8B030D-6E8A-4147-A177-3AD203B41FA5}">
                      <a16:colId xmlns:a16="http://schemas.microsoft.com/office/drawing/2014/main" val="3907181445"/>
                    </a:ext>
                  </a:extLst>
                </a:gridCol>
                <a:gridCol w="4073482">
                  <a:extLst>
                    <a:ext uri="{9D8B030D-6E8A-4147-A177-3AD203B41FA5}">
                      <a16:colId xmlns:a16="http://schemas.microsoft.com/office/drawing/2014/main" val="430509490"/>
                    </a:ext>
                  </a:extLst>
                </a:gridCol>
              </a:tblGrid>
              <a:tr h="605933">
                <a:tc>
                  <a:txBody>
                    <a:bodyPr/>
                    <a:lstStyle/>
                    <a:p>
                      <a:pPr>
                        <a:spcBef>
                          <a:spcPts val="600"/>
                        </a:spcBef>
                      </a:pPr>
                      <a:r>
                        <a:rPr lang="en-US" sz="1600" b="1" dirty="0">
                          <a:latin typeface="+mn-lt"/>
                        </a:rPr>
                        <a:t>Low risk:</a:t>
                      </a:r>
                    </a:p>
                    <a:p>
                      <a:pPr marL="285750" indent="-285750">
                        <a:spcBef>
                          <a:spcPts val="600"/>
                        </a:spcBef>
                        <a:buFont typeface="Arial" panose="020B0604020202020204" pitchFamily="34" charset="0"/>
                        <a:buChar char="•"/>
                      </a:pPr>
                      <a:r>
                        <a:rPr lang="en-US" sz="1400" dirty="0">
                          <a:latin typeface="+mn-lt"/>
                        </a:rPr>
                        <a:t>No risk factors</a:t>
                      </a:r>
                    </a:p>
                  </a:txBody>
                  <a:tcPr/>
                </a:tc>
                <a:tc rowSpan="4">
                  <a:txBody>
                    <a:bodyPr/>
                    <a:lstStyle/>
                    <a:p>
                      <a:pPr>
                        <a:spcBef>
                          <a:spcPts val="600"/>
                        </a:spcBef>
                      </a:pPr>
                      <a:r>
                        <a:rPr lang="en-US" sz="1600" b="1" kern="1200" dirty="0">
                          <a:solidFill>
                            <a:schemeClr val="dk1"/>
                          </a:solidFill>
                          <a:latin typeface="+mn-lt"/>
                          <a:ea typeface="+mn-ea"/>
                          <a:cs typeface="+mn-cs"/>
                        </a:rPr>
                        <a:t>Extreme risk:</a:t>
                      </a:r>
                    </a:p>
                    <a:p>
                      <a:pPr marL="285750" lvl="0" indent="-285750">
                        <a:spcBef>
                          <a:spcPts val="600"/>
                        </a:spcBef>
                        <a:buFont typeface="Arial" panose="020B0604020202020204" pitchFamily="34" charset="0"/>
                        <a:buChar char="•"/>
                      </a:pPr>
                      <a:r>
                        <a:rPr lang="en-US" sz="1400" kern="1200" dirty="0">
                          <a:solidFill>
                            <a:schemeClr val="dk1"/>
                          </a:solidFill>
                          <a:latin typeface="+mn-lt"/>
                          <a:ea typeface="+mn-ea"/>
                          <a:cs typeface="+mn-cs"/>
                        </a:rPr>
                        <a:t>Progressive ASCVD, including unstable angina that persists after achieving an LDL-C less than 70 mg/dL, or established clinical ASCVD with diabetes, </a:t>
                      </a:r>
                      <a:r>
                        <a:rPr lang="en-US" sz="1400" dirty="0">
                          <a:latin typeface="+mn-lt"/>
                        </a:rPr>
                        <a:t>stage 3 or 4 </a:t>
                      </a:r>
                      <a:r>
                        <a:rPr lang="en-US" sz="1400" kern="1200" dirty="0">
                          <a:solidFill>
                            <a:schemeClr val="dk1"/>
                          </a:solidFill>
                          <a:latin typeface="+mn-lt"/>
                          <a:ea typeface="+mn-ea"/>
                          <a:cs typeface="+mn-cs"/>
                        </a:rPr>
                        <a:t>CKD, and/or </a:t>
                      </a:r>
                      <a:r>
                        <a:rPr lang="en-US" sz="1400" kern="1200" dirty="0" err="1">
                          <a:solidFill>
                            <a:schemeClr val="dk1"/>
                          </a:solidFill>
                          <a:latin typeface="+mn-lt"/>
                          <a:ea typeface="+mn-ea"/>
                          <a:cs typeface="+mn-cs"/>
                        </a:rPr>
                        <a:t>HeFH</a:t>
                      </a:r>
                      <a:r>
                        <a:rPr lang="en-US" sz="1400" kern="1200" dirty="0">
                          <a:solidFill>
                            <a:schemeClr val="dk1"/>
                          </a:solidFill>
                          <a:latin typeface="+mn-lt"/>
                          <a:ea typeface="+mn-ea"/>
                          <a:cs typeface="+mn-cs"/>
                        </a:rPr>
                        <a:t>, or in those with a history of premature ASCVD (&lt;55 years of age for males or &lt;65 years of age for females</a:t>
                      </a:r>
                      <a:r>
                        <a:rPr lang="en-US" sz="1400" kern="1200" dirty="0">
                          <a:solidFill>
                            <a:schemeClr val="dk1"/>
                          </a:solidFill>
                          <a:effectLst/>
                          <a:latin typeface="+mn-lt"/>
                          <a:ea typeface="+mn-ea"/>
                          <a:cs typeface="+mn-cs"/>
                        </a:rPr>
                        <a:t>)</a:t>
                      </a:r>
                    </a:p>
                    <a:p>
                      <a:pPr marL="285750" lvl="0" indent="-285750">
                        <a:spcBef>
                          <a:spcPts val="600"/>
                        </a:spcBef>
                        <a:buFont typeface="Arial" panose="020B0604020202020204" pitchFamily="34" charset="0"/>
                        <a:buChar char="•"/>
                      </a:pPr>
                      <a:r>
                        <a:rPr lang="en-US" sz="1400" kern="1200" dirty="0">
                          <a:solidFill>
                            <a:schemeClr val="dk1"/>
                          </a:solidFill>
                          <a:latin typeface="+mn-lt"/>
                          <a:ea typeface="+mn-ea"/>
                          <a:cs typeface="+mn-cs"/>
                        </a:rPr>
                        <a:t>This category was added in this CPG based on clinical trial evidence and supported by meta-analyses that further lowering of LDL-C produces better outcomes in individuals with ACS. IMPROVE-IT demonstrated lower rates of cardiovascular events in those with ACS when LDL-C levels were lowered to 53 mg/dL combining ezetimibe with statins.</a:t>
                      </a:r>
                    </a:p>
                  </a:txBody>
                  <a:tcPr/>
                </a:tc>
                <a:extLst>
                  <a:ext uri="{0D108BD9-81ED-4DB2-BD59-A6C34878D82A}">
                    <a16:rowId xmlns:a16="http://schemas.microsoft.com/office/drawing/2014/main" val="1924230025"/>
                  </a:ext>
                </a:extLst>
              </a:tr>
              <a:tr h="841573">
                <a:tc>
                  <a:txBody>
                    <a:bodyPr/>
                    <a:lstStyle/>
                    <a:p>
                      <a:pPr>
                        <a:spcBef>
                          <a:spcPts val="600"/>
                        </a:spcBef>
                      </a:pPr>
                      <a:r>
                        <a:rPr lang="en-US" sz="1600" b="1" kern="1200" dirty="0">
                          <a:latin typeface="+mn-lt"/>
                        </a:rPr>
                        <a:t>Moderate risk:</a:t>
                      </a:r>
                    </a:p>
                    <a:p>
                      <a:pPr marL="285750" lvl="0" indent="-285750">
                        <a:spcBef>
                          <a:spcPts val="600"/>
                        </a:spcBef>
                        <a:buFont typeface="Arial" panose="020B0604020202020204" pitchFamily="34" charset="0"/>
                        <a:buChar char="•"/>
                      </a:pPr>
                      <a:r>
                        <a:rPr lang="en-US" sz="1400" kern="1200" dirty="0">
                          <a:latin typeface="+mn-lt"/>
                        </a:rPr>
                        <a:t>2 or fewer risk factors and a calculated 10-year risk of less than 10%</a:t>
                      </a:r>
                      <a:endParaRPr lang="en-US" sz="1400" kern="1200" dirty="0">
                        <a:solidFill>
                          <a:schemeClr val="dk1"/>
                        </a:solidFill>
                        <a:latin typeface="+mn-lt"/>
                        <a:ea typeface="+mn-ea"/>
                        <a:cs typeface="+mn-cs"/>
                      </a:endParaRPr>
                    </a:p>
                  </a:txBody>
                  <a:tcPr/>
                </a:tc>
                <a:tc vMerge="1">
                  <a:txBody>
                    <a:bodyPr/>
                    <a:lstStyle/>
                    <a:p>
                      <a:endParaRPr lang="en-US" dirty="0"/>
                    </a:p>
                  </a:txBody>
                  <a:tcPr/>
                </a:tc>
                <a:extLst>
                  <a:ext uri="{0D108BD9-81ED-4DB2-BD59-A6C34878D82A}">
                    <a16:rowId xmlns:a16="http://schemas.microsoft.com/office/drawing/2014/main" val="476648844"/>
                  </a:ext>
                </a:extLst>
              </a:tr>
              <a:tr h="1312855">
                <a:tc>
                  <a:txBody>
                    <a:bodyPr/>
                    <a:lstStyle/>
                    <a:p>
                      <a:pPr>
                        <a:spcBef>
                          <a:spcPts val="600"/>
                        </a:spcBef>
                      </a:pPr>
                      <a:r>
                        <a:rPr lang="en-US" sz="1600" b="1" kern="1200" dirty="0">
                          <a:latin typeface="+mn-lt"/>
                        </a:rPr>
                        <a:t>High risk:</a:t>
                      </a:r>
                    </a:p>
                    <a:p>
                      <a:pPr marL="285750" lvl="0" indent="-285750">
                        <a:spcBef>
                          <a:spcPts val="600"/>
                        </a:spcBef>
                        <a:buFont typeface="Arial" panose="020B0604020202020204" pitchFamily="34" charset="0"/>
                        <a:buChar char="•"/>
                      </a:pPr>
                      <a:r>
                        <a:rPr lang="en-US" sz="1400" kern="1200" dirty="0">
                          <a:latin typeface="+mn-lt"/>
                        </a:rPr>
                        <a:t>An ASCVD equivalent including diabetes or stage 3 or 4 CKD with no other risk factors, or individuals with 2 or more risk factors and a 10-year risk of 10%-20%</a:t>
                      </a:r>
                      <a:endParaRPr lang="en-US" sz="1400" kern="1200" dirty="0">
                        <a:solidFill>
                          <a:schemeClr val="dk1"/>
                        </a:solidFill>
                        <a:latin typeface="+mn-lt"/>
                        <a:ea typeface="+mn-ea"/>
                        <a:cs typeface="+mn-cs"/>
                      </a:endParaRPr>
                    </a:p>
                  </a:txBody>
                  <a:tcPr/>
                </a:tc>
                <a:tc vMerge="1">
                  <a:txBody>
                    <a:bodyPr/>
                    <a:lstStyle/>
                    <a:p>
                      <a:endParaRPr lang="en-US" dirty="0"/>
                    </a:p>
                  </a:txBody>
                  <a:tcPr/>
                </a:tc>
                <a:extLst>
                  <a:ext uri="{0D108BD9-81ED-4DB2-BD59-A6C34878D82A}">
                    <a16:rowId xmlns:a16="http://schemas.microsoft.com/office/drawing/2014/main" val="1046367769"/>
                  </a:ext>
                </a:extLst>
              </a:tr>
              <a:tr h="1548495">
                <a:tc>
                  <a:txBody>
                    <a:bodyPr/>
                    <a:lstStyle/>
                    <a:p>
                      <a:pPr>
                        <a:spcBef>
                          <a:spcPts val="600"/>
                        </a:spcBef>
                      </a:pPr>
                      <a:r>
                        <a:rPr lang="en-US" sz="1600" b="1" kern="1200" dirty="0">
                          <a:latin typeface="+mn-lt"/>
                        </a:rPr>
                        <a:t>Very high risk:</a:t>
                      </a:r>
                    </a:p>
                    <a:p>
                      <a:pPr marL="285750" lvl="0" indent="-285750">
                        <a:spcBef>
                          <a:spcPts val="600"/>
                        </a:spcBef>
                        <a:buFont typeface="Arial" panose="020B0604020202020204" pitchFamily="34" charset="0"/>
                        <a:buChar char="•"/>
                      </a:pPr>
                      <a:r>
                        <a:rPr lang="en-US" sz="1400" kern="1200" dirty="0">
                          <a:latin typeface="+mn-lt"/>
                        </a:rPr>
                        <a:t>Established or recent hospitalization for ACS; coronary, carotid or peripheral vascular disease; diabetes or stage 3 or 4 CKD with 1 or more risk factors; a calculated 10-year risk greater than 20%; or </a:t>
                      </a:r>
                      <a:r>
                        <a:rPr lang="en-US" sz="1400" kern="1200" dirty="0" err="1">
                          <a:latin typeface="+mn-lt"/>
                        </a:rPr>
                        <a:t>HeFH</a:t>
                      </a:r>
                      <a:endParaRPr lang="en-US" sz="1400" kern="1200" dirty="0">
                        <a:solidFill>
                          <a:schemeClr val="dk1"/>
                        </a:solidFill>
                        <a:latin typeface="+mn-lt"/>
                        <a:ea typeface="+mn-ea"/>
                        <a:cs typeface="+mn-cs"/>
                      </a:endParaRPr>
                    </a:p>
                  </a:txBody>
                  <a:tcPr/>
                </a:tc>
                <a:tc vMerge="1">
                  <a:txBody>
                    <a:bodyPr/>
                    <a:lstStyle/>
                    <a:p>
                      <a:endParaRPr lang="en-US" dirty="0"/>
                    </a:p>
                  </a:txBody>
                  <a:tcPr/>
                </a:tc>
                <a:extLst>
                  <a:ext uri="{0D108BD9-81ED-4DB2-BD59-A6C34878D82A}">
                    <a16:rowId xmlns:a16="http://schemas.microsoft.com/office/drawing/2014/main" val="2247503725"/>
                  </a:ext>
                </a:extLst>
              </a:tr>
            </a:tbl>
          </a:graphicData>
        </a:graphic>
      </p:graphicFrame>
    </p:spTree>
    <p:extLst>
      <p:ext uri="{BB962C8B-B14F-4D97-AF65-F5344CB8AC3E}">
        <p14:creationId xmlns:p14="http://schemas.microsoft.com/office/powerpoint/2010/main" val="1729196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4"/>
          </p:nvPr>
        </p:nvSpPr>
        <p:spPr/>
        <p:txBody>
          <a:bodyPr/>
          <a:lstStyle/>
          <a:p>
            <a:pPr>
              <a:defRPr/>
            </a:pPr>
            <a:fld id="{2462ECC2-A415-4E86-873D-B602882CC3EA}"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288114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normAutofit fontScale="90000"/>
          </a:bodyPr>
          <a:lstStyle/>
          <a:p>
            <a:r>
              <a:rPr lang="en-US" dirty="0"/>
              <a:t>Older Obesity Pharmacotherapies</a:t>
            </a:r>
          </a:p>
        </p:txBody>
      </p:sp>
      <p:graphicFrame>
        <p:nvGraphicFramePr>
          <p:cNvPr id="537789" name="Group 189"/>
          <p:cNvGraphicFramePr>
            <a:graphicFrameLocks noGrp="1"/>
          </p:cNvGraphicFramePr>
          <p:nvPr>
            <p:ph idx="1"/>
            <p:extLst/>
          </p:nvPr>
        </p:nvGraphicFramePr>
        <p:xfrm>
          <a:off x="569913" y="1654803"/>
          <a:ext cx="6957160" cy="3713811"/>
        </p:xfrm>
        <a:graphic>
          <a:graphicData uri="http://schemas.openxmlformats.org/drawingml/2006/table">
            <a:tbl>
              <a:tblPr firstRow="1" firstCol="1" bandRow="1">
                <a:tableStyleId>{93296810-A885-4BE3-A3E7-6D5BEEA58F35}</a:tableStyleId>
              </a:tblPr>
              <a:tblGrid>
                <a:gridCol w="1988192">
                  <a:extLst>
                    <a:ext uri="{9D8B030D-6E8A-4147-A177-3AD203B41FA5}">
                      <a16:colId xmlns:a16="http://schemas.microsoft.com/office/drawing/2014/main" val="20000"/>
                    </a:ext>
                  </a:extLst>
                </a:gridCol>
                <a:gridCol w="2484484">
                  <a:extLst>
                    <a:ext uri="{9D8B030D-6E8A-4147-A177-3AD203B41FA5}">
                      <a16:colId xmlns:a16="http://schemas.microsoft.com/office/drawing/2014/main" val="20001"/>
                    </a:ext>
                  </a:extLst>
                </a:gridCol>
                <a:gridCol w="2484484">
                  <a:extLst>
                    <a:ext uri="{9D8B030D-6E8A-4147-A177-3AD203B41FA5}">
                      <a16:colId xmlns:a16="http://schemas.microsoft.com/office/drawing/2014/main" val="20002"/>
                    </a:ext>
                  </a:extLst>
                </a:gridCol>
              </a:tblGrid>
              <a:tr h="7482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Agent</a:t>
                      </a:r>
                      <a:endParaRPr kumimoji="0" lang="en-US" sz="1600" b="1" i="0" u="none" strike="noStrike" cap="none" normalizeH="0" baseline="0" dirty="0">
                        <a:ln>
                          <a:noFill/>
                        </a:ln>
                        <a:solidFill>
                          <a:schemeClr val="bg1"/>
                        </a:solidFill>
                        <a:effectLst/>
                        <a:latin typeface="+mn-lt"/>
                      </a:endParaRPr>
                    </a:p>
                  </a:txBody>
                  <a:tcPr marL="98755" marR="98755" anchor="ctr" horzOverflow="overflow"/>
                </a:tc>
                <a:tc>
                  <a:txBody>
                    <a:bodyPr/>
                    <a:lstStyle/>
                    <a:p>
                      <a:pPr algn="ctr"/>
                      <a:r>
                        <a:rPr lang="en-US" sz="1600" dirty="0"/>
                        <a:t>Phentermine</a:t>
                      </a:r>
                      <a:endParaRPr lang="en-US" sz="1600" b="1" dirty="0">
                        <a:solidFill>
                          <a:schemeClr val="bg1"/>
                        </a:solidFill>
                        <a:latin typeface="+mn-lt"/>
                      </a:endParaRPr>
                    </a:p>
                  </a:txBody>
                  <a:tcPr marL="98755" marR="98755" anchor="ctr" horzOverflow="overflow"/>
                </a:tc>
                <a:tc>
                  <a:txBody>
                    <a:bodyPr/>
                    <a:lstStyle/>
                    <a:p>
                      <a:pPr algn="ctr"/>
                      <a:r>
                        <a:rPr lang="en-US" sz="1600" baseline="0" dirty="0"/>
                        <a:t>D</a:t>
                      </a:r>
                      <a:r>
                        <a:rPr lang="en-US" sz="1600" dirty="0"/>
                        <a:t>iethylpropion</a:t>
                      </a:r>
                      <a:endParaRPr lang="en-US" sz="1600" b="1" dirty="0">
                        <a:solidFill>
                          <a:schemeClr val="bg1"/>
                        </a:solidFill>
                        <a:latin typeface="+mn-lt"/>
                      </a:endParaRPr>
                    </a:p>
                  </a:txBody>
                  <a:tcPr marL="98755" marR="98755" anchor="ctr" horzOverflow="overflow"/>
                </a:tc>
                <a:extLst>
                  <a:ext uri="{0D108BD9-81ED-4DB2-BD59-A6C34878D82A}">
                    <a16:rowId xmlns:a16="http://schemas.microsoft.com/office/drawing/2014/main" val="10000"/>
                  </a:ext>
                </a:extLst>
              </a:tr>
              <a:tr h="7482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Mechanism</a:t>
                      </a:r>
                      <a:endParaRPr kumimoji="0" lang="en-US" sz="1600" b="1" i="0" u="none" strike="noStrike" cap="none" normalizeH="0" baseline="0" dirty="0">
                        <a:ln>
                          <a:noFill/>
                        </a:ln>
                        <a:solidFill>
                          <a:schemeClr val="bg1"/>
                        </a:solidFill>
                        <a:effectLst/>
                        <a:latin typeface="+mn-lt"/>
                      </a:endParaRPr>
                    </a:p>
                  </a:txBody>
                  <a:tcPr marL="98755" marR="98755"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Central noradrenergic</a:t>
                      </a:r>
                      <a:endParaRPr kumimoji="0" lang="en-US" sz="1600" b="0" i="0" u="none" strike="noStrike" cap="none" normalizeH="0" baseline="0" dirty="0">
                        <a:ln>
                          <a:noFill/>
                        </a:ln>
                        <a:solidFill>
                          <a:schemeClr val="bg1"/>
                        </a:solidFill>
                        <a:effectLst/>
                        <a:latin typeface="+mn-lt"/>
                      </a:endParaRPr>
                    </a:p>
                  </a:txBody>
                  <a:tcPr marL="98755" marR="98755" anchor="ctr" horzOverflow="overflow"/>
                </a:tc>
                <a:tc hMerge="1">
                  <a:txBody>
                    <a:bodyPr/>
                    <a:lstStyle/>
                    <a:p>
                      <a:endParaRPr lang="en-US"/>
                    </a:p>
                  </a:txBody>
                  <a:tcPr/>
                </a:tc>
                <a:extLst>
                  <a:ext uri="{0D108BD9-81ED-4DB2-BD59-A6C34878D82A}">
                    <a16:rowId xmlns:a16="http://schemas.microsoft.com/office/drawing/2014/main" val="10001"/>
                  </a:ext>
                </a:extLst>
              </a:tr>
              <a:tr h="6939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Approval</a:t>
                      </a:r>
                      <a:endParaRPr kumimoji="0" lang="en-US" sz="1600" b="1" i="0" u="none" strike="noStrike" cap="none" normalizeH="0" baseline="0" dirty="0">
                        <a:ln>
                          <a:noFill/>
                        </a:ln>
                        <a:solidFill>
                          <a:schemeClr val="bg1"/>
                        </a:solidFill>
                        <a:effectLst/>
                        <a:latin typeface="+mn-lt"/>
                      </a:endParaRPr>
                    </a:p>
                  </a:txBody>
                  <a:tcPr marL="98755" marR="98755"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Short-term use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DEA Schedule II-IV</a:t>
                      </a:r>
                      <a:endParaRPr kumimoji="0" lang="en-US" sz="1600" b="0" i="0" u="none" strike="noStrike" cap="none" normalizeH="0" baseline="0" dirty="0">
                        <a:ln>
                          <a:noFill/>
                        </a:ln>
                        <a:solidFill>
                          <a:schemeClr val="bg1"/>
                        </a:solidFill>
                        <a:effectLst/>
                        <a:latin typeface="+mn-lt"/>
                      </a:endParaRPr>
                    </a:p>
                  </a:txBody>
                  <a:tcPr marL="98755" marR="98755" anchor="ctr" horzOverflow="overflow"/>
                </a:tc>
                <a:tc hMerge="1">
                  <a:txBody>
                    <a:bodyPr/>
                    <a:lstStyle/>
                    <a:p>
                      <a:endParaRPr lang="en-US"/>
                    </a:p>
                  </a:txBody>
                  <a:tcPr/>
                </a:tc>
                <a:extLst>
                  <a:ext uri="{0D108BD9-81ED-4DB2-BD59-A6C34878D82A}">
                    <a16:rowId xmlns:a16="http://schemas.microsoft.com/office/drawing/2014/main" val="10002"/>
                  </a:ext>
                </a:extLst>
              </a:tr>
              <a:tr h="4565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Cost</a:t>
                      </a:r>
                      <a:endParaRPr kumimoji="0" lang="en-US" sz="1600" b="1" i="0" u="none" strike="noStrike" cap="none" normalizeH="0" baseline="0" dirty="0">
                        <a:ln>
                          <a:noFill/>
                        </a:ln>
                        <a:solidFill>
                          <a:schemeClr val="bg1"/>
                        </a:solidFill>
                        <a:effectLst/>
                        <a:latin typeface="+mn-lt"/>
                      </a:endParaRPr>
                    </a:p>
                  </a:txBody>
                  <a:tcPr marL="98755" marR="98755"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a:t>
                      </a:r>
                      <a:endParaRPr kumimoji="0" lang="en-US" sz="1600" b="0" i="0" u="none" strike="noStrike" cap="none" normalizeH="0" baseline="0" dirty="0">
                        <a:ln>
                          <a:noFill/>
                        </a:ln>
                        <a:solidFill>
                          <a:schemeClr val="bg1"/>
                        </a:solidFill>
                        <a:effectLst/>
                        <a:latin typeface="+mn-lt"/>
                      </a:endParaRPr>
                    </a:p>
                  </a:txBody>
                  <a:tcPr marL="98755" marR="98755" anchor="ctr" horzOverflow="overflow"/>
                </a:tc>
                <a:tc hMerge="1">
                  <a:txBody>
                    <a:bodyPr/>
                    <a:lstStyle/>
                    <a:p>
                      <a:endParaRPr lang="en-US"/>
                    </a:p>
                  </a:txBody>
                  <a:tcPr/>
                </a:tc>
                <a:extLst>
                  <a:ext uri="{0D108BD9-81ED-4DB2-BD59-A6C34878D82A}">
                    <a16:rowId xmlns:a16="http://schemas.microsoft.com/office/drawing/2014/main" val="10003"/>
                  </a:ext>
                </a:extLst>
              </a:tr>
              <a:tr h="6939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a:ln>
                            <a:noFill/>
                          </a:ln>
                          <a:effectLst/>
                        </a:rPr>
                        <a:t>Common adverse effects</a:t>
                      </a:r>
                      <a:endParaRPr kumimoji="0" lang="en-US" sz="1600" b="1" i="0" u="none" strike="noStrike" cap="none" normalizeH="0" baseline="0" dirty="0">
                        <a:ln>
                          <a:noFill/>
                        </a:ln>
                        <a:solidFill>
                          <a:schemeClr val="bg1"/>
                        </a:solidFill>
                        <a:effectLst/>
                        <a:latin typeface="+mn-lt"/>
                      </a:endParaRPr>
                    </a:p>
                  </a:txBody>
                  <a:tcPr marL="98755" marR="98755" anchor="ctr" horzOverflow="overflow"/>
                </a:tc>
                <a:tc gridSpan="2">
                  <a:txBody>
                    <a:bodyPr/>
                    <a:lstStyle/>
                    <a:p>
                      <a:pPr marL="285750" marR="0" lvl="0" indent="-285750" algn="l" defTabSz="914400" rtl="0" eaLnBrk="1" fontAlgn="base" latinLnBrk="0" hangingPunct="1">
                        <a:lnSpc>
                          <a:spcPct val="100000"/>
                        </a:lnSpc>
                        <a:spcBef>
                          <a:spcPts val="0"/>
                        </a:spcBef>
                        <a:spcAft>
                          <a:spcPct val="0"/>
                        </a:spcAft>
                        <a:buClr>
                          <a:schemeClr val="tx1"/>
                        </a:buClr>
                        <a:buSzPct val="80000"/>
                        <a:buFont typeface="Arial" pitchFamily="34" charset="0"/>
                        <a:buChar char="•"/>
                        <a:tabLst/>
                      </a:pPr>
                      <a:r>
                        <a:rPr lang="en-US" sz="1600" dirty="0"/>
                        <a:t>Restlessness</a:t>
                      </a:r>
                    </a:p>
                    <a:p>
                      <a:pPr marL="285750" marR="0" lvl="0" indent="-285750" algn="l" defTabSz="914400" rtl="0" eaLnBrk="1" fontAlgn="base" latinLnBrk="0" hangingPunct="1">
                        <a:lnSpc>
                          <a:spcPct val="100000"/>
                        </a:lnSpc>
                        <a:spcBef>
                          <a:spcPts val="0"/>
                        </a:spcBef>
                        <a:spcAft>
                          <a:spcPct val="0"/>
                        </a:spcAft>
                        <a:buClr>
                          <a:schemeClr val="tx1"/>
                        </a:buClr>
                        <a:buSzPct val="80000"/>
                        <a:buFont typeface="Arial" pitchFamily="34" charset="0"/>
                        <a:buChar char="•"/>
                        <a:tabLst/>
                      </a:pPr>
                      <a:r>
                        <a:rPr lang="en-US" sz="1600" dirty="0"/>
                        <a:t>Insomnia</a:t>
                      </a:r>
                    </a:p>
                    <a:p>
                      <a:pPr marL="285750" marR="0" lvl="0" indent="-285750" algn="l" defTabSz="914400" rtl="0" eaLnBrk="1" fontAlgn="base" latinLnBrk="0" hangingPunct="1">
                        <a:lnSpc>
                          <a:spcPct val="100000"/>
                        </a:lnSpc>
                        <a:spcBef>
                          <a:spcPts val="0"/>
                        </a:spcBef>
                        <a:spcAft>
                          <a:spcPct val="0"/>
                        </a:spcAft>
                        <a:buClr>
                          <a:schemeClr val="tx1"/>
                        </a:buClr>
                        <a:buSzPct val="80000"/>
                        <a:buFont typeface="Arial" pitchFamily="34" charset="0"/>
                        <a:buChar char="•"/>
                        <a:tabLst/>
                      </a:pPr>
                      <a:r>
                        <a:rPr lang="en-US" sz="1600" dirty="0"/>
                        <a:t>Increase in pulse</a:t>
                      </a:r>
                    </a:p>
                    <a:p>
                      <a:pPr marL="285750" marR="0" lvl="0" indent="-285750" algn="l" defTabSz="914400" rtl="0" eaLnBrk="1" fontAlgn="base" latinLnBrk="0" hangingPunct="1">
                        <a:lnSpc>
                          <a:spcPct val="100000"/>
                        </a:lnSpc>
                        <a:spcBef>
                          <a:spcPts val="0"/>
                        </a:spcBef>
                        <a:spcAft>
                          <a:spcPct val="0"/>
                        </a:spcAft>
                        <a:buClr>
                          <a:schemeClr val="tx1"/>
                        </a:buClr>
                        <a:buSzPct val="80000"/>
                        <a:buFont typeface="Arial" pitchFamily="34" charset="0"/>
                        <a:buChar char="•"/>
                        <a:tabLst/>
                      </a:pPr>
                      <a:r>
                        <a:rPr lang="en-US" sz="1600" dirty="0"/>
                        <a:t>Increase in blood pressure</a:t>
                      </a:r>
                      <a:endParaRPr kumimoji="0" lang="en-US" sz="1600" b="0" i="0" u="none" strike="noStrike" cap="none" normalizeH="0" baseline="0" dirty="0">
                        <a:ln>
                          <a:noFill/>
                        </a:ln>
                        <a:solidFill>
                          <a:schemeClr val="bg1"/>
                        </a:solidFill>
                        <a:effectLst/>
                        <a:latin typeface="+mn-lt"/>
                      </a:endParaRPr>
                    </a:p>
                  </a:txBody>
                  <a:tcPr marL="98755" marR="98755" horzOverflow="overflow"/>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33338" y="6263859"/>
            <a:ext cx="7382197" cy="553998"/>
          </a:xfrm>
          <a:prstGeom prst="rect">
            <a:avLst/>
          </a:prstGeom>
        </p:spPr>
        <p:txBody>
          <a:bodyPr wrap="square" anchor="b">
            <a:spAutoFit/>
          </a:bodyPr>
          <a:lstStyle/>
          <a:p>
            <a:r>
              <a:rPr lang="da-DK" sz="1000" dirty="0"/>
              <a:t>DEA, Drug Enforcement Agency.</a:t>
            </a:r>
          </a:p>
          <a:p>
            <a:r>
              <a:rPr lang="da-DK" sz="1000" dirty="0"/>
              <a:t>Diethylpropion Prescribing Information, 2007;  Meridia Prescribing Information, 2010. Phentermine Prescribing Information, 2011; Xenical Prescribing Information, 2009.</a:t>
            </a:r>
          </a:p>
        </p:txBody>
      </p:sp>
      <p:sp>
        <p:nvSpPr>
          <p:cNvPr id="2" name="Slide Number Placeholder 1"/>
          <p:cNvSpPr>
            <a:spLocks noGrp="1"/>
          </p:cNvSpPr>
          <p:nvPr>
            <p:ph type="sldNum" sz="quarter" idx="4"/>
          </p:nvPr>
        </p:nvSpPr>
        <p:spPr/>
        <p:txBody>
          <a:bodyPr/>
          <a:lstStyle/>
          <a:p>
            <a:pPr>
              <a:defRPr/>
            </a:pPr>
            <a:fld id="{2462ECC2-A415-4E86-873D-B602882CC3E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08834642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z="3600" dirty="0"/>
              <a:t>Elevated Risk of CVD Prior to Clinical Diagnosis of Type 2 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70</a:t>
            </a:fld>
            <a:endParaRPr lang="en-US" dirty="0"/>
          </a:p>
        </p:txBody>
      </p:sp>
      <p:sp>
        <p:nvSpPr>
          <p:cNvPr id="165892" name="Text Box 4"/>
          <p:cNvSpPr txBox="1">
            <a:spLocks noChangeArrowheads="1"/>
          </p:cNvSpPr>
          <p:nvPr/>
        </p:nvSpPr>
        <p:spPr bwMode="auto">
          <a:xfrm>
            <a:off x="1816100" y="5368925"/>
            <a:ext cx="1341438"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dirty="0">
                <a:solidFill>
                  <a:srgbClr val="000000"/>
                </a:solidFill>
              </a:rPr>
              <a:t>Nondiabetic</a:t>
            </a:r>
          </a:p>
          <a:p>
            <a:pPr algn="ctr">
              <a:defRPr/>
            </a:pPr>
            <a:r>
              <a:rPr lang="en-US" sz="1400" dirty="0">
                <a:solidFill>
                  <a:srgbClr val="000000"/>
                </a:solidFill>
              </a:rPr>
              <a:t>throughout the</a:t>
            </a:r>
          </a:p>
          <a:p>
            <a:pPr algn="ctr">
              <a:defRPr/>
            </a:pPr>
            <a:r>
              <a:rPr lang="en-US" sz="1400" dirty="0">
                <a:solidFill>
                  <a:srgbClr val="000000"/>
                </a:solidFill>
              </a:rPr>
              <a:t>study</a:t>
            </a:r>
          </a:p>
        </p:txBody>
      </p:sp>
      <p:sp>
        <p:nvSpPr>
          <p:cNvPr id="165893" name="Text Box 5"/>
          <p:cNvSpPr txBox="1">
            <a:spLocks noChangeArrowheads="1"/>
          </p:cNvSpPr>
          <p:nvPr/>
        </p:nvSpPr>
        <p:spPr bwMode="auto">
          <a:xfrm>
            <a:off x="3360738" y="5368925"/>
            <a:ext cx="1427162"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dirty="0">
                <a:solidFill>
                  <a:srgbClr val="000000"/>
                </a:solidFill>
              </a:rPr>
              <a:t>Prior to diagnosis</a:t>
            </a:r>
          </a:p>
          <a:p>
            <a:pPr algn="ctr">
              <a:defRPr/>
            </a:pPr>
            <a:r>
              <a:rPr lang="en-US" sz="1400" dirty="0">
                <a:solidFill>
                  <a:srgbClr val="000000"/>
                </a:solidFill>
              </a:rPr>
              <a:t>of diabetes</a:t>
            </a:r>
          </a:p>
        </p:txBody>
      </p:sp>
      <p:sp>
        <p:nvSpPr>
          <p:cNvPr id="165894" name="Text Box 6"/>
          <p:cNvSpPr txBox="1">
            <a:spLocks noChangeArrowheads="1"/>
          </p:cNvSpPr>
          <p:nvPr/>
        </p:nvSpPr>
        <p:spPr bwMode="auto">
          <a:xfrm>
            <a:off x="4999038" y="5368925"/>
            <a:ext cx="13716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dirty="0">
                <a:solidFill>
                  <a:srgbClr val="000000"/>
                </a:solidFill>
              </a:rPr>
              <a:t>After diagnosis</a:t>
            </a:r>
          </a:p>
          <a:p>
            <a:pPr algn="ctr">
              <a:defRPr/>
            </a:pPr>
            <a:r>
              <a:rPr lang="en-US" sz="1400" dirty="0">
                <a:solidFill>
                  <a:srgbClr val="000000"/>
                </a:solidFill>
              </a:rPr>
              <a:t>of diabetes</a:t>
            </a:r>
          </a:p>
        </p:txBody>
      </p:sp>
      <p:sp>
        <p:nvSpPr>
          <p:cNvPr id="165895" name="Text Box 7"/>
          <p:cNvSpPr txBox="1">
            <a:spLocks noChangeArrowheads="1"/>
          </p:cNvSpPr>
          <p:nvPr/>
        </p:nvSpPr>
        <p:spPr bwMode="auto">
          <a:xfrm>
            <a:off x="6748463" y="5368925"/>
            <a:ext cx="103187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400" dirty="0">
                <a:solidFill>
                  <a:srgbClr val="000000"/>
                </a:solidFill>
              </a:rPr>
              <a:t>Diabetic at</a:t>
            </a:r>
          </a:p>
          <a:p>
            <a:pPr algn="ctr">
              <a:defRPr/>
            </a:pPr>
            <a:r>
              <a:rPr lang="en-US" sz="1400" dirty="0">
                <a:solidFill>
                  <a:srgbClr val="000000"/>
                </a:solidFill>
              </a:rPr>
              <a:t>baseline</a:t>
            </a:r>
          </a:p>
        </p:txBody>
      </p:sp>
      <p:sp>
        <p:nvSpPr>
          <p:cNvPr id="165896" name="Text Box 8"/>
          <p:cNvSpPr txBox="1">
            <a:spLocks noChangeArrowheads="1"/>
          </p:cNvSpPr>
          <p:nvPr/>
        </p:nvSpPr>
        <p:spPr bwMode="auto">
          <a:xfrm rot="16200000">
            <a:off x="421722" y="3781216"/>
            <a:ext cx="139493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600" b="1" dirty="0">
                <a:solidFill>
                  <a:srgbClr val="000000"/>
                </a:solidFill>
              </a:rPr>
              <a:t>Relative risk</a:t>
            </a:r>
          </a:p>
        </p:txBody>
      </p:sp>
      <p:sp>
        <p:nvSpPr>
          <p:cNvPr id="165897" name="Text Box 9"/>
          <p:cNvSpPr txBox="1">
            <a:spLocks noChangeArrowheads="1"/>
          </p:cNvSpPr>
          <p:nvPr/>
        </p:nvSpPr>
        <p:spPr bwMode="auto">
          <a:xfrm>
            <a:off x="33338" y="6099923"/>
            <a:ext cx="53046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600"/>
              </a:spcBef>
              <a:defRPr/>
            </a:pPr>
            <a:r>
              <a:rPr lang="en-US" sz="1000" dirty="0">
                <a:solidFill>
                  <a:srgbClr val="000000"/>
                </a:solidFill>
                <a:ea typeface="ＭＳ Ｐゴシック" pitchFamily="34" charset="-128"/>
              </a:rPr>
              <a:t>*Female nurses with no CVD at baseline aged 30-55 years and followed from 1976 to 1996.</a:t>
            </a:r>
          </a:p>
          <a:p>
            <a:pPr>
              <a:spcBef>
                <a:spcPts val="600"/>
              </a:spcBef>
              <a:defRPr/>
            </a:pPr>
            <a:r>
              <a:rPr lang="en-US" sz="1000" dirty="0"/>
              <a:t>CVD, cardiovascular disease.</a:t>
            </a:r>
          </a:p>
          <a:p>
            <a:pPr>
              <a:spcBef>
                <a:spcPts val="600"/>
              </a:spcBef>
              <a:defRPr/>
            </a:pPr>
            <a:r>
              <a:rPr lang="en-US" sz="1000" dirty="0"/>
              <a:t>Hu FB, et al. </a:t>
            </a:r>
            <a:r>
              <a:rPr lang="en-US" sz="1000" i="1" dirty="0"/>
              <a:t>Diabetes Care.</a:t>
            </a:r>
            <a:r>
              <a:rPr lang="en-US" sz="1000" dirty="0"/>
              <a:t> 2002;25:1129-1134.</a:t>
            </a:r>
          </a:p>
        </p:txBody>
      </p:sp>
      <p:sp>
        <p:nvSpPr>
          <p:cNvPr id="43021" name="TextBox 2"/>
          <p:cNvSpPr txBox="1">
            <a:spLocks noChangeArrowheads="1"/>
          </p:cNvSpPr>
          <p:nvPr/>
        </p:nvSpPr>
        <p:spPr bwMode="auto">
          <a:xfrm>
            <a:off x="1816100" y="1462914"/>
            <a:ext cx="5511800" cy="707886"/>
          </a:xfrm>
          <a:prstGeom prst="rect">
            <a:avLst/>
          </a:prstGeom>
          <a:noFill/>
          <a:ln w="9525">
            <a:noFill/>
            <a:miter lim="800000"/>
            <a:headEnd/>
            <a:tailEnd/>
          </a:ln>
        </p:spPr>
        <p:txBody>
          <a:bodyPr anchor="ctr">
            <a:spAutoFit/>
          </a:bodyPr>
          <a:lstStyle/>
          <a:p>
            <a:pPr algn="ctr"/>
            <a:r>
              <a:rPr lang="en-US" sz="2000" b="1" dirty="0">
                <a:solidFill>
                  <a:schemeClr val="accent3"/>
                </a:solidFill>
                <a:ea typeface="ＭＳ Ｐゴシック" pitchFamily="34" charset="-128"/>
              </a:rPr>
              <a:t>Nurses Health Study*</a:t>
            </a:r>
          </a:p>
          <a:p>
            <a:pPr algn="ctr"/>
            <a:r>
              <a:rPr lang="en-US" sz="2000" b="1" dirty="0">
                <a:solidFill>
                  <a:schemeClr val="accent3"/>
                </a:solidFill>
                <a:ea typeface="ＭＳ Ｐゴシック" pitchFamily="34" charset="-128"/>
              </a:rPr>
              <a:t>(N=117,629)</a:t>
            </a:r>
          </a:p>
        </p:txBody>
      </p:sp>
      <p:graphicFrame>
        <p:nvGraphicFramePr>
          <p:cNvPr id="16" name="Object 3"/>
          <p:cNvGraphicFramePr>
            <a:graphicFrameLocks noChangeAspect="1"/>
          </p:cNvGraphicFramePr>
          <p:nvPr>
            <p:extLst>
              <p:ext uri="{D42A27DB-BD31-4B8C-83A1-F6EECF244321}">
                <p14:modId xmlns:p14="http://schemas.microsoft.com/office/powerpoint/2010/main" val="2402667133"/>
              </p:ext>
            </p:extLst>
          </p:nvPr>
        </p:nvGraphicFramePr>
        <p:xfrm>
          <a:off x="1289051" y="2359025"/>
          <a:ext cx="6854825" cy="325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a:t>Glucose Levels and Mortality in Individuals Without Known 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71</a:t>
            </a:fld>
            <a:endParaRPr lang="en-US" dirty="0"/>
          </a:p>
        </p:txBody>
      </p:sp>
      <p:sp>
        <p:nvSpPr>
          <p:cNvPr id="47107" name="Text Box 3"/>
          <p:cNvSpPr txBox="1">
            <a:spLocks noChangeArrowheads="1"/>
          </p:cNvSpPr>
          <p:nvPr/>
        </p:nvSpPr>
        <p:spPr bwMode="auto">
          <a:xfrm>
            <a:off x="559809" y="5477085"/>
            <a:ext cx="8084582" cy="341632"/>
          </a:xfrm>
          <a:prstGeom prst="rect">
            <a:avLst/>
          </a:prstGeom>
          <a:ln>
            <a:solidFill>
              <a:schemeClr val="accent6"/>
            </a:solidFill>
            <a:headEnd/>
            <a:tailEnd/>
          </a:ln>
        </p:spPr>
        <p:style>
          <a:lnRef idx="1">
            <a:schemeClr val="dk1"/>
          </a:lnRef>
          <a:fillRef idx="2">
            <a:schemeClr val="dk1"/>
          </a:fillRef>
          <a:effectRef idx="1">
            <a:schemeClr val="dk1"/>
          </a:effectRef>
          <a:fontRef idx="minor">
            <a:schemeClr val="dk1"/>
          </a:fontRef>
        </p:style>
        <p:txBody>
          <a:bodyPr wrap="square" lIns="91440" tIns="45720" rIns="91440" bIns="45720" anchor="b">
            <a:spAutoFit/>
          </a:bodyPr>
          <a:lstStyle>
            <a:defPPr>
              <a:defRPr lang="en-US"/>
            </a:defPPr>
            <a:lvl1pPr algn="ctr" eaLnBrk="0" hangingPunct="0">
              <a:lnSpc>
                <a:spcPct val="90000"/>
              </a:lnSpc>
              <a:defRPr>
                <a:solidFill>
                  <a:schemeClr val="tx1"/>
                </a:solidFill>
              </a:defRPr>
            </a:lvl1pPr>
          </a:lstStyle>
          <a:p>
            <a:r>
              <a:rPr lang="en-US" dirty="0"/>
              <a:t>Postprandial glucose is an independent risk factor predicting mortality</a:t>
            </a:r>
          </a:p>
        </p:txBody>
      </p:sp>
      <p:sp>
        <p:nvSpPr>
          <p:cNvPr id="38918" name="Rectangle 6"/>
          <p:cNvSpPr>
            <a:spLocks noChangeArrowheads="1"/>
          </p:cNvSpPr>
          <p:nvPr/>
        </p:nvSpPr>
        <p:spPr bwMode="auto">
          <a:xfrm>
            <a:off x="2928938" y="1323975"/>
            <a:ext cx="4638675" cy="2244725"/>
          </a:xfrm>
          <a:prstGeom prst="rect">
            <a:avLst/>
          </a:prstGeom>
          <a:noFill/>
          <a:ln w="9525">
            <a:noFill/>
            <a:miter lim="800000"/>
            <a:headEnd/>
            <a:tailEnd/>
          </a:ln>
        </p:spPr>
        <p:txBody>
          <a:bodyPr/>
          <a:lstStyle/>
          <a:p>
            <a:pPr algn="ctr" eaLnBrk="0" hangingPunct="0"/>
            <a:endParaRPr lang="en-US" dirty="0"/>
          </a:p>
        </p:txBody>
      </p:sp>
      <p:grpSp>
        <p:nvGrpSpPr>
          <p:cNvPr id="5" name="Group 4"/>
          <p:cNvGrpSpPr/>
          <p:nvPr/>
        </p:nvGrpSpPr>
        <p:grpSpPr>
          <a:xfrm>
            <a:off x="578424" y="2171522"/>
            <a:ext cx="8192514" cy="3160955"/>
            <a:chOff x="578424" y="2171522"/>
            <a:chExt cx="8192514" cy="3160955"/>
          </a:xfrm>
        </p:grpSpPr>
        <p:sp>
          <p:nvSpPr>
            <p:cNvPr id="38924" name="Freeform 5"/>
            <p:cNvSpPr>
              <a:spLocks/>
            </p:cNvSpPr>
            <p:nvPr/>
          </p:nvSpPr>
          <p:spPr bwMode="auto">
            <a:xfrm>
              <a:off x="1466594" y="3946145"/>
              <a:ext cx="5826720" cy="711448"/>
            </a:xfrm>
            <a:custGeom>
              <a:avLst/>
              <a:gdLst>
                <a:gd name="T0" fmla="*/ 0 w 4482"/>
                <a:gd name="T1" fmla="*/ 2147483647 h 621"/>
                <a:gd name="T2" fmla="*/ 2147483647 w 4482"/>
                <a:gd name="T3" fmla="*/ 0 h 621"/>
                <a:gd name="T4" fmla="*/ 2147483647 w 4482"/>
                <a:gd name="T5" fmla="*/ 0 h 621"/>
                <a:gd name="T6" fmla="*/ 2147483647 w 4482"/>
                <a:gd name="T7" fmla="*/ 2147483647 h 621"/>
                <a:gd name="T8" fmla="*/ 0 w 4482"/>
                <a:gd name="T9" fmla="*/ 2147483647 h 621"/>
                <a:gd name="T10" fmla="*/ 0 60000 65536"/>
                <a:gd name="T11" fmla="*/ 0 60000 65536"/>
                <a:gd name="T12" fmla="*/ 0 60000 65536"/>
                <a:gd name="T13" fmla="*/ 0 60000 65536"/>
                <a:gd name="T14" fmla="*/ 0 60000 65536"/>
                <a:gd name="T15" fmla="*/ 0 w 4482"/>
                <a:gd name="T16" fmla="*/ 0 h 621"/>
                <a:gd name="T17" fmla="*/ 4482 w 4482"/>
                <a:gd name="T18" fmla="*/ 621 h 621"/>
              </a:gdLst>
              <a:ahLst/>
              <a:cxnLst>
                <a:cxn ang="T10">
                  <a:pos x="T0" y="T1"/>
                </a:cxn>
                <a:cxn ang="T11">
                  <a:pos x="T2" y="T3"/>
                </a:cxn>
                <a:cxn ang="T12">
                  <a:pos x="T4" y="T5"/>
                </a:cxn>
                <a:cxn ang="T13">
                  <a:pos x="T6" y="T7"/>
                </a:cxn>
                <a:cxn ang="T14">
                  <a:pos x="T8" y="T9"/>
                </a:cxn>
              </a:cxnLst>
              <a:rect l="T15" t="T16" r="T17" b="T18"/>
              <a:pathLst>
                <a:path w="4482" h="621">
                  <a:moveTo>
                    <a:pt x="0" y="621"/>
                  </a:moveTo>
                  <a:lnTo>
                    <a:pt x="914" y="0"/>
                  </a:lnTo>
                  <a:lnTo>
                    <a:pt x="4482" y="0"/>
                  </a:lnTo>
                  <a:lnTo>
                    <a:pt x="3568" y="621"/>
                  </a:lnTo>
                  <a:lnTo>
                    <a:pt x="0" y="621"/>
                  </a:lnTo>
                  <a:close/>
                </a:path>
              </a:pathLst>
            </a:custGeom>
            <a:solidFill>
              <a:schemeClr val="bg1"/>
            </a:solidFill>
            <a:ln w="9525">
              <a:noFill/>
              <a:round/>
              <a:headEnd/>
              <a:tailEnd/>
            </a:ln>
          </p:spPr>
          <p:txBody>
            <a:bodyPr/>
            <a:lstStyle/>
            <a:p>
              <a:endParaRPr lang="en-US" dirty="0"/>
            </a:p>
          </p:txBody>
        </p:sp>
        <p:sp>
          <p:nvSpPr>
            <p:cNvPr id="38925" name="Freeform 7"/>
            <p:cNvSpPr>
              <a:spLocks/>
            </p:cNvSpPr>
            <p:nvPr/>
          </p:nvSpPr>
          <p:spPr bwMode="auto">
            <a:xfrm>
              <a:off x="1466594" y="3946145"/>
              <a:ext cx="5826720" cy="711448"/>
            </a:xfrm>
            <a:custGeom>
              <a:avLst/>
              <a:gdLst>
                <a:gd name="T0" fmla="*/ 2147483647 w 4482"/>
                <a:gd name="T1" fmla="*/ 0 h 621"/>
                <a:gd name="T2" fmla="*/ 2147483647 w 4482"/>
                <a:gd name="T3" fmla="*/ 2147483647 h 621"/>
                <a:gd name="T4" fmla="*/ 0 w 4482"/>
                <a:gd name="T5" fmla="*/ 2147483647 h 621"/>
                <a:gd name="T6" fmla="*/ 2147483647 w 4482"/>
                <a:gd name="T7" fmla="*/ 0 h 621"/>
                <a:gd name="T8" fmla="*/ 2147483647 w 4482"/>
                <a:gd name="T9" fmla="*/ 0 h 621"/>
                <a:gd name="T10" fmla="*/ 0 60000 65536"/>
                <a:gd name="T11" fmla="*/ 0 60000 65536"/>
                <a:gd name="T12" fmla="*/ 0 60000 65536"/>
                <a:gd name="T13" fmla="*/ 0 60000 65536"/>
                <a:gd name="T14" fmla="*/ 0 60000 65536"/>
                <a:gd name="T15" fmla="*/ 0 w 4482"/>
                <a:gd name="T16" fmla="*/ 0 h 621"/>
                <a:gd name="T17" fmla="*/ 4482 w 4482"/>
                <a:gd name="T18" fmla="*/ 621 h 621"/>
              </a:gdLst>
              <a:ahLst/>
              <a:cxnLst>
                <a:cxn ang="T10">
                  <a:pos x="T0" y="T1"/>
                </a:cxn>
                <a:cxn ang="T11">
                  <a:pos x="T2" y="T3"/>
                </a:cxn>
                <a:cxn ang="T12">
                  <a:pos x="T4" y="T5"/>
                </a:cxn>
                <a:cxn ang="T13">
                  <a:pos x="T6" y="T7"/>
                </a:cxn>
                <a:cxn ang="T14">
                  <a:pos x="T8" y="T9"/>
                </a:cxn>
              </a:cxnLst>
              <a:rect l="T15" t="T16" r="T17" b="T18"/>
              <a:pathLst>
                <a:path w="4482" h="621">
                  <a:moveTo>
                    <a:pt x="4482" y="0"/>
                  </a:moveTo>
                  <a:lnTo>
                    <a:pt x="3568" y="621"/>
                  </a:lnTo>
                  <a:lnTo>
                    <a:pt x="0" y="621"/>
                  </a:lnTo>
                  <a:lnTo>
                    <a:pt x="914" y="0"/>
                  </a:lnTo>
                  <a:lnTo>
                    <a:pt x="4482" y="0"/>
                  </a:lnTo>
                  <a:close/>
                </a:path>
              </a:pathLst>
            </a:custGeom>
            <a:noFill/>
            <a:ln w="11113">
              <a:solidFill>
                <a:srgbClr val="000000"/>
              </a:solidFill>
              <a:round/>
              <a:headEnd/>
              <a:tailEnd/>
            </a:ln>
          </p:spPr>
          <p:txBody>
            <a:bodyPr/>
            <a:lstStyle/>
            <a:p>
              <a:endParaRPr lang="en-US" dirty="0"/>
            </a:p>
          </p:txBody>
        </p:sp>
        <p:sp>
          <p:nvSpPr>
            <p:cNvPr id="38926" name="Freeform 8"/>
            <p:cNvSpPr>
              <a:spLocks/>
            </p:cNvSpPr>
            <p:nvPr/>
          </p:nvSpPr>
          <p:spPr bwMode="auto">
            <a:xfrm>
              <a:off x="3068545" y="2441978"/>
              <a:ext cx="395327" cy="1739983"/>
            </a:xfrm>
            <a:custGeom>
              <a:avLst/>
              <a:gdLst>
                <a:gd name="T0" fmla="*/ 0 w 305"/>
                <a:gd name="T1" fmla="*/ 2147483647 h 1519"/>
                <a:gd name="T2" fmla="*/ 0 w 305"/>
                <a:gd name="T3" fmla="*/ 2147483647 h 1519"/>
                <a:gd name="T4" fmla="*/ 2147483647 w 305"/>
                <a:gd name="T5" fmla="*/ 0 h 1519"/>
                <a:gd name="T6" fmla="*/ 2147483647 w 305"/>
                <a:gd name="T7" fmla="*/ 2147483647 h 1519"/>
                <a:gd name="T8" fmla="*/ 0 w 305"/>
                <a:gd name="T9" fmla="*/ 2147483647 h 1519"/>
                <a:gd name="T10" fmla="*/ 0 60000 65536"/>
                <a:gd name="T11" fmla="*/ 0 60000 65536"/>
                <a:gd name="T12" fmla="*/ 0 60000 65536"/>
                <a:gd name="T13" fmla="*/ 0 60000 65536"/>
                <a:gd name="T14" fmla="*/ 0 60000 65536"/>
                <a:gd name="T15" fmla="*/ 0 w 305"/>
                <a:gd name="T16" fmla="*/ 0 h 1519"/>
                <a:gd name="T17" fmla="*/ 305 w 305"/>
                <a:gd name="T18" fmla="*/ 1519 h 1519"/>
              </a:gdLst>
              <a:ahLst/>
              <a:cxnLst>
                <a:cxn ang="T10">
                  <a:pos x="T0" y="T1"/>
                </a:cxn>
                <a:cxn ang="T11">
                  <a:pos x="T2" y="T3"/>
                </a:cxn>
                <a:cxn ang="T12">
                  <a:pos x="T4" y="T5"/>
                </a:cxn>
                <a:cxn ang="T13">
                  <a:pos x="T6" y="T7"/>
                </a:cxn>
                <a:cxn ang="T14">
                  <a:pos x="T8" y="T9"/>
                </a:cxn>
              </a:cxnLst>
              <a:rect l="T15" t="T16" r="T17" b="T18"/>
              <a:pathLst>
                <a:path w="305" h="1519">
                  <a:moveTo>
                    <a:pt x="0" y="1519"/>
                  </a:moveTo>
                  <a:lnTo>
                    <a:pt x="0" y="205"/>
                  </a:lnTo>
                  <a:lnTo>
                    <a:pt x="305" y="0"/>
                  </a:lnTo>
                  <a:lnTo>
                    <a:pt x="305" y="1314"/>
                  </a:lnTo>
                  <a:lnTo>
                    <a:pt x="0" y="1519"/>
                  </a:lnTo>
                  <a:close/>
                </a:path>
              </a:pathLst>
            </a:custGeom>
            <a:solidFill>
              <a:schemeClr val="accent2"/>
            </a:solidFill>
            <a:ln w="9525">
              <a:noFill/>
              <a:round/>
              <a:headEnd/>
              <a:tailEnd/>
            </a:ln>
          </p:spPr>
          <p:txBody>
            <a:bodyPr/>
            <a:lstStyle/>
            <a:p>
              <a:endParaRPr lang="en-US" dirty="0"/>
            </a:p>
          </p:txBody>
        </p:sp>
        <p:sp>
          <p:nvSpPr>
            <p:cNvPr id="38927" name="Rectangle 9"/>
            <p:cNvSpPr>
              <a:spLocks noChangeArrowheads="1"/>
            </p:cNvSpPr>
            <p:nvPr/>
          </p:nvSpPr>
          <p:spPr bwMode="auto">
            <a:xfrm>
              <a:off x="2603360" y="2676463"/>
              <a:ext cx="465186" cy="1505499"/>
            </a:xfrm>
            <a:prstGeom prst="rect">
              <a:avLst/>
            </a:prstGeom>
            <a:solidFill>
              <a:schemeClr val="accent2">
                <a:lumMod val="60000"/>
                <a:lumOff val="40000"/>
              </a:schemeClr>
            </a:solidFill>
            <a:ln w="9525">
              <a:noFill/>
              <a:miter lim="800000"/>
              <a:headEnd/>
              <a:tailEnd/>
            </a:ln>
          </p:spPr>
          <p:txBody>
            <a:bodyPr/>
            <a:lstStyle/>
            <a:p>
              <a:pPr algn="ctr" eaLnBrk="0" hangingPunct="0"/>
              <a:endParaRPr lang="en-US" sz="1600" dirty="0"/>
            </a:p>
          </p:txBody>
        </p:sp>
        <p:sp>
          <p:nvSpPr>
            <p:cNvPr id="38928" name="Freeform 10"/>
            <p:cNvSpPr>
              <a:spLocks/>
            </p:cNvSpPr>
            <p:nvPr/>
          </p:nvSpPr>
          <p:spPr bwMode="auto">
            <a:xfrm>
              <a:off x="2603360" y="2441978"/>
              <a:ext cx="860513" cy="234485"/>
            </a:xfrm>
            <a:custGeom>
              <a:avLst/>
              <a:gdLst>
                <a:gd name="T0" fmla="*/ 2147483647 w 663"/>
                <a:gd name="T1" fmla="*/ 2147483647 h 205"/>
                <a:gd name="T2" fmla="*/ 2147483647 w 663"/>
                <a:gd name="T3" fmla="*/ 0 h 205"/>
                <a:gd name="T4" fmla="*/ 2147483647 w 663"/>
                <a:gd name="T5" fmla="*/ 0 h 205"/>
                <a:gd name="T6" fmla="*/ 0 w 663"/>
                <a:gd name="T7" fmla="*/ 2147483647 h 205"/>
                <a:gd name="T8" fmla="*/ 2147483647 w 663"/>
                <a:gd name="T9" fmla="*/ 2147483647 h 205"/>
                <a:gd name="T10" fmla="*/ 0 60000 65536"/>
                <a:gd name="T11" fmla="*/ 0 60000 65536"/>
                <a:gd name="T12" fmla="*/ 0 60000 65536"/>
                <a:gd name="T13" fmla="*/ 0 60000 65536"/>
                <a:gd name="T14" fmla="*/ 0 60000 65536"/>
                <a:gd name="T15" fmla="*/ 0 w 663"/>
                <a:gd name="T16" fmla="*/ 0 h 205"/>
                <a:gd name="T17" fmla="*/ 663 w 663"/>
                <a:gd name="T18" fmla="*/ 205 h 205"/>
              </a:gdLst>
              <a:ahLst/>
              <a:cxnLst>
                <a:cxn ang="T10">
                  <a:pos x="T0" y="T1"/>
                </a:cxn>
                <a:cxn ang="T11">
                  <a:pos x="T2" y="T3"/>
                </a:cxn>
                <a:cxn ang="T12">
                  <a:pos x="T4" y="T5"/>
                </a:cxn>
                <a:cxn ang="T13">
                  <a:pos x="T6" y="T7"/>
                </a:cxn>
                <a:cxn ang="T14">
                  <a:pos x="T8" y="T9"/>
                </a:cxn>
              </a:cxnLst>
              <a:rect l="T15" t="T16" r="T17" b="T18"/>
              <a:pathLst>
                <a:path w="663" h="205">
                  <a:moveTo>
                    <a:pt x="358" y="205"/>
                  </a:moveTo>
                  <a:lnTo>
                    <a:pt x="663" y="0"/>
                  </a:lnTo>
                  <a:lnTo>
                    <a:pt x="304" y="0"/>
                  </a:lnTo>
                  <a:lnTo>
                    <a:pt x="0" y="205"/>
                  </a:lnTo>
                  <a:lnTo>
                    <a:pt x="358" y="205"/>
                  </a:lnTo>
                  <a:close/>
                </a:path>
              </a:pathLst>
            </a:custGeom>
            <a:solidFill>
              <a:srgbClr val="CB3547"/>
            </a:solidFill>
            <a:ln w="9525">
              <a:noFill/>
              <a:round/>
              <a:headEnd/>
              <a:tailEnd/>
            </a:ln>
          </p:spPr>
          <p:txBody>
            <a:bodyPr/>
            <a:lstStyle/>
            <a:p>
              <a:endParaRPr lang="en-US" dirty="0"/>
            </a:p>
          </p:txBody>
        </p:sp>
        <p:sp>
          <p:nvSpPr>
            <p:cNvPr id="38929" name="Freeform 11"/>
            <p:cNvSpPr>
              <a:spLocks/>
            </p:cNvSpPr>
            <p:nvPr/>
          </p:nvSpPr>
          <p:spPr bwMode="auto">
            <a:xfrm>
              <a:off x="4230714" y="2414001"/>
              <a:ext cx="396916" cy="1767961"/>
            </a:xfrm>
            <a:custGeom>
              <a:avLst/>
              <a:gdLst>
                <a:gd name="T0" fmla="*/ 0 w 305"/>
                <a:gd name="T1" fmla="*/ 2147483647 h 1543"/>
                <a:gd name="T2" fmla="*/ 0 w 305"/>
                <a:gd name="T3" fmla="*/ 2147483647 h 1543"/>
                <a:gd name="T4" fmla="*/ 2147483647 w 305"/>
                <a:gd name="T5" fmla="*/ 0 h 1543"/>
                <a:gd name="T6" fmla="*/ 2147483647 w 305"/>
                <a:gd name="T7" fmla="*/ 2147483647 h 1543"/>
                <a:gd name="T8" fmla="*/ 0 w 305"/>
                <a:gd name="T9" fmla="*/ 2147483647 h 1543"/>
                <a:gd name="T10" fmla="*/ 0 60000 65536"/>
                <a:gd name="T11" fmla="*/ 0 60000 65536"/>
                <a:gd name="T12" fmla="*/ 0 60000 65536"/>
                <a:gd name="T13" fmla="*/ 0 60000 65536"/>
                <a:gd name="T14" fmla="*/ 0 60000 65536"/>
                <a:gd name="T15" fmla="*/ 0 w 305"/>
                <a:gd name="T16" fmla="*/ 0 h 1543"/>
                <a:gd name="T17" fmla="*/ 305 w 305"/>
                <a:gd name="T18" fmla="*/ 1543 h 1543"/>
              </a:gdLst>
              <a:ahLst/>
              <a:cxnLst>
                <a:cxn ang="T10">
                  <a:pos x="T0" y="T1"/>
                </a:cxn>
                <a:cxn ang="T11">
                  <a:pos x="T2" y="T3"/>
                </a:cxn>
                <a:cxn ang="T12">
                  <a:pos x="T4" y="T5"/>
                </a:cxn>
                <a:cxn ang="T13">
                  <a:pos x="T6" y="T7"/>
                </a:cxn>
                <a:cxn ang="T14">
                  <a:pos x="T8" y="T9"/>
                </a:cxn>
              </a:cxnLst>
              <a:rect l="T15" t="T16" r="T17" b="T18"/>
              <a:pathLst>
                <a:path w="305" h="1543">
                  <a:moveTo>
                    <a:pt x="0" y="1543"/>
                  </a:moveTo>
                  <a:lnTo>
                    <a:pt x="0" y="205"/>
                  </a:lnTo>
                  <a:lnTo>
                    <a:pt x="305" y="0"/>
                  </a:lnTo>
                  <a:lnTo>
                    <a:pt x="305" y="1338"/>
                  </a:lnTo>
                  <a:lnTo>
                    <a:pt x="0" y="1543"/>
                  </a:lnTo>
                  <a:close/>
                </a:path>
              </a:pathLst>
            </a:custGeom>
            <a:solidFill>
              <a:schemeClr val="accent2"/>
            </a:solidFill>
            <a:ln w="9525">
              <a:noFill/>
              <a:round/>
              <a:headEnd/>
              <a:tailEnd/>
            </a:ln>
          </p:spPr>
          <p:txBody>
            <a:bodyPr/>
            <a:lstStyle/>
            <a:p>
              <a:endParaRPr lang="en-US" dirty="0"/>
            </a:p>
          </p:txBody>
        </p:sp>
        <p:sp>
          <p:nvSpPr>
            <p:cNvPr id="38930" name="Rectangle 12"/>
            <p:cNvSpPr>
              <a:spLocks noChangeArrowheads="1"/>
            </p:cNvSpPr>
            <p:nvPr/>
          </p:nvSpPr>
          <p:spPr bwMode="auto">
            <a:xfrm>
              <a:off x="3763941" y="2648485"/>
              <a:ext cx="466773" cy="1533477"/>
            </a:xfrm>
            <a:prstGeom prst="rect">
              <a:avLst/>
            </a:prstGeom>
            <a:solidFill>
              <a:schemeClr val="accent2">
                <a:lumMod val="60000"/>
                <a:lumOff val="40000"/>
              </a:schemeClr>
            </a:solidFill>
            <a:ln w="9525">
              <a:noFill/>
              <a:miter lim="800000"/>
              <a:headEnd/>
              <a:tailEnd/>
            </a:ln>
          </p:spPr>
          <p:txBody>
            <a:bodyPr/>
            <a:lstStyle/>
            <a:p>
              <a:pPr algn="ctr" eaLnBrk="0" hangingPunct="0"/>
              <a:endParaRPr lang="en-US" sz="1600" dirty="0"/>
            </a:p>
          </p:txBody>
        </p:sp>
        <p:sp>
          <p:nvSpPr>
            <p:cNvPr id="38931" name="Freeform 13"/>
            <p:cNvSpPr>
              <a:spLocks/>
            </p:cNvSpPr>
            <p:nvPr/>
          </p:nvSpPr>
          <p:spPr bwMode="auto">
            <a:xfrm>
              <a:off x="3763941" y="2414001"/>
              <a:ext cx="863688" cy="234485"/>
            </a:xfrm>
            <a:custGeom>
              <a:avLst/>
              <a:gdLst>
                <a:gd name="T0" fmla="*/ 2147483647 w 664"/>
                <a:gd name="T1" fmla="*/ 2147483647 h 205"/>
                <a:gd name="T2" fmla="*/ 2147483647 w 664"/>
                <a:gd name="T3" fmla="*/ 0 h 205"/>
                <a:gd name="T4" fmla="*/ 2147483647 w 664"/>
                <a:gd name="T5" fmla="*/ 0 h 205"/>
                <a:gd name="T6" fmla="*/ 0 w 664"/>
                <a:gd name="T7" fmla="*/ 2147483647 h 205"/>
                <a:gd name="T8" fmla="*/ 2147483647 w 664"/>
                <a:gd name="T9" fmla="*/ 2147483647 h 205"/>
                <a:gd name="T10" fmla="*/ 0 60000 65536"/>
                <a:gd name="T11" fmla="*/ 0 60000 65536"/>
                <a:gd name="T12" fmla="*/ 0 60000 65536"/>
                <a:gd name="T13" fmla="*/ 0 60000 65536"/>
                <a:gd name="T14" fmla="*/ 0 60000 65536"/>
                <a:gd name="T15" fmla="*/ 0 w 664"/>
                <a:gd name="T16" fmla="*/ 0 h 205"/>
                <a:gd name="T17" fmla="*/ 664 w 664"/>
                <a:gd name="T18" fmla="*/ 205 h 205"/>
              </a:gdLst>
              <a:ahLst/>
              <a:cxnLst>
                <a:cxn ang="T10">
                  <a:pos x="T0" y="T1"/>
                </a:cxn>
                <a:cxn ang="T11">
                  <a:pos x="T2" y="T3"/>
                </a:cxn>
                <a:cxn ang="T12">
                  <a:pos x="T4" y="T5"/>
                </a:cxn>
                <a:cxn ang="T13">
                  <a:pos x="T6" y="T7"/>
                </a:cxn>
                <a:cxn ang="T14">
                  <a:pos x="T8" y="T9"/>
                </a:cxn>
              </a:cxnLst>
              <a:rect l="T15" t="T16" r="T17" b="T18"/>
              <a:pathLst>
                <a:path w="664" h="205">
                  <a:moveTo>
                    <a:pt x="359" y="205"/>
                  </a:moveTo>
                  <a:lnTo>
                    <a:pt x="664" y="0"/>
                  </a:lnTo>
                  <a:lnTo>
                    <a:pt x="305" y="0"/>
                  </a:lnTo>
                  <a:lnTo>
                    <a:pt x="0" y="205"/>
                  </a:lnTo>
                  <a:lnTo>
                    <a:pt x="359" y="205"/>
                  </a:lnTo>
                  <a:close/>
                </a:path>
              </a:pathLst>
            </a:custGeom>
            <a:solidFill>
              <a:srgbClr val="CB3547"/>
            </a:solidFill>
            <a:ln w="9525">
              <a:noFill/>
              <a:round/>
              <a:headEnd/>
              <a:tailEnd/>
            </a:ln>
          </p:spPr>
          <p:txBody>
            <a:bodyPr/>
            <a:lstStyle/>
            <a:p>
              <a:endParaRPr lang="en-US" dirty="0"/>
            </a:p>
          </p:txBody>
        </p:sp>
        <p:sp>
          <p:nvSpPr>
            <p:cNvPr id="38932" name="Freeform 14"/>
            <p:cNvSpPr>
              <a:spLocks/>
            </p:cNvSpPr>
            <p:nvPr/>
          </p:nvSpPr>
          <p:spPr bwMode="auto">
            <a:xfrm>
              <a:off x="5391295" y="2235472"/>
              <a:ext cx="396916" cy="1946489"/>
            </a:xfrm>
            <a:custGeom>
              <a:avLst/>
              <a:gdLst>
                <a:gd name="T0" fmla="*/ 0 w 305"/>
                <a:gd name="T1" fmla="*/ 2147483647 h 1699"/>
                <a:gd name="T2" fmla="*/ 0 w 305"/>
                <a:gd name="T3" fmla="*/ 2147483647 h 1699"/>
                <a:gd name="T4" fmla="*/ 2147483647 w 305"/>
                <a:gd name="T5" fmla="*/ 0 h 1699"/>
                <a:gd name="T6" fmla="*/ 2147483647 w 305"/>
                <a:gd name="T7" fmla="*/ 2147483647 h 1699"/>
                <a:gd name="T8" fmla="*/ 0 w 305"/>
                <a:gd name="T9" fmla="*/ 2147483647 h 1699"/>
                <a:gd name="T10" fmla="*/ 0 60000 65536"/>
                <a:gd name="T11" fmla="*/ 0 60000 65536"/>
                <a:gd name="T12" fmla="*/ 0 60000 65536"/>
                <a:gd name="T13" fmla="*/ 0 60000 65536"/>
                <a:gd name="T14" fmla="*/ 0 60000 65536"/>
                <a:gd name="T15" fmla="*/ 0 w 305"/>
                <a:gd name="T16" fmla="*/ 0 h 1699"/>
                <a:gd name="T17" fmla="*/ 305 w 305"/>
                <a:gd name="T18" fmla="*/ 1699 h 1699"/>
              </a:gdLst>
              <a:ahLst/>
              <a:cxnLst>
                <a:cxn ang="T10">
                  <a:pos x="T0" y="T1"/>
                </a:cxn>
                <a:cxn ang="T11">
                  <a:pos x="T2" y="T3"/>
                </a:cxn>
                <a:cxn ang="T12">
                  <a:pos x="T4" y="T5"/>
                </a:cxn>
                <a:cxn ang="T13">
                  <a:pos x="T6" y="T7"/>
                </a:cxn>
                <a:cxn ang="T14">
                  <a:pos x="T8" y="T9"/>
                </a:cxn>
              </a:cxnLst>
              <a:rect l="T15" t="T16" r="T17" b="T18"/>
              <a:pathLst>
                <a:path w="305" h="1699">
                  <a:moveTo>
                    <a:pt x="0" y="1699"/>
                  </a:moveTo>
                  <a:lnTo>
                    <a:pt x="0" y="210"/>
                  </a:lnTo>
                  <a:lnTo>
                    <a:pt x="305" y="0"/>
                  </a:lnTo>
                  <a:lnTo>
                    <a:pt x="305" y="1494"/>
                  </a:lnTo>
                  <a:lnTo>
                    <a:pt x="0" y="1699"/>
                  </a:lnTo>
                  <a:close/>
                </a:path>
              </a:pathLst>
            </a:custGeom>
            <a:solidFill>
              <a:schemeClr val="accent2"/>
            </a:solidFill>
            <a:ln w="9525">
              <a:noFill/>
              <a:round/>
              <a:headEnd/>
              <a:tailEnd/>
            </a:ln>
          </p:spPr>
          <p:txBody>
            <a:bodyPr/>
            <a:lstStyle/>
            <a:p>
              <a:endParaRPr lang="en-US" dirty="0"/>
            </a:p>
          </p:txBody>
        </p:sp>
        <p:sp>
          <p:nvSpPr>
            <p:cNvPr id="38933" name="Rectangle 15"/>
            <p:cNvSpPr>
              <a:spLocks noChangeArrowheads="1"/>
            </p:cNvSpPr>
            <p:nvPr/>
          </p:nvSpPr>
          <p:spPr bwMode="auto">
            <a:xfrm>
              <a:off x="4926110" y="2476618"/>
              <a:ext cx="465185" cy="1705344"/>
            </a:xfrm>
            <a:prstGeom prst="rect">
              <a:avLst/>
            </a:prstGeom>
            <a:solidFill>
              <a:schemeClr val="accent2">
                <a:lumMod val="60000"/>
                <a:lumOff val="40000"/>
              </a:schemeClr>
            </a:solidFill>
            <a:ln w="9525">
              <a:noFill/>
              <a:miter lim="800000"/>
              <a:headEnd/>
              <a:tailEnd/>
            </a:ln>
          </p:spPr>
          <p:txBody>
            <a:bodyPr/>
            <a:lstStyle/>
            <a:p>
              <a:pPr algn="ctr" eaLnBrk="0" hangingPunct="0"/>
              <a:endParaRPr lang="en-US" sz="1600" dirty="0"/>
            </a:p>
          </p:txBody>
        </p:sp>
        <p:sp>
          <p:nvSpPr>
            <p:cNvPr id="38934" name="Freeform 16"/>
            <p:cNvSpPr>
              <a:spLocks/>
            </p:cNvSpPr>
            <p:nvPr/>
          </p:nvSpPr>
          <p:spPr bwMode="auto">
            <a:xfrm>
              <a:off x="4926110" y="2235472"/>
              <a:ext cx="862100" cy="241146"/>
            </a:xfrm>
            <a:custGeom>
              <a:avLst/>
              <a:gdLst>
                <a:gd name="T0" fmla="*/ 2147483647 w 663"/>
                <a:gd name="T1" fmla="*/ 2147483647 h 210"/>
                <a:gd name="T2" fmla="*/ 2147483647 w 663"/>
                <a:gd name="T3" fmla="*/ 0 h 210"/>
                <a:gd name="T4" fmla="*/ 2147483647 w 663"/>
                <a:gd name="T5" fmla="*/ 0 h 210"/>
                <a:gd name="T6" fmla="*/ 0 w 663"/>
                <a:gd name="T7" fmla="*/ 2147483647 h 210"/>
                <a:gd name="T8" fmla="*/ 2147483647 w 663"/>
                <a:gd name="T9" fmla="*/ 2147483647 h 210"/>
                <a:gd name="T10" fmla="*/ 0 60000 65536"/>
                <a:gd name="T11" fmla="*/ 0 60000 65536"/>
                <a:gd name="T12" fmla="*/ 0 60000 65536"/>
                <a:gd name="T13" fmla="*/ 0 60000 65536"/>
                <a:gd name="T14" fmla="*/ 0 60000 65536"/>
                <a:gd name="T15" fmla="*/ 0 w 663"/>
                <a:gd name="T16" fmla="*/ 0 h 210"/>
                <a:gd name="T17" fmla="*/ 663 w 663"/>
                <a:gd name="T18" fmla="*/ 210 h 210"/>
              </a:gdLst>
              <a:ahLst/>
              <a:cxnLst>
                <a:cxn ang="T10">
                  <a:pos x="T0" y="T1"/>
                </a:cxn>
                <a:cxn ang="T11">
                  <a:pos x="T2" y="T3"/>
                </a:cxn>
                <a:cxn ang="T12">
                  <a:pos x="T4" y="T5"/>
                </a:cxn>
                <a:cxn ang="T13">
                  <a:pos x="T6" y="T7"/>
                </a:cxn>
                <a:cxn ang="T14">
                  <a:pos x="T8" y="T9"/>
                </a:cxn>
              </a:cxnLst>
              <a:rect l="T15" t="T16" r="T17" b="T18"/>
              <a:pathLst>
                <a:path w="663" h="210">
                  <a:moveTo>
                    <a:pt x="358" y="210"/>
                  </a:moveTo>
                  <a:lnTo>
                    <a:pt x="663" y="0"/>
                  </a:lnTo>
                  <a:lnTo>
                    <a:pt x="304" y="0"/>
                  </a:lnTo>
                  <a:lnTo>
                    <a:pt x="0" y="210"/>
                  </a:lnTo>
                  <a:lnTo>
                    <a:pt x="358" y="210"/>
                  </a:lnTo>
                  <a:close/>
                </a:path>
              </a:pathLst>
            </a:custGeom>
            <a:solidFill>
              <a:srgbClr val="CB3547"/>
            </a:solidFill>
            <a:ln w="9525">
              <a:noFill/>
              <a:round/>
              <a:headEnd/>
              <a:tailEnd/>
            </a:ln>
          </p:spPr>
          <p:txBody>
            <a:bodyPr/>
            <a:lstStyle/>
            <a:p>
              <a:endParaRPr lang="en-US" dirty="0"/>
            </a:p>
          </p:txBody>
        </p:sp>
        <p:sp>
          <p:nvSpPr>
            <p:cNvPr id="38935" name="Freeform 17"/>
            <p:cNvSpPr>
              <a:spLocks/>
            </p:cNvSpPr>
            <p:nvPr/>
          </p:nvSpPr>
          <p:spPr bwMode="auto">
            <a:xfrm>
              <a:off x="6553463" y="2171522"/>
              <a:ext cx="396916" cy="2010440"/>
            </a:xfrm>
            <a:custGeom>
              <a:avLst/>
              <a:gdLst>
                <a:gd name="T0" fmla="*/ 0 w 305"/>
                <a:gd name="T1" fmla="*/ 2147483647 h 1754"/>
                <a:gd name="T2" fmla="*/ 0 w 305"/>
                <a:gd name="T3" fmla="*/ 2147483647 h 1754"/>
                <a:gd name="T4" fmla="*/ 2147483647 w 305"/>
                <a:gd name="T5" fmla="*/ 0 h 1754"/>
                <a:gd name="T6" fmla="*/ 2147483647 w 305"/>
                <a:gd name="T7" fmla="*/ 2147483647 h 1754"/>
                <a:gd name="T8" fmla="*/ 0 w 305"/>
                <a:gd name="T9" fmla="*/ 2147483647 h 1754"/>
                <a:gd name="T10" fmla="*/ 0 60000 65536"/>
                <a:gd name="T11" fmla="*/ 0 60000 65536"/>
                <a:gd name="T12" fmla="*/ 0 60000 65536"/>
                <a:gd name="T13" fmla="*/ 0 60000 65536"/>
                <a:gd name="T14" fmla="*/ 0 60000 65536"/>
                <a:gd name="T15" fmla="*/ 0 w 305"/>
                <a:gd name="T16" fmla="*/ 0 h 1754"/>
                <a:gd name="T17" fmla="*/ 305 w 305"/>
                <a:gd name="T18" fmla="*/ 1754 h 1754"/>
              </a:gdLst>
              <a:ahLst/>
              <a:cxnLst>
                <a:cxn ang="T10">
                  <a:pos x="T0" y="T1"/>
                </a:cxn>
                <a:cxn ang="T11">
                  <a:pos x="T2" y="T3"/>
                </a:cxn>
                <a:cxn ang="T12">
                  <a:pos x="T4" y="T5"/>
                </a:cxn>
                <a:cxn ang="T13">
                  <a:pos x="T6" y="T7"/>
                </a:cxn>
                <a:cxn ang="T14">
                  <a:pos x="T8" y="T9"/>
                </a:cxn>
              </a:cxnLst>
              <a:rect l="T15" t="T16" r="T17" b="T18"/>
              <a:pathLst>
                <a:path w="305" h="1754">
                  <a:moveTo>
                    <a:pt x="0" y="1754"/>
                  </a:moveTo>
                  <a:lnTo>
                    <a:pt x="0" y="205"/>
                  </a:lnTo>
                  <a:lnTo>
                    <a:pt x="305" y="0"/>
                  </a:lnTo>
                  <a:lnTo>
                    <a:pt x="305" y="1549"/>
                  </a:lnTo>
                  <a:lnTo>
                    <a:pt x="0" y="1754"/>
                  </a:lnTo>
                  <a:close/>
                </a:path>
              </a:pathLst>
            </a:custGeom>
            <a:solidFill>
              <a:schemeClr val="accent2"/>
            </a:solidFill>
            <a:ln w="9525">
              <a:noFill/>
              <a:round/>
              <a:headEnd/>
              <a:tailEnd/>
            </a:ln>
          </p:spPr>
          <p:txBody>
            <a:bodyPr/>
            <a:lstStyle/>
            <a:p>
              <a:endParaRPr lang="en-US" dirty="0"/>
            </a:p>
          </p:txBody>
        </p:sp>
        <p:sp>
          <p:nvSpPr>
            <p:cNvPr id="38936" name="Rectangle 18"/>
            <p:cNvSpPr>
              <a:spLocks noChangeArrowheads="1"/>
            </p:cNvSpPr>
            <p:nvPr/>
          </p:nvSpPr>
          <p:spPr bwMode="auto">
            <a:xfrm>
              <a:off x="6086691" y="2406007"/>
              <a:ext cx="466773" cy="1775955"/>
            </a:xfrm>
            <a:prstGeom prst="rect">
              <a:avLst/>
            </a:prstGeom>
            <a:solidFill>
              <a:schemeClr val="accent2">
                <a:lumMod val="60000"/>
                <a:lumOff val="40000"/>
              </a:schemeClr>
            </a:solidFill>
            <a:ln w="9525">
              <a:noFill/>
              <a:miter lim="800000"/>
              <a:headEnd/>
              <a:tailEnd/>
            </a:ln>
          </p:spPr>
          <p:txBody>
            <a:bodyPr/>
            <a:lstStyle/>
            <a:p>
              <a:pPr algn="ctr" eaLnBrk="0" hangingPunct="0"/>
              <a:endParaRPr lang="en-US" sz="1600" dirty="0"/>
            </a:p>
          </p:txBody>
        </p:sp>
        <p:sp>
          <p:nvSpPr>
            <p:cNvPr id="38937" name="Freeform 19"/>
            <p:cNvSpPr>
              <a:spLocks/>
            </p:cNvSpPr>
            <p:nvPr/>
          </p:nvSpPr>
          <p:spPr bwMode="auto">
            <a:xfrm>
              <a:off x="6086691" y="2171522"/>
              <a:ext cx="863688" cy="234485"/>
            </a:xfrm>
            <a:custGeom>
              <a:avLst/>
              <a:gdLst>
                <a:gd name="T0" fmla="*/ 2147483647 w 664"/>
                <a:gd name="T1" fmla="*/ 2147483647 h 205"/>
                <a:gd name="T2" fmla="*/ 2147483647 w 664"/>
                <a:gd name="T3" fmla="*/ 0 h 205"/>
                <a:gd name="T4" fmla="*/ 2147483647 w 664"/>
                <a:gd name="T5" fmla="*/ 0 h 205"/>
                <a:gd name="T6" fmla="*/ 0 w 664"/>
                <a:gd name="T7" fmla="*/ 2147483647 h 205"/>
                <a:gd name="T8" fmla="*/ 2147483647 w 664"/>
                <a:gd name="T9" fmla="*/ 2147483647 h 205"/>
                <a:gd name="T10" fmla="*/ 0 60000 65536"/>
                <a:gd name="T11" fmla="*/ 0 60000 65536"/>
                <a:gd name="T12" fmla="*/ 0 60000 65536"/>
                <a:gd name="T13" fmla="*/ 0 60000 65536"/>
                <a:gd name="T14" fmla="*/ 0 60000 65536"/>
                <a:gd name="T15" fmla="*/ 0 w 664"/>
                <a:gd name="T16" fmla="*/ 0 h 205"/>
                <a:gd name="T17" fmla="*/ 664 w 664"/>
                <a:gd name="T18" fmla="*/ 205 h 205"/>
              </a:gdLst>
              <a:ahLst/>
              <a:cxnLst>
                <a:cxn ang="T10">
                  <a:pos x="T0" y="T1"/>
                </a:cxn>
                <a:cxn ang="T11">
                  <a:pos x="T2" y="T3"/>
                </a:cxn>
                <a:cxn ang="T12">
                  <a:pos x="T4" y="T5"/>
                </a:cxn>
                <a:cxn ang="T13">
                  <a:pos x="T6" y="T7"/>
                </a:cxn>
                <a:cxn ang="T14">
                  <a:pos x="T8" y="T9"/>
                </a:cxn>
              </a:cxnLst>
              <a:rect l="T15" t="T16" r="T17" b="T18"/>
              <a:pathLst>
                <a:path w="664" h="205">
                  <a:moveTo>
                    <a:pt x="359" y="205"/>
                  </a:moveTo>
                  <a:lnTo>
                    <a:pt x="664" y="0"/>
                  </a:lnTo>
                  <a:lnTo>
                    <a:pt x="305" y="0"/>
                  </a:lnTo>
                  <a:lnTo>
                    <a:pt x="0" y="205"/>
                  </a:lnTo>
                  <a:lnTo>
                    <a:pt x="359" y="205"/>
                  </a:lnTo>
                  <a:close/>
                </a:path>
              </a:pathLst>
            </a:custGeom>
            <a:solidFill>
              <a:srgbClr val="CB3547"/>
            </a:solidFill>
            <a:ln w="9525">
              <a:noFill/>
              <a:round/>
              <a:headEnd/>
              <a:tailEnd/>
            </a:ln>
          </p:spPr>
          <p:txBody>
            <a:bodyPr/>
            <a:lstStyle/>
            <a:p>
              <a:endParaRPr lang="en-US" dirty="0"/>
            </a:p>
          </p:txBody>
        </p:sp>
        <p:sp>
          <p:nvSpPr>
            <p:cNvPr id="38938" name="Freeform 20"/>
            <p:cNvSpPr>
              <a:spLocks/>
            </p:cNvSpPr>
            <p:nvPr/>
          </p:nvSpPr>
          <p:spPr bwMode="auto">
            <a:xfrm>
              <a:off x="2673217" y="2988221"/>
              <a:ext cx="395328" cy="1434887"/>
            </a:xfrm>
            <a:custGeom>
              <a:avLst/>
              <a:gdLst>
                <a:gd name="T0" fmla="*/ 0 w 304"/>
                <a:gd name="T1" fmla="*/ 2147483647 h 1253"/>
                <a:gd name="T2" fmla="*/ 0 w 304"/>
                <a:gd name="T3" fmla="*/ 2147483647 h 1253"/>
                <a:gd name="T4" fmla="*/ 2147483647 w 304"/>
                <a:gd name="T5" fmla="*/ 0 h 1253"/>
                <a:gd name="T6" fmla="*/ 2147483647 w 304"/>
                <a:gd name="T7" fmla="*/ 2147483647 h 1253"/>
                <a:gd name="T8" fmla="*/ 0 w 304"/>
                <a:gd name="T9" fmla="*/ 2147483647 h 1253"/>
                <a:gd name="T10" fmla="*/ 0 60000 65536"/>
                <a:gd name="T11" fmla="*/ 0 60000 65536"/>
                <a:gd name="T12" fmla="*/ 0 60000 65536"/>
                <a:gd name="T13" fmla="*/ 0 60000 65536"/>
                <a:gd name="T14" fmla="*/ 0 60000 65536"/>
                <a:gd name="T15" fmla="*/ 0 w 304"/>
                <a:gd name="T16" fmla="*/ 0 h 1253"/>
                <a:gd name="T17" fmla="*/ 304 w 304"/>
                <a:gd name="T18" fmla="*/ 1253 h 1253"/>
              </a:gdLst>
              <a:ahLst/>
              <a:cxnLst>
                <a:cxn ang="T10">
                  <a:pos x="T0" y="T1"/>
                </a:cxn>
                <a:cxn ang="T11">
                  <a:pos x="T2" y="T3"/>
                </a:cxn>
                <a:cxn ang="T12">
                  <a:pos x="T4" y="T5"/>
                </a:cxn>
                <a:cxn ang="T13">
                  <a:pos x="T6" y="T7"/>
                </a:cxn>
                <a:cxn ang="T14">
                  <a:pos x="T8" y="T9"/>
                </a:cxn>
              </a:cxnLst>
              <a:rect l="T15" t="T16" r="T17" b="T18"/>
              <a:pathLst>
                <a:path w="304" h="1253">
                  <a:moveTo>
                    <a:pt x="0" y="1253"/>
                  </a:moveTo>
                  <a:lnTo>
                    <a:pt x="0" y="205"/>
                  </a:lnTo>
                  <a:lnTo>
                    <a:pt x="304" y="0"/>
                  </a:lnTo>
                  <a:lnTo>
                    <a:pt x="304" y="1042"/>
                  </a:lnTo>
                  <a:lnTo>
                    <a:pt x="0" y="1253"/>
                  </a:lnTo>
                  <a:close/>
                </a:path>
              </a:pathLst>
            </a:custGeom>
            <a:solidFill>
              <a:schemeClr val="accent1"/>
            </a:solidFill>
            <a:ln w="9525">
              <a:noFill/>
              <a:round/>
              <a:headEnd/>
              <a:tailEnd/>
            </a:ln>
          </p:spPr>
          <p:txBody>
            <a:bodyPr/>
            <a:lstStyle/>
            <a:p>
              <a:endParaRPr lang="en-US" dirty="0"/>
            </a:p>
          </p:txBody>
        </p:sp>
        <p:sp>
          <p:nvSpPr>
            <p:cNvPr id="38939" name="Rectangle 21"/>
            <p:cNvSpPr>
              <a:spLocks noChangeArrowheads="1"/>
            </p:cNvSpPr>
            <p:nvPr/>
          </p:nvSpPr>
          <p:spPr bwMode="auto">
            <a:xfrm>
              <a:off x="2206444" y="3222706"/>
              <a:ext cx="466773" cy="1200402"/>
            </a:xfrm>
            <a:prstGeom prst="rect">
              <a:avLst/>
            </a:prstGeom>
            <a:solidFill>
              <a:schemeClr val="accent1">
                <a:lumMod val="60000"/>
                <a:lumOff val="40000"/>
              </a:schemeClr>
            </a:solidFill>
            <a:ln w="9525">
              <a:noFill/>
              <a:miter lim="800000"/>
              <a:headEnd/>
              <a:tailEnd/>
            </a:ln>
          </p:spPr>
          <p:txBody>
            <a:bodyPr/>
            <a:lstStyle/>
            <a:p>
              <a:pPr algn="ctr" eaLnBrk="0" hangingPunct="0"/>
              <a:endParaRPr lang="en-US" sz="1600" dirty="0"/>
            </a:p>
          </p:txBody>
        </p:sp>
        <p:sp>
          <p:nvSpPr>
            <p:cNvPr id="38940" name="Freeform 22"/>
            <p:cNvSpPr>
              <a:spLocks/>
            </p:cNvSpPr>
            <p:nvPr/>
          </p:nvSpPr>
          <p:spPr bwMode="auto">
            <a:xfrm>
              <a:off x="2206444" y="2988221"/>
              <a:ext cx="862101" cy="234485"/>
            </a:xfrm>
            <a:custGeom>
              <a:avLst/>
              <a:gdLst>
                <a:gd name="T0" fmla="*/ 2147483647 w 663"/>
                <a:gd name="T1" fmla="*/ 2147483647 h 205"/>
                <a:gd name="T2" fmla="*/ 2147483647 w 663"/>
                <a:gd name="T3" fmla="*/ 0 h 205"/>
                <a:gd name="T4" fmla="*/ 2147483647 w 663"/>
                <a:gd name="T5" fmla="*/ 0 h 205"/>
                <a:gd name="T6" fmla="*/ 0 w 663"/>
                <a:gd name="T7" fmla="*/ 2147483647 h 205"/>
                <a:gd name="T8" fmla="*/ 2147483647 w 663"/>
                <a:gd name="T9" fmla="*/ 2147483647 h 205"/>
                <a:gd name="T10" fmla="*/ 0 60000 65536"/>
                <a:gd name="T11" fmla="*/ 0 60000 65536"/>
                <a:gd name="T12" fmla="*/ 0 60000 65536"/>
                <a:gd name="T13" fmla="*/ 0 60000 65536"/>
                <a:gd name="T14" fmla="*/ 0 60000 65536"/>
                <a:gd name="T15" fmla="*/ 0 w 663"/>
                <a:gd name="T16" fmla="*/ 0 h 205"/>
                <a:gd name="T17" fmla="*/ 663 w 663"/>
                <a:gd name="T18" fmla="*/ 205 h 205"/>
              </a:gdLst>
              <a:ahLst/>
              <a:cxnLst>
                <a:cxn ang="T10">
                  <a:pos x="T0" y="T1"/>
                </a:cxn>
                <a:cxn ang="T11">
                  <a:pos x="T2" y="T3"/>
                </a:cxn>
                <a:cxn ang="T12">
                  <a:pos x="T4" y="T5"/>
                </a:cxn>
                <a:cxn ang="T13">
                  <a:pos x="T6" y="T7"/>
                </a:cxn>
                <a:cxn ang="T14">
                  <a:pos x="T8" y="T9"/>
                </a:cxn>
              </a:cxnLst>
              <a:rect l="T15" t="T16" r="T17" b="T18"/>
              <a:pathLst>
                <a:path w="663" h="205">
                  <a:moveTo>
                    <a:pt x="359" y="205"/>
                  </a:moveTo>
                  <a:lnTo>
                    <a:pt x="663" y="0"/>
                  </a:lnTo>
                  <a:lnTo>
                    <a:pt x="305" y="0"/>
                  </a:lnTo>
                  <a:lnTo>
                    <a:pt x="0" y="205"/>
                  </a:lnTo>
                  <a:lnTo>
                    <a:pt x="359" y="205"/>
                  </a:lnTo>
                  <a:close/>
                </a:path>
              </a:pathLst>
            </a:custGeom>
            <a:solidFill>
              <a:srgbClr val="F89736"/>
            </a:solidFill>
            <a:ln w="9525">
              <a:noFill/>
              <a:round/>
              <a:headEnd/>
              <a:tailEnd/>
            </a:ln>
          </p:spPr>
          <p:txBody>
            <a:bodyPr/>
            <a:lstStyle/>
            <a:p>
              <a:endParaRPr lang="en-US" dirty="0"/>
            </a:p>
          </p:txBody>
        </p:sp>
        <p:sp>
          <p:nvSpPr>
            <p:cNvPr id="38941" name="Freeform 23"/>
            <p:cNvSpPr>
              <a:spLocks/>
            </p:cNvSpPr>
            <p:nvPr/>
          </p:nvSpPr>
          <p:spPr bwMode="auto">
            <a:xfrm>
              <a:off x="3835386" y="3146765"/>
              <a:ext cx="395328" cy="1276343"/>
            </a:xfrm>
            <a:custGeom>
              <a:avLst/>
              <a:gdLst>
                <a:gd name="T0" fmla="*/ 0 w 305"/>
                <a:gd name="T1" fmla="*/ 2147483647 h 1115"/>
                <a:gd name="T2" fmla="*/ 0 w 305"/>
                <a:gd name="T3" fmla="*/ 2147483647 h 1115"/>
                <a:gd name="T4" fmla="*/ 2147483647 w 305"/>
                <a:gd name="T5" fmla="*/ 0 h 1115"/>
                <a:gd name="T6" fmla="*/ 2147483647 w 305"/>
                <a:gd name="T7" fmla="*/ 2147483647 h 1115"/>
                <a:gd name="T8" fmla="*/ 0 w 305"/>
                <a:gd name="T9" fmla="*/ 2147483647 h 1115"/>
                <a:gd name="T10" fmla="*/ 0 60000 65536"/>
                <a:gd name="T11" fmla="*/ 0 60000 65536"/>
                <a:gd name="T12" fmla="*/ 0 60000 65536"/>
                <a:gd name="T13" fmla="*/ 0 60000 65536"/>
                <a:gd name="T14" fmla="*/ 0 60000 65536"/>
                <a:gd name="T15" fmla="*/ 0 w 305"/>
                <a:gd name="T16" fmla="*/ 0 h 1115"/>
                <a:gd name="T17" fmla="*/ 305 w 305"/>
                <a:gd name="T18" fmla="*/ 1115 h 1115"/>
              </a:gdLst>
              <a:ahLst/>
              <a:cxnLst>
                <a:cxn ang="T10">
                  <a:pos x="T0" y="T1"/>
                </a:cxn>
                <a:cxn ang="T11">
                  <a:pos x="T2" y="T3"/>
                </a:cxn>
                <a:cxn ang="T12">
                  <a:pos x="T4" y="T5"/>
                </a:cxn>
                <a:cxn ang="T13">
                  <a:pos x="T6" y="T7"/>
                </a:cxn>
                <a:cxn ang="T14">
                  <a:pos x="T8" y="T9"/>
                </a:cxn>
              </a:cxnLst>
              <a:rect l="T15" t="T16" r="T17" b="T18"/>
              <a:pathLst>
                <a:path w="305" h="1115">
                  <a:moveTo>
                    <a:pt x="0" y="1115"/>
                  </a:moveTo>
                  <a:lnTo>
                    <a:pt x="0" y="205"/>
                  </a:lnTo>
                  <a:lnTo>
                    <a:pt x="305" y="0"/>
                  </a:lnTo>
                  <a:lnTo>
                    <a:pt x="305" y="904"/>
                  </a:lnTo>
                  <a:lnTo>
                    <a:pt x="0" y="1115"/>
                  </a:lnTo>
                  <a:close/>
                </a:path>
              </a:pathLst>
            </a:custGeom>
            <a:solidFill>
              <a:schemeClr val="accent1"/>
            </a:solidFill>
            <a:ln w="9525">
              <a:noFill/>
              <a:round/>
              <a:headEnd/>
              <a:tailEnd/>
            </a:ln>
          </p:spPr>
          <p:txBody>
            <a:bodyPr/>
            <a:lstStyle/>
            <a:p>
              <a:endParaRPr lang="en-US" dirty="0"/>
            </a:p>
          </p:txBody>
        </p:sp>
        <p:sp>
          <p:nvSpPr>
            <p:cNvPr id="38942" name="Rectangle 24"/>
            <p:cNvSpPr>
              <a:spLocks noChangeArrowheads="1"/>
            </p:cNvSpPr>
            <p:nvPr/>
          </p:nvSpPr>
          <p:spPr bwMode="auto">
            <a:xfrm>
              <a:off x="3367026" y="3381250"/>
              <a:ext cx="468360" cy="1041858"/>
            </a:xfrm>
            <a:prstGeom prst="rect">
              <a:avLst/>
            </a:prstGeom>
            <a:solidFill>
              <a:schemeClr val="accent1">
                <a:lumMod val="60000"/>
                <a:lumOff val="40000"/>
              </a:schemeClr>
            </a:solidFill>
            <a:ln w="9525">
              <a:noFill/>
              <a:miter lim="800000"/>
              <a:headEnd/>
              <a:tailEnd/>
            </a:ln>
          </p:spPr>
          <p:txBody>
            <a:bodyPr/>
            <a:lstStyle/>
            <a:p>
              <a:pPr algn="ctr" eaLnBrk="0" hangingPunct="0"/>
              <a:endParaRPr lang="en-US" sz="1600" dirty="0"/>
            </a:p>
          </p:txBody>
        </p:sp>
        <p:sp>
          <p:nvSpPr>
            <p:cNvPr id="38943" name="Freeform 25"/>
            <p:cNvSpPr>
              <a:spLocks/>
            </p:cNvSpPr>
            <p:nvPr/>
          </p:nvSpPr>
          <p:spPr bwMode="auto">
            <a:xfrm>
              <a:off x="3367026" y="3146765"/>
              <a:ext cx="863688" cy="234485"/>
            </a:xfrm>
            <a:custGeom>
              <a:avLst/>
              <a:gdLst>
                <a:gd name="T0" fmla="*/ 2147483647 w 664"/>
                <a:gd name="T1" fmla="*/ 2147483647 h 205"/>
                <a:gd name="T2" fmla="*/ 2147483647 w 664"/>
                <a:gd name="T3" fmla="*/ 0 h 205"/>
                <a:gd name="T4" fmla="*/ 2147483647 w 664"/>
                <a:gd name="T5" fmla="*/ 0 h 205"/>
                <a:gd name="T6" fmla="*/ 0 w 664"/>
                <a:gd name="T7" fmla="*/ 2147483647 h 205"/>
                <a:gd name="T8" fmla="*/ 2147483647 w 664"/>
                <a:gd name="T9" fmla="*/ 2147483647 h 205"/>
                <a:gd name="T10" fmla="*/ 0 60000 65536"/>
                <a:gd name="T11" fmla="*/ 0 60000 65536"/>
                <a:gd name="T12" fmla="*/ 0 60000 65536"/>
                <a:gd name="T13" fmla="*/ 0 60000 65536"/>
                <a:gd name="T14" fmla="*/ 0 60000 65536"/>
                <a:gd name="T15" fmla="*/ 0 w 664"/>
                <a:gd name="T16" fmla="*/ 0 h 205"/>
                <a:gd name="T17" fmla="*/ 664 w 664"/>
                <a:gd name="T18" fmla="*/ 205 h 205"/>
              </a:gdLst>
              <a:ahLst/>
              <a:cxnLst>
                <a:cxn ang="T10">
                  <a:pos x="T0" y="T1"/>
                </a:cxn>
                <a:cxn ang="T11">
                  <a:pos x="T2" y="T3"/>
                </a:cxn>
                <a:cxn ang="T12">
                  <a:pos x="T4" y="T5"/>
                </a:cxn>
                <a:cxn ang="T13">
                  <a:pos x="T6" y="T7"/>
                </a:cxn>
                <a:cxn ang="T14">
                  <a:pos x="T8" y="T9"/>
                </a:cxn>
              </a:cxnLst>
              <a:rect l="T15" t="T16" r="T17" b="T18"/>
              <a:pathLst>
                <a:path w="664" h="205">
                  <a:moveTo>
                    <a:pt x="359" y="205"/>
                  </a:moveTo>
                  <a:lnTo>
                    <a:pt x="664" y="0"/>
                  </a:lnTo>
                  <a:lnTo>
                    <a:pt x="305" y="0"/>
                  </a:lnTo>
                  <a:lnTo>
                    <a:pt x="0" y="205"/>
                  </a:lnTo>
                  <a:lnTo>
                    <a:pt x="359" y="205"/>
                  </a:lnTo>
                  <a:close/>
                </a:path>
              </a:pathLst>
            </a:custGeom>
            <a:solidFill>
              <a:srgbClr val="F89736"/>
            </a:solidFill>
            <a:ln w="9525">
              <a:noFill/>
              <a:round/>
              <a:headEnd/>
              <a:tailEnd/>
            </a:ln>
          </p:spPr>
          <p:txBody>
            <a:bodyPr/>
            <a:lstStyle/>
            <a:p>
              <a:endParaRPr lang="en-US" dirty="0"/>
            </a:p>
          </p:txBody>
        </p:sp>
        <p:sp>
          <p:nvSpPr>
            <p:cNvPr id="38944" name="Freeform 26"/>
            <p:cNvSpPr>
              <a:spLocks/>
            </p:cNvSpPr>
            <p:nvPr/>
          </p:nvSpPr>
          <p:spPr bwMode="auto">
            <a:xfrm>
              <a:off x="4995967" y="2988221"/>
              <a:ext cx="395327" cy="1434887"/>
            </a:xfrm>
            <a:custGeom>
              <a:avLst/>
              <a:gdLst>
                <a:gd name="T0" fmla="*/ 0 w 304"/>
                <a:gd name="T1" fmla="*/ 2147483647 h 1253"/>
                <a:gd name="T2" fmla="*/ 0 w 304"/>
                <a:gd name="T3" fmla="*/ 2147483647 h 1253"/>
                <a:gd name="T4" fmla="*/ 2147483647 w 304"/>
                <a:gd name="T5" fmla="*/ 0 h 1253"/>
                <a:gd name="T6" fmla="*/ 2147483647 w 304"/>
                <a:gd name="T7" fmla="*/ 2147483647 h 1253"/>
                <a:gd name="T8" fmla="*/ 0 w 304"/>
                <a:gd name="T9" fmla="*/ 2147483647 h 1253"/>
                <a:gd name="T10" fmla="*/ 0 60000 65536"/>
                <a:gd name="T11" fmla="*/ 0 60000 65536"/>
                <a:gd name="T12" fmla="*/ 0 60000 65536"/>
                <a:gd name="T13" fmla="*/ 0 60000 65536"/>
                <a:gd name="T14" fmla="*/ 0 60000 65536"/>
                <a:gd name="T15" fmla="*/ 0 w 304"/>
                <a:gd name="T16" fmla="*/ 0 h 1253"/>
                <a:gd name="T17" fmla="*/ 304 w 304"/>
                <a:gd name="T18" fmla="*/ 1253 h 1253"/>
              </a:gdLst>
              <a:ahLst/>
              <a:cxnLst>
                <a:cxn ang="T10">
                  <a:pos x="T0" y="T1"/>
                </a:cxn>
                <a:cxn ang="T11">
                  <a:pos x="T2" y="T3"/>
                </a:cxn>
                <a:cxn ang="T12">
                  <a:pos x="T4" y="T5"/>
                </a:cxn>
                <a:cxn ang="T13">
                  <a:pos x="T6" y="T7"/>
                </a:cxn>
                <a:cxn ang="T14">
                  <a:pos x="T8" y="T9"/>
                </a:cxn>
              </a:cxnLst>
              <a:rect l="T15" t="T16" r="T17" b="T18"/>
              <a:pathLst>
                <a:path w="304" h="1253">
                  <a:moveTo>
                    <a:pt x="0" y="1253"/>
                  </a:moveTo>
                  <a:lnTo>
                    <a:pt x="0" y="205"/>
                  </a:lnTo>
                  <a:lnTo>
                    <a:pt x="304" y="0"/>
                  </a:lnTo>
                  <a:lnTo>
                    <a:pt x="304" y="1042"/>
                  </a:lnTo>
                  <a:lnTo>
                    <a:pt x="0" y="1253"/>
                  </a:lnTo>
                  <a:close/>
                </a:path>
              </a:pathLst>
            </a:custGeom>
            <a:solidFill>
              <a:schemeClr val="accent1"/>
            </a:solidFill>
            <a:ln w="9525">
              <a:noFill/>
              <a:round/>
              <a:headEnd/>
              <a:tailEnd/>
            </a:ln>
          </p:spPr>
          <p:txBody>
            <a:bodyPr/>
            <a:lstStyle/>
            <a:p>
              <a:endParaRPr lang="en-US" dirty="0"/>
            </a:p>
          </p:txBody>
        </p:sp>
        <p:sp>
          <p:nvSpPr>
            <p:cNvPr id="38945" name="Rectangle 27"/>
            <p:cNvSpPr>
              <a:spLocks noChangeArrowheads="1"/>
            </p:cNvSpPr>
            <p:nvPr/>
          </p:nvSpPr>
          <p:spPr bwMode="auto">
            <a:xfrm>
              <a:off x="4529195" y="3222706"/>
              <a:ext cx="466773" cy="1200402"/>
            </a:xfrm>
            <a:prstGeom prst="rect">
              <a:avLst/>
            </a:prstGeom>
            <a:solidFill>
              <a:srgbClr val="00FF00"/>
            </a:solidFill>
            <a:ln w="9525">
              <a:noFill/>
              <a:miter lim="800000"/>
              <a:headEnd/>
              <a:tailEnd/>
            </a:ln>
          </p:spPr>
          <p:txBody>
            <a:bodyPr/>
            <a:lstStyle/>
            <a:p>
              <a:pPr algn="ctr" eaLnBrk="0" hangingPunct="0"/>
              <a:endParaRPr lang="en-US" sz="1600" dirty="0"/>
            </a:p>
          </p:txBody>
        </p:sp>
        <p:sp>
          <p:nvSpPr>
            <p:cNvPr id="38946" name="Freeform 28"/>
            <p:cNvSpPr>
              <a:spLocks/>
            </p:cNvSpPr>
            <p:nvPr/>
          </p:nvSpPr>
          <p:spPr bwMode="auto">
            <a:xfrm>
              <a:off x="4529195" y="2988221"/>
              <a:ext cx="862100" cy="234485"/>
            </a:xfrm>
            <a:custGeom>
              <a:avLst/>
              <a:gdLst>
                <a:gd name="T0" fmla="*/ 2147483647 w 663"/>
                <a:gd name="T1" fmla="*/ 2147483647 h 205"/>
                <a:gd name="T2" fmla="*/ 2147483647 w 663"/>
                <a:gd name="T3" fmla="*/ 0 h 205"/>
                <a:gd name="T4" fmla="*/ 2147483647 w 663"/>
                <a:gd name="T5" fmla="*/ 0 h 205"/>
                <a:gd name="T6" fmla="*/ 0 w 663"/>
                <a:gd name="T7" fmla="*/ 2147483647 h 205"/>
                <a:gd name="T8" fmla="*/ 2147483647 w 663"/>
                <a:gd name="T9" fmla="*/ 2147483647 h 205"/>
                <a:gd name="T10" fmla="*/ 0 60000 65536"/>
                <a:gd name="T11" fmla="*/ 0 60000 65536"/>
                <a:gd name="T12" fmla="*/ 0 60000 65536"/>
                <a:gd name="T13" fmla="*/ 0 60000 65536"/>
                <a:gd name="T14" fmla="*/ 0 60000 65536"/>
                <a:gd name="T15" fmla="*/ 0 w 663"/>
                <a:gd name="T16" fmla="*/ 0 h 205"/>
                <a:gd name="T17" fmla="*/ 663 w 663"/>
                <a:gd name="T18" fmla="*/ 205 h 205"/>
              </a:gdLst>
              <a:ahLst/>
              <a:cxnLst>
                <a:cxn ang="T10">
                  <a:pos x="T0" y="T1"/>
                </a:cxn>
                <a:cxn ang="T11">
                  <a:pos x="T2" y="T3"/>
                </a:cxn>
                <a:cxn ang="T12">
                  <a:pos x="T4" y="T5"/>
                </a:cxn>
                <a:cxn ang="T13">
                  <a:pos x="T6" y="T7"/>
                </a:cxn>
                <a:cxn ang="T14">
                  <a:pos x="T8" y="T9"/>
                </a:cxn>
              </a:cxnLst>
              <a:rect l="T15" t="T16" r="T17" b="T18"/>
              <a:pathLst>
                <a:path w="663" h="205">
                  <a:moveTo>
                    <a:pt x="359" y="205"/>
                  </a:moveTo>
                  <a:lnTo>
                    <a:pt x="663" y="0"/>
                  </a:lnTo>
                  <a:lnTo>
                    <a:pt x="305" y="0"/>
                  </a:lnTo>
                  <a:lnTo>
                    <a:pt x="0" y="205"/>
                  </a:lnTo>
                  <a:lnTo>
                    <a:pt x="359" y="205"/>
                  </a:lnTo>
                  <a:close/>
                </a:path>
              </a:pathLst>
            </a:custGeom>
            <a:solidFill>
              <a:srgbClr val="F89736"/>
            </a:solidFill>
            <a:ln w="9525">
              <a:noFill/>
              <a:round/>
              <a:headEnd/>
              <a:tailEnd/>
            </a:ln>
          </p:spPr>
          <p:txBody>
            <a:bodyPr/>
            <a:lstStyle/>
            <a:p>
              <a:endParaRPr lang="en-US" dirty="0"/>
            </a:p>
          </p:txBody>
        </p:sp>
        <p:sp>
          <p:nvSpPr>
            <p:cNvPr id="38947" name="Freeform 29"/>
            <p:cNvSpPr>
              <a:spLocks/>
            </p:cNvSpPr>
            <p:nvPr/>
          </p:nvSpPr>
          <p:spPr bwMode="auto">
            <a:xfrm>
              <a:off x="6156548" y="2930933"/>
              <a:ext cx="396916" cy="1492176"/>
            </a:xfrm>
            <a:custGeom>
              <a:avLst/>
              <a:gdLst>
                <a:gd name="T0" fmla="*/ 0 w 305"/>
                <a:gd name="T1" fmla="*/ 2147483647 h 1302"/>
                <a:gd name="T2" fmla="*/ 0 w 305"/>
                <a:gd name="T3" fmla="*/ 2147483647 h 1302"/>
                <a:gd name="T4" fmla="*/ 2147483647 w 305"/>
                <a:gd name="T5" fmla="*/ 0 h 1302"/>
                <a:gd name="T6" fmla="*/ 2147483647 w 305"/>
                <a:gd name="T7" fmla="*/ 2147483647 h 1302"/>
                <a:gd name="T8" fmla="*/ 0 w 305"/>
                <a:gd name="T9" fmla="*/ 2147483647 h 1302"/>
                <a:gd name="T10" fmla="*/ 0 60000 65536"/>
                <a:gd name="T11" fmla="*/ 0 60000 65536"/>
                <a:gd name="T12" fmla="*/ 0 60000 65536"/>
                <a:gd name="T13" fmla="*/ 0 60000 65536"/>
                <a:gd name="T14" fmla="*/ 0 60000 65536"/>
                <a:gd name="T15" fmla="*/ 0 w 305"/>
                <a:gd name="T16" fmla="*/ 0 h 1302"/>
                <a:gd name="T17" fmla="*/ 305 w 305"/>
                <a:gd name="T18" fmla="*/ 1302 h 1302"/>
              </a:gdLst>
              <a:ahLst/>
              <a:cxnLst>
                <a:cxn ang="T10">
                  <a:pos x="T0" y="T1"/>
                </a:cxn>
                <a:cxn ang="T11">
                  <a:pos x="T2" y="T3"/>
                </a:cxn>
                <a:cxn ang="T12">
                  <a:pos x="T4" y="T5"/>
                </a:cxn>
                <a:cxn ang="T13">
                  <a:pos x="T6" y="T7"/>
                </a:cxn>
                <a:cxn ang="T14">
                  <a:pos x="T8" y="T9"/>
                </a:cxn>
              </a:cxnLst>
              <a:rect l="T15" t="T16" r="T17" b="T18"/>
              <a:pathLst>
                <a:path w="305" h="1302">
                  <a:moveTo>
                    <a:pt x="0" y="1302"/>
                  </a:moveTo>
                  <a:lnTo>
                    <a:pt x="0" y="205"/>
                  </a:lnTo>
                  <a:lnTo>
                    <a:pt x="305" y="0"/>
                  </a:lnTo>
                  <a:lnTo>
                    <a:pt x="305" y="1091"/>
                  </a:lnTo>
                  <a:lnTo>
                    <a:pt x="0" y="1302"/>
                  </a:lnTo>
                  <a:close/>
                </a:path>
              </a:pathLst>
            </a:custGeom>
            <a:solidFill>
              <a:schemeClr val="accent1"/>
            </a:solidFill>
            <a:ln w="9525">
              <a:noFill/>
              <a:round/>
              <a:headEnd/>
              <a:tailEnd/>
            </a:ln>
          </p:spPr>
          <p:txBody>
            <a:bodyPr/>
            <a:lstStyle/>
            <a:p>
              <a:endParaRPr lang="en-US" dirty="0"/>
            </a:p>
          </p:txBody>
        </p:sp>
        <p:sp>
          <p:nvSpPr>
            <p:cNvPr id="38948" name="Rectangle 30"/>
            <p:cNvSpPr>
              <a:spLocks noChangeArrowheads="1"/>
            </p:cNvSpPr>
            <p:nvPr/>
          </p:nvSpPr>
          <p:spPr bwMode="auto">
            <a:xfrm>
              <a:off x="5691363" y="3165418"/>
              <a:ext cx="465185" cy="1257691"/>
            </a:xfrm>
            <a:prstGeom prst="rect">
              <a:avLst/>
            </a:prstGeom>
            <a:solidFill>
              <a:schemeClr val="accent1">
                <a:lumMod val="60000"/>
                <a:lumOff val="40000"/>
              </a:schemeClr>
            </a:solidFill>
            <a:ln w="9525">
              <a:noFill/>
              <a:miter lim="800000"/>
              <a:headEnd/>
              <a:tailEnd/>
            </a:ln>
          </p:spPr>
          <p:txBody>
            <a:bodyPr/>
            <a:lstStyle/>
            <a:p>
              <a:pPr algn="ctr" eaLnBrk="0" hangingPunct="0"/>
              <a:endParaRPr lang="en-US" sz="1600" dirty="0"/>
            </a:p>
          </p:txBody>
        </p:sp>
        <p:sp>
          <p:nvSpPr>
            <p:cNvPr id="38949" name="Freeform 31"/>
            <p:cNvSpPr>
              <a:spLocks/>
            </p:cNvSpPr>
            <p:nvPr/>
          </p:nvSpPr>
          <p:spPr bwMode="auto">
            <a:xfrm>
              <a:off x="5691363" y="2930933"/>
              <a:ext cx="862100" cy="234485"/>
            </a:xfrm>
            <a:custGeom>
              <a:avLst/>
              <a:gdLst>
                <a:gd name="T0" fmla="*/ 2147483647 w 663"/>
                <a:gd name="T1" fmla="*/ 2147483647 h 205"/>
                <a:gd name="T2" fmla="*/ 2147483647 w 663"/>
                <a:gd name="T3" fmla="*/ 0 h 205"/>
                <a:gd name="T4" fmla="*/ 2147483647 w 663"/>
                <a:gd name="T5" fmla="*/ 0 h 205"/>
                <a:gd name="T6" fmla="*/ 0 w 663"/>
                <a:gd name="T7" fmla="*/ 2147483647 h 205"/>
                <a:gd name="T8" fmla="*/ 2147483647 w 663"/>
                <a:gd name="T9" fmla="*/ 2147483647 h 205"/>
                <a:gd name="T10" fmla="*/ 0 60000 65536"/>
                <a:gd name="T11" fmla="*/ 0 60000 65536"/>
                <a:gd name="T12" fmla="*/ 0 60000 65536"/>
                <a:gd name="T13" fmla="*/ 0 60000 65536"/>
                <a:gd name="T14" fmla="*/ 0 60000 65536"/>
                <a:gd name="T15" fmla="*/ 0 w 663"/>
                <a:gd name="T16" fmla="*/ 0 h 205"/>
                <a:gd name="T17" fmla="*/ 663 w 663"/>
                <a:gd name="T18" fmla="*/ 205 h 205"/>
              </a:gdLst>
              <a:ahLst/>
              <a:cxnLst>
                <a:cxn ang="T10">
                  <a:pos x="T0" y="T1"/>
                </a:cxn>
                <a:cxn ang="T11">
                  <a:pos x="T2" y="T3"/>
                </a:cxn>
                <a:cxn ang="T12">
                  <a:pos x="T4" y="T5"/>
                </a:cxn>
                <a:cxn ang="T13">
                  <a:pos x="T6" y="T7"/>
                </a:cxn>
                <a:cxn ang="T14">
                  <a:pos x="T8" y="T9"/>
                </a:cxn>
              </a:cxnLst>
              <a:rect l="T15" t="T16" r="T17" b="T18"/>
              <a:pathLst>
                <a:path w="663" h="205">
                  <a:moveTo>
                    <a:pt x="358" y="205"/>
                  </a:moveTo>
                  <a:lnTo>
                    <a:pt x="663" y="0"/>
                  </a:lnTo>
                  <a:lnTo>
                    <a:pt x="304" y="0"/>
                  </a:lnTo>
                  <a:lnTo>
                    <a:pt x="0" y="205"/>
                  </a:lnTo>
                  <a:lnTo>
                    <a:pt x="358" y="205"/>
                  </a:lnTo>
                  <a:close/>
                </a:path>
              </a:pathLst>
            </a:custGeom>
            <a:solidFill>
              <a:srgbClr val="F89736"/>
            </a:solidFill>
            <a:ln w="9525">
              <a:noFill/>
              <a:round/>
              <a:headEnd/>
              <a:tailEnd/>
            </a:ln>
          </p:spPr>
          <p:txBody>
            <a:bodyPr/>
            <a:lstStyle/>
            <a:p>
              <a:endParaRPr lang="en-US" dirty="0"/>
            </a:p>
          </p:txBody>
        </p:sp>
        <p:sp>
          <p:nvSpPr>
            <p:cNvPr id="38950" name="Freeform 32"/>
            <p:cNvSpPr>
              <a:spLocks/>
            </p:cNvSpPr>
            <p:nvPr/>
          </p:nvSpPr>
          <p:spPr bwMode="auto">
            <a:xfrm>
              <a:off x="2276301" y="3663698"/>
              <a:ext cx="396916" cy="993896"/>
            </a:xfrm>
            <a:custGeom>
              <a:avLst/>
              <a:gdLst>
                <a:gd name="T0" fmla="*/ 0 w 305"/>
                <a:gd name="T1" fmla="*/ 2147483647 h 868"/>
                <a:gd name="T2" fmla="*/ 0 w 305"/>
                <a:gd name="T3" fmla="*/ 2147483647 h 868"/>
                <a:gd name="T4" fmla="*/ 2147483647 w 305"/>
                <a:gd name="T5" fmla="*/ 0 h 868"/>
                <a:gd name="T6" fmla="*/ 2147483647 w 305"/>
                <a:gd name="T7" fmla="*/ 2147483647 h 868"/>
                <a:gd name="T8" fmla="*/ 0 w 305"/>
                <a:gd name="T9" fmla="*/ 2147483647 h 868"/>
                <a:gd name="T10" fmla="*/ 0 60000 65536"/>
                <a:gd name="T11" fmla="*/ 0 60000 65536"/>
                <a:gd name="T12" fmla="*/ 0 60000 65536"/>
                <a:gd name="T13" fmla="*/ 0 60000 65536"/>
                <a:gd name="T14" fmla="*/ 0 60000 65536"/>
                <a:gd name="T15" fmla="*/ 0 w 305"/>
                <a:gd name="T16" fmla="*/ 0 h 868"/>
                <a:gd name="T17" fmla="*/ 305 w 305"/>
                <a:gd name="T18" fmla="*/ 868 h 868"/>
              </a:gdLst>
              <a:ahLst/>
              <a:cxnLst>
                <a:cxn ang="T10">
                  <a:pos x="T0" y="T1"/>
                </a:cxn>
                <a:cxn ang="T11">
                  <a:pos x="T2" y="T3"/>
                </a:cxn>
                <a:cxn ang="T12">
                  <a:pos x="T4" y="T5"/>
                </a:cxn>
                <a:cxn ang="T13">
                  <a:pos x="T6" y="T7"/>
                </a:cxn>
                <a:cxn ang="T14">
                  <a:pos x="T8" y="T9"/>
                </a:cxn>
              </a:cxnLst>
              <a:rect l="T15" t="T16" r="T17" b="T18"/>
              <a:pathLst>
                <a:path w="305" h="868">
                  <a:moveTo>
                    <a:pt x="0" y="868"/>
                  </a:moveTo>
                  <a:lnTo>
                    <a:pt x="0" y="211"/>
                  </a:lnTo>
                  <a:lnTo>
                    <a:pt x="305" y="0"/>
                  </a:lnTo>
                  <a:lnTo>
                    <a:pt x="305" y="663"/>
                  </a:lnTo>
                  <a:lnTo>
                    <a:pt x="0" y="868"/>
                  </a:lnTo>
                  <a:close/>
                </a:path>
              </a:pathLst>
            </a:custGeom>
            <a:solidFill>
              <a:schemeClr val="accent3"/>
            </a:solidFill>
            <a:ln w="9525">
              <a:noFill/>
              <a:round/>
              <a:headEnd/>
              <a:tailEnd/>
            </a:ln>
          </p:spPr>
          <p:txBody>
            <a:bodyPr/>
            <a:lstStyle/>
            <a:p>
              <a:endParaRPr lang="en-US" dirty="0"/>
            </a:p>
          </p:txBody>
        </p:sp>
        <p:sp>
          <p:nvSpPr>
            <p:cNvPr id="38951" name="Rectangle 33"/>
            <p:cNvSpPr>
              <a:spLocks noChangeArrowheads="1"/>
            </p:cNvSpPr>
            <p:nvPr/>
          </p:nvSpPr>
          <p:spPr bwMode="auto">
            <a:xfrm>
              <a:off x="1811117" y="3906176"/>
              <a:ext cx="465185" cy="751417"/>
            </a:xfrm>
            <a:prstGeom prst="rect">
              <a:avLst/>
            </a:prstGeom>
            <a:solidFill>
              <a:schemeClr val="accent3">
                <a:lumMod val="60000"/>
                <a:lumOff val="40000"/>
              </a:schemeClr>
            </a:solidFill>
            <a:ln w="9525">
              <a:noFill/>
              <a:miter lim="800000"/>
              <a:headEnd/>
              <a:tailEnd/>
            </a:ln>
          </p:spPr>
          <p:txBody>
            <a:bodyPr/>
            <a:lstStyle/>
            <a:p>
              <a:pPr algn="ctr" eaLnBrk="0" hangingPunct="0"/>
              <a:endParaRPr lang="en-US" sz="1600" dirty="0"/>
            </a:p>
          </p:txBody>
        </p:sp>
        <p:sp>
          <p:nvSpPr>
            <p:cNvPr id="38952" name="Freeform 34"/>
            <p:cNvSpPr>
              <a:spLocks/>
            </p:cNvSpPr>
            <p:nvPr/>
          </p:nvSpPr>
          <p:spPr bwMode="auto">
            <a:xfrm>
              <a:off x="1811117" y="3663698"/>
              <a:ext cx="862100" cy="242479"/>
            </a:xfrm>
            <a:custGeom>
              <a:avLst/>
              <a:gdLst>
                <a:gd name="T0" fmla="*/ 2147483647 w 664"/>
                <a:gd name="T1" fmla="*/ 2147483647 h 211"/>
                <a:gd name="T2" fmla="*/ 2147483647 w 664"/>
                <a:gd name="T3" fmla="*/ 0 h 211"/>
                <a:gd name="T4" fmla="*/ 2147483647 w 664"/>
                <a:gd name="T5" fmla="*/ 0 h 211"/>
                <a:gd name="T6" fmla="*/ 0 w 664"/>
                <a:gd name="T7" fmla="*/ 2147483647 h 211"/>
                <a:gd name="T8" fmla="*/ 2147483647 w 664"/>
                <a:gd name="T9" fmla="*/ 2147483647 h 211"/>
                <a:gd name="T10" fmla="*/ 0 60000 65536"/>
                <a:gd name="T11" fmla="*/ 0 60000 65536"/>
                <a:gd name="T12" fmla="*/ 0 60000 65536"/>
                <a:gd name="T13" fmla="*/ 0 60000 65536"/>
                <a:gd name="T14" fmla="*/ 0 60000 65536"/>
                <a:gd name="T15" fmla="*/ 0 w 664"/>
                <a:gd name="T16" fmla="*/ 0 h 211"/>
                <a:gd name="T17" fmla="*/ 664 w 664"/>
                <a:gd name="T18" fmla="*/ 211 h 211"/>
              </a:gdLst>
              <a:ahLst/>
              <a:cxnLst>
                <a:cxn ang="T10">
                  <a:pos x="T0" y="T1"/>
                </a:cxn>
                <a:cxn ang="T11">
                  <a:pos x="T2" y="T3"/>
                </a:cxn>
                <a:cxn ang="T12">
                  <a:pos x="T4" y="T5"/>
                </a:cxn>
                <a:cxn ang="T13">
                  <a:pos x="T6" y="T7"/>
                </a:cxn>
                <a:cxn ang="T14">
                  <a:pos x="T8" y="T9"/>
                </a:cxn>
              </a:cxnLst>
              <a:rect l="T15" t="T16" r="T17" b="T18"/>
              <a:pathLst>
                <a:path w="664" h="211">
                  <a:moveTo>
                    <a:pt x="359" y="211"/>
                  </a:moveTo>
                  <a:lnTo>
                    <a:pt x="664" y="0"/>
                  </a:lnTo>
                  <a:lnTo>
                    <a:pt x="305" y="0"/>
                  </a:lnTo>
                  <a:lnTo>
                    <a:pt x="0" y="211"/>
                  </a:lnTo>
                  <a:lnTo>
                    <a:pt x="359" y="211"/>
                  </a:lnTo>
                  <a:close/>
                </a:path>
              </a:pathLst>
            </a:custGeom>
            <a:solidFill>
              <a:srgbClr val="226F9E"/>
            </a:solidFill>
            <a:ln w="9525">
              <a:noFill/>
              <a:round/>
              <a:headEnd/>
              <a:tailEnd/>
            </a:ln>
          </p:spPr>
          <p:txBody>
            <a:bodyPr/>
            <a:lstStyle/>
            <a:p>
              <a:endParaRPr lang="en-US" dirty="0"/>
            </a:p>
          </p:txBody>
        </p:sp>
        <p:sp>
          <p:nvSpPr>
            <p:cNvPr id="38953" name="Freeform 35"/>
            <p:cNvSpPr>
              <a:spLocks/>
            </p:cNvSpPr>
            <p:nvPr/>
          </p:nvSpPr>
          <p:spPr bwMode="auto">
            <a:xfrm>
              <a:off x="3440058" y="3526470"/>
              <a:ext cx="395327" cy="1131123"/>
            </a:xfrm>
            <a:custGeom>
              <a:avLst/>
              <a:gdLst>
                <a:gd name="T0" fmla="*/ 0 w 304"/>
                <a:gd name="T1" fmla="*/ 2147483647 h 988"/>
                <a:gd name="T2" fmla="*/ 0 w 304"/>
                <a:gd name="T3" fmla="*/ 2147483647 h 988"/>
                <a:gd name="T4" fmla="*/ 2147483647 w 304"/>
                <a:gd name="T5" fmla="*/ 0 h 988"/>
                <a:gd name="T6" fmla="*/ 2147483647 w 304"/>
                <a:gd name="T7" fmla="*/ 2147483647 h 988"/>
                <a:gd name="T8" fmla="*/ 0 w 304"/>
                <a:gd name="T9" fmla="*/ 2147483647 h 988"/>
                <a:gd name="T10" fmla="*/ 0 60000 65536"/>
                <a:gd name="T11" fmla="*/ 0 60000 65536"/>
                <a:gd name="T12" fmla="*/ 0 60000 65536"/>
                <a:gd name="T13" fmla="*/ 0 60000 65536"/>
                <a:gd name="T14" fmla="*/ 0 60000 65536"/>
                <a:gd name="T15" fmla="*/ 0 w 304"/>
                <a:gd name="T16" fmla="*/ 0 h 988"/>
                <a:gd name="T17" fmla="*/ 304 w 304"/>
                <a:gd name="T18" fmla="*/ 988 h 988"/>
              </a:gdLst>
              <a:ahLst/>
              <a:cxnLst>
                <a:cxn ang="T10">
                  <a:pos x="T0" y="T1"/>
                </a:cxn>
                <a:cxn ang="T11">
                  <a:pos x="T2" y="T3"/>
                </a:cxn>
                <a:cxn ang="T12">
                  <a:pos x="T4" y="T5"/>
                </a:cxn>
                <a:cxn ang="T13">
                  <a:pos x="T6" y="T7"/>
                </a:cxn>
                <a:cxn ang="T14">
                  <a:pos x="T8" y="T9"/>
                </a:cxn>
              </a:cxnLst>
              <a:rect l="T15" t="T16" r="T17" b="T18"/>
              <a:pathLst>
                <a:path w="304" h="988">
                  <a:moveTo>
                    <a:pt x="0" y="988"/>
                  </a:moveTo>
                  <a:lnTo>
                    <a:pt x="0" y="205"/>
                  </a:lnTo>
                  <a:lnTo>
                    <a:pt x="304" y="0"/>
                  </a:lnTo>
                  <a:lnTo>
                    <a:pt x="304" y="783"/>
                  </a:lnTo>
                  <a:lnTo>
                    <a:pt x="0" y="988"/>
                  </a:lnTo>
                  <a:close/>
                </a:path>
              </a:pathLst>
            </a:custGeom>
            <a:solidFill>
              <a:schemeClr val="accent3"/>
            </a:solidFill>
            <a:ln w="9525">
              <a:noFill/>
              <a:round/>
              <a:headEnd/>
              <a:tailEnd/>
            </a:ln>
          </p:spPr>
          <p:txBody>
            <a:bodyPr/>
            <a:lstStyle/>
            <a:p>
              <a:endParaRPr lang="en-US" dirty="0"/>
            </a:p>
          </p:txBody>
        </p:sp>
        <p:sp>
          <p:nvSpPr>
            <p:cNvPr id="38954" name="Rectangle 36"/>
            <p:cNvSpPr>
              <a:spLocks noChangeArrowheads="1"/>
            </p:cNvSpPr>
            <p:nvPr/>
          </p:nvSpPr>
          <p:spPr bwMode="auto">
            <a:xfrm>
              <a:off x="2973286" y="3760955"/>
              <a:ext cx="466773" cy="896638"/>
            </a:xfrm>
            <a:prstGeom prst="rect">
              <a:avLst/>
            </a:prstGeom>
            <a:solidFill>
              <a:schemeClr val="accent3">
                <a:lumMod val="60000"/>
                <a:lumOff val="40000"/>
              </a:schemeClr>
            </a:solidFill>
            <a:ln w="9525">
              <a:noFill/>
              <a:miter lim="800000"/>
              <a:headEnd/>
              <a:tailEnd/>
            </a:ln>
          </p:spPr>
          <p:txBody>
            <a:bodyPr/>
            <a:lstStyle/>
            <a:p>
              <a:pPr algn="ctr" eaLnBrk="0" hangingPunct="0"/>
              <a:endParaRPr lang="en-US" sz="1600" dirty="0"/>
            </a:p>
          </p:txBody>
        </p:sp>
        <p:sp>
          <p:nvSpPr>
            <p:cNvPr id="38955" name="Freeform 37"/>
            <p:cNvSpPr>
              <a:spLocks/>
            </p:cNvSpPr>
            <p:nvPr/>
          </p:nvSpPr>
          <p:spPr bwMode="auto">
            <a:xfrm>
              <a:off x="2973286" y="3526470"/>
              <a:ext cx="862100" cy="234485"/>
            </a:xfrm>
            <a:custGeom>
              <a:avLst/>
              <a:gdLst>
                <a:gd name="T0" fmla="*/ 2147483647 w 663"/>
                <a:gd name="T1" fmla="*/ 2147483647 h 205"/>
                <a:gd name="T2" fmla="*/ 2147483647 w 663"/>
                <a:gd name="T3" fmla="*/ 0 h 205"/>
                <a:gd name="T4" fmla="*/ 2147483647 w 663"/>
                <a:gd name="T5" fmla="*/ 0 h 205"/>
                <a:gd name="T6" fmla="*/ 0 w 663"/>
                <a:gd name="T7" fmla="*/ 2147483647 h 205"/>
                <a:gd name="T8" fmla="*/ 2147483647 w 663"/>
                <a:gd name="T9" fmla="*/ 2147483647 h 205"/>
                <a:gd name="T10" fmla="*/ 0 60000 65536"/>
                <a:gd name="T11" fmla="*/ 0 60000 65536"/>
                <a:gd name="T12" fmla="*/ 0 60000 65536"/>
                <a:gd name="T13" fmla="*/ 0 60000 65536"/>
                <a:gd name="T14" fmla="*/ 0 60000 65536"/>
                <a:gd name="T15" fmla="*/ 0 w 663"/>
                <a:gd name="T16" fmla="*/ 0 h 205"/>
                <a:gd name="T17" fmla="*/ 663 w 663"/>
                <a:gd name="T18" fmla="*/ 205 h 205"/>
              </a:gdLst>
              <a:ahLst/>
              <a:cxnLst>
                <a:cxn ang="T10">
                  <a:pos x="T0" y="T1"/>
                </a:cxn>
                <a:cxn ang="T11">
                  <a:pos x="T2" y="T3"/>
                </a:cxn>
                <a:cxn ang="T12">
                  <a:pos x="T4" y="T5"/>
                </a:cxn>
                <a:cxn ang="T13">
                  <a:pos x="T6" y="T7"/>
                </a:cxn>
                <a:cxn ang="T14">
                  <a:pos x="T8" y="T9"/>
                </a:cxn>
              </a:cxnLst>
              <a:rect l="T15" t="T16" r="T17" b="T18"/>
              <a:pathLst>
                <a:path w="663" h="205">
                  <a:moveTo>
                    <a:pt x="359" y="205"/>
                  </a:moveTo>
                  <a:lnTo>
                    <a:pt x="663" y="0"/>
                  </a:lnTo>
                  <a:lnTo>
                    <a:pt x="304" y="0"/>
                  </a:lnTo>
                  <a:lnTo>
                    <a:pt x="0" y="205"/>
                  </a:lnTo>
                  <a:lnTo>
                    <a:pt x="359" y="205"/>
                  </a:lnTo>
                  <a:close/>
                </a:path>
              </a:pathLst>
            </a:custGeom>
            <a:solidFill>
              <a:srgbClr val="226F9E"/>
            </a:solidFill>
            <a:ln w="9525">
              <a:noFill/>
              <a:round/>
              <a:headEnd/>
              <a:tailEnd/>
            </a:ln>
          </p:spPr>
          <p:txBody>
            <a:bodyPr/>
            <a:lstStyle/>
            <a:p>
              <a:endParaRPr lang="en-US" dirty="0"/>
            </a:p>
          </p:txBody>
        </p:sp>
        <p:sp>
          <p:nvSpPr>
            <p:cNvPr id="38956" name="Freeform 38"/>
            <p:cNvSpPr>
              <a:spLocks/>
            </p:cNvSpPr>
            <p:nvPr/>
          </p:nvSpPr>
          <p:spPr bwMode="auto">
            <a:xfrm>
              <a:off x="4600639" y="3214712"/>
              <a:ext cx="395328" cy="1442881"/>
            </a:xfrm>
            <a:custGeom>
              <a:avLst/>
              <a:gdLst>
                <a:gd name="T0" fmla="*/ 0 w 305"/>
                <a:gd name="T1" fmla="*/ 2147483647 h 1260"/>
                <a:gd name="T2" fmla="*/ 0 w 305"/>
                <a:gd name="T3" fmla="*/ 2147483647 h 1260"/>
                <a:gd name="T4" fmla="*/ 2147483647 w 305"/>
                <a:gd name="T5" fmla="*/ 0 h 1260"/>
                <a:gd name="T6" fmla="*/ 2147483647 w 305"/>
                <a:gd name="T7" fmla="*/ 2147483647 h 1260"/>
                <a:gd name="T8" fmla="*/ 0 w 305"/>
                <a:gd name="T9" fmla="*/ 2147483647 h 1260"/>
                <a:gd name="T10" fmla="*/ 0 60000 65536"/>
                <a:gd name="T11" fmla="*/ 0 60000 65536"/>
                <a:gd name="T12" fmla="*/ 0 60000 65536"/>
                <a:gd name="T13" fmla="*/ 0 60000 65536"/>
                <a:gd name="T14" fmla="*/ 0 60000 65536"/>
                <a:gd name="T15" fmla="*/ 0 w 305"/>
                <a:gd name="T16" fmla="*/ 0 h 1260"/>
                <a:gd name="T17" fmla="*/ 305 w 305"/>
                <a:gd name="T18" fmla="*/ 1260 h 1260"/>
              </a:gdLst>
              <a:ahLst/>
              <a:cxnLst>
                <a:cxn ang="T10">
                  <a:pos x="T0" y="T1"/>
                </a:cxn>
                <a:cxn ang="T11">
                  <a:pos x="T2" y="T3"/>
                </a:cxn>
                <a:cxn ang="T12">
                  <a:pos x="T4" y="T5"/>
                </a:cxn>
                <a:cxn ang="T13">
                  <a:pos x="T6" y="T7"/>
                </a:cxn>
                <a:cxn ang="T14">
                  <a:pos x="T8" y="T9"/>
                </a:cxn>
              </a:cxnLst>
              <a:rect l="T15" t="T16" r="T17" b="T18"/>
              <a:pathLst>
                <a:path w="305" h="1260">
                  <a:moveTo>
                    <a:pt x="0" y="1260"/>
                  </a:moveTo>
                  <a:lnTo>
                    <a:pt x="0" y="205"/>
                  </a:lnTo>
                  <a:lnTo>
                    <a:pt x="305" y="0"/>
                  </a:lnTo>
                  <a:lnTo>
                    <a:pt x="305" y="1055"/>
                  </a:lnTo>
                  <a:lnTo>
                    <a:pt x="0" y="1260"/>
                  </a:lnTo>
                  <a:close/>
                </a:path>
              </a:pathLst>
            </a:custGeom>
            <a:solidFill>
              <a:schemeClr val="accent3"/>
            </a:solidFill>
            <a:ln w="9525">
              <a:noFill/>
              <a:round/>
              <a:headEnd/>
              <a:tailEnd/>
            </a:ln>
          </p:spPr>
          <p:txBody>
            <a:bodyPr/>
            <a:lstStyle/>
            <a:p>
              <a:endParaRPr lang="en-US" dirty="0"/>
            </a:p>
          </p:txBody>
        </p:sp>
        <p:sp>
          <p:nvSpPr>
            <p:cNvPr id="38957" name="Rectangle 39"/>
            <p:cNvSpPr>
              <a:spLocks noChangeArrowheads="1"/>
            </p:cNvSpPr>
            <p:nvPr/>
          </p:nvSpPr>
          <p:spPr bwMode="auto">
            <a:xfrm>
              <a:off x="4132279" y="3449197"/>
              <a:ext cx="468360" cy="1208396"/>
            </a:xfrm>
            <a:prstGeom prst="rect">
              <a:avLst/>
            </a:prstGeom>
            <a:solidFill>
              <a:schemeClr val="accent3">
                <a:lumMod val="60000"/>
                <a:lumOff val="40000"/>
              </a:schemeClr>
            </a:solidFill>
            <a:ln w="9525">
              <a:noFill/>
              <a:miter lim="800000"/>
              <a:headEnd/>
              <a:tailEnd/>
            </a:ln>
          </p:spPr>
          <p:txBody>
            <a:bodyPr/>
            <a:lstStyle/>
            <a:p>
              <a:pPr algn="ctr" eaLnBrk="0" hangingPunct="0"/>
              <a:endParaRPr lang="en-US" sz="1600" dirty="0"/>
            </a:p>
          </p:txBody>
        </p:sp>
        <p:sp>
          <p:nvSpPr>
            <p:cNvPr id="38958" name="Freeform 40"/>
            <p:cNvSpPr>
              <a:spLocks/>
            </p:cNvSpPr>
            <p:nvPr/>
          </p:nvSpPr>
          <p:spPr bwMode="auto">
            <a:xfrm>
              <a:off x="4132279" y="3214712"/>
              <a:ext cx="863688" cy="234485"/>
            </a:xfrm>
            <a:custGeom>
              <a:avLst/>
              <a:gdLst>
                <a:gd name="T0" fmla="*/ 2147483647 w 664"/>
                <a:gd name="T1" fmla="*/ 2147483647 h 205"/>
                <a:gd name="T2" fmla="*/ 2147483647 w 664"/>
                <a:gd name="T3" fmla="*/ 0 h 205"/>
                <a:gd name="T4" fmla="*/ 2147483647 w 664"/>
                <a:gd name="T5" fmla="*/ 0 h 205"/>
                <a:gd name="T6" fmla="*/ 0 w 664"/>
                <a:gd name="T7" fmla="*/ 2147483647 h 205"/>
                <a:gd name="T8" fmla="*/ 2147483647 w 664"/>
                <a:gd name="T9" fmla="*/ 2147483647 h 205"/>
                <a:gd name="T10" fmla="*/ 0 60000 65536"/>
                <a:gd name="T11" fmla="*/ 0 60000 65536"/>
                <a:gd name="T12" fmla="*/ 0 60000 65536"/>
                <a:gd name="T13" fmla="*/ 0 60000 65536"/>
                <a:gd name="T14" fmla="*/ 0 60000 65536"/>
                <a:gd name="T15" fmla="*/ 0 w 664"/>
                <a:gd name="T16" fmla="*/ 0 h 205"/>
                <a:gd name="T17" fmla="*/ 664 w 664"/>
                <a:gd name="T18" fmla="*/ 205 h 205"/>
              </a:gdLst>
              <a:ahLst/>
              <a:cxnLst>
                <a:cxn ang="T10">
                  <a:pos x="T0" y="T1"/>
                </a:cxn>
                <a:cxn ang="T11">
                  <a:pos x="T2" y="T3"/>
                </a:cxn>
                <a:cxn ang="T12">
                  <a:pos x="T4" y="T5"/>
                </a:cxn>
                <a:cxn ang="T13">
                  <a:pos x="T6" y="T7"/>
                </a:cxn>
                <a:cxn ang="T14">
                  <a:pos x="T8" y="T9"/>
                </a:cxn>
              </a:cxnLst>
              <a:rect l="T15" t="T16" r="T17" b="T18"/>
              <a:pathLst>
                <a:path w="664" h="205">
                  <a:moveTo>
                    <a:pt x="359" y="205"/>
                  </a:moveTo>
                  <a:lnTo>
                    <a:pt x="664" y="0"/>
                  </a:lnTo>
                  <a:lnTo>
                    <a:pt x="305" y="0"/>
                  </a:lnTo>
                  <a:lnTo>
                    <a:pt x="0" y="205"/>
                  </a:lnTo>
                  <a:lnTo>
                    <a:pt x="359" y="205"/>
                  </a:lnTo>
                  <a:close/>
                </a:path>
              </a:pathLst>
            </a:custGeom>
            <a:solidFill>
              <a:srgbClr val="226F9E"/>
            </a:solidFill>
            <a:ln w="9525">
              <a:noFill/>
              <a:round/>
              <a:headEnd/>
              <a:tailEnd/>
            </a:ln>
          </p:spPr>
          <p:txBody>
            <a:bodyPr/>
            <a:lstStyle/>
            <a:p>
              <a:endParaRPr lang="en-US" dirty="0"/>
            </a:p>
          </p:txBody>
        </p:sp>
        <p:sp>
          <p:nvSpPr>
            <p:cNvPr id="38959" name="Freeform 41"/>
            <p:cNvSpPr>
              <a:spLocks/>
            </p:cNvSpPr>
            <p:nvPr/>
          </p:nvSpPr>
          <p:spPr bwMode="auto">
            <a:xfrm>
              <a:off x="5761221" y="3359933"/>
              <a:ext cx="395327" cy="1297660"/>
            </a:xfrm>
            <a:custGeom>
              <a:avLst/>
              <a:gdLst>
                <a:gd name="T0" fmla="*/ 0 w 304"/>
                <a:gd name="T1" fmla="*/ 2147483647 h 1133"/>
                <a:gd name="T2" fmla="*/ 0 w 304"/>
                <a:gd name="T3" fmla="*/ 2147483647 h 1133"/>
                <a:gd name="T4" fmla="*/ 2147483647 w 304"/>
                <a:gd name="T5" fmla="*/ 0 h 1133"/>
                <a:gd name="T6" fmla="*/ 2147483647 w 304"/>
                <a:gd name="T7" fmla="*/ 2147483647 h 1133"/>
                <a:gd name="T8" fmla="*/ 0 w 304"/>
                <a:gd name="T9" fmla="*/ 2147483647 h 1133"/>
                <a:gd name="T10" fmla="*/ 0 60000 65536"/>
                <a:gd name="T11" fmla="*/ 0 60000 65536"/>
                <a:gd name="T12" fmla="*/ 0 60000 65536"/>
                <a:gd name="T13" fmla="*/ 0 60000 65536"/>
                <a:gd name="T14" fmla="*/ 0 60000 65536"/>
                <a:gd name="T15" fmla="*/ 0 w 304"/>
                <a:gd name="T16" fmla="*/ 0 h 1133"/>
                <a:gd name="T17" fmla="*/ 304 w 304"/>
                <a:gd name="T18" fmla="*/ 1133 h 1133"/>
              </a:gdLst>
              <a:ahLst/>
              <a:cxnLst>
                <a:cxn ang="T10">
                  <a:pos x="T0" y="T1"/>
                </a:cxn>
                <a:cxn ang="T11">
                  <a:pos x="T2" y="T3"/>
                </a:cxn>
                <a:cxn ang="T12">
                  <a:pos x="T4" y="T5"/>
                </a:cxn>
                <a:cxn ang="T13">
                  <a:pos x="T6" y="T7"/>
                </a:cxn>
                <a:cxn ang="T14">
                  <a:pos x="T8" y="T9"/>
                </a:cxn>
              </a:cxnLst>
              <a:rect l="T15" t="T16" r="T17" b="T18"/>
              <a:pathLst>
                <a:path w="304" h="1133">
                  <a:moveTo>
                    <a:pt x="0" y="1133"/>
                  </a:moveTo>
                  <a:lnTo>
                    <a:pt x="0" y="205"/>
                  </a:lnTo>
                  <a:lnTo>
                    <a:pt x="304" y="0"/>
                  </a:lnTo>
                  <a:lnTo>
                    <a:pt x="304" y="928"/>
                  </a:lnTo>
                  <a:lnTo>
                    <a:pt x="0" y="1133"/>
                  </a:lnTo>
                  <a:close/>
                </a:path>
              </a:pathLst>
            </a:custGeom>
            <a:solidFill>
              <a:schemeClr val="accent3"/>
            </a:solidFill>
            <a:ln w="9525">
              <a:noFill/>
              <a:round/>
              <a:headEnd/>
              <a:tailEnd/>
            </a:ln>
          </p:spPr>
          <p:txBody>
            <a:bodyPr/>
            <a:lstStyle/>
            <a:p>
              <a:endParaRPr lang="en-US" dirty="0"/>
            </a:p>
          </p:txBody>
        </p:sp>
        <p:sp>
          <p:nvSpPr>
            <p:cNvPr id="38960" name="Rectangle 42"/>
            <p:cNvSpPr>
              <a:spLocks noChangeArrowheads="1"/>
            </p:cNvSpPr>
            <p:nvPr/>
          </p:nvSpPr>
          <p:spPr bwMode="auto">
            <a:xfrm>
              <a:off x="5294448" y="3594418"/>
              <a:ext cx="466773" cy="1063175"/>
            </a:xfrm>
            <a:prstGeom prst="rect">
              <a:avLst/>
            </a:prstGeom>
            <a:solidFill>
              <a:schemeClr val="accent3">
                <a:lumMod val="60000"/>
                <a:lumOff val="40000"/>
              </a:schemeClr>
            </a:solidFill>
            <a:ln w="9525">
              <a:noFill/>
              <a:miter lim="800000"/>
              <a:headEnd/>
              <a:tailEnd/>
            </a:ln>
          </p:spPr>
          <p:txBody>
            <a:bodyPr/>
            <a:lstStyle/>
            <a:p>
              <a:pPr algn="ctr" eaLnBrk="0" hangingPunct="0"/>
              <a:endParaRPr lang="en-US" sz="1600" dirty="0"/>
            </a:p>
          </p:txBody>
        </p:sp>
        <p:sp>
          <p:nvSpPr>
            <p:cNvPr id="38961" name="Freeform 43"/>
            <p:cNvSpPr>
              <a:spLocks/>
            </p:cNvSpPr>
            <p:nvPr/>
          </p:nvSpPr>
          <p:spPr bwMode="auto">
            <a:xfrm>
              <a:off x="5294448" y="3359933"/>
              <a:ext cx="862100" cy="234485"/>
            </a:xfrm>
            <a:custGeom>
              <a:avLst/>
              <a:gdLst>
                <a:gd name="T0" fmla="*/ 2147483647 w 663"/>
                <a:gd name="T1" fmla="*/ 2147483647 h 205"/>
                <a:gd name="T2" fmla="*/ 2147483647 w 663"/>
                <a:gd name="T3" fmla="*/ 0 h 205"/>
                <a:gd name="T4" fmla="*/ 2147483647 w 663"/>
                <a:gd name="T5" fmla="*/ 0 h 205"/>
                <a:gd name="T6" fmla="*/ 0 w 663"/>
                <a:gd name="T7" fmla="*/ 2147483647 h 205"/>
                <a:gd name="T8" fmla="*/ 2147483647 w 663"/>
                <a:gd name="T9" fmla="*/ 2147483647 h 205"/>
                <a:gd name="T10" fmla="*/ 0 60000 65536"/>
                <a:gd name="T11" fmla="*/ 0 60000 65536"/>
                <a:gd name="T12" fmla="*/ 0 60000 65536"/>
                <a:gd name="T13" fmla="*/ 0 60000 65536"/>
                <a:gd name="T14" fmla="*/ 0 60000 65536"/>
                <a:gd name="T15" fmla="*/ 0 w 663"/>
                <a:gd name="T16" fmla="*/ 0 h 205"/>
                <a:gd name="T17" fmla="*/ 663 w 663"/>
                <a:gd name="T18" fmla="*/ 205 h 205"/>
              </a:gdLst>
              <a:ahLst/>
              <a:cxnLst>
                <a:cxn ang="T10">
                  <a:pos x="T0" y="T1"/>
                </a:cxn>
                <a:cxn ang="T11">
                  <a:pos x="T2" y="T3"/>
                </a:cxn>
                <a:cxn ang="T12">
                  <a:pos x="T4" y="T5"/>
                </a:cxn>
                <a:cxn ang="T13">
                  <a:pos x="T6" y="T7"/>
                </a:cxn>
                <a:cxn ang="T14">
                  <a:pos x="T8" y="T9"/>
                </a:cxn>
              </a:cxnLst>
              <a:rect l="T15" t="T16" r="T17" b="T18"/>
              <a:pathLst>
                <a:path w="663" h="205">
                  <a:moveTo>
                    <a:pt x="359" y="205"/>
                  </a:moveTo>
                  <a:lnTo>
                    <a:pt x="663" y="0"/>
                  </a:lnTo>
                  <a:lnTo>
                    <a:pt x="305" y="0"/>
                  </a:lnTo>
                  <a:lnTo>
                    <a:pt x="0" y="205"/>
                  </a:lnTo>
                  <a:lnTo>
                    <a:pt x="359" y="205"/>
                  </a:lnTo>
                  <a:close/>
                </a:path>
              </a:pathLst>
            </a:custGeom>
            <a:solidFill>
              <a:srgbClr val="226F9E"/>
            </a:solidFill>
            <a:ln w="9525">
              <a:noFill/>
              <a:round/>
              <a:headEnd/>
              <a:tailEnd/>
            </a:ln>
          </p:spPr>
          <p:txBody>
            <a:bodyPr/>
            <a:lstStyle/>
            <a:p>
              <a:endParaRPr lang="en-US" dirty="0"/>
            </a:p>
          </p:txBody>
        </p:sp>
        <p:sp>
          <p:nvSpPr>
            <p:cNvPr id="38962" name="Line 44"/>
            <p:cNvSpPr>
              <a:spLocks noChangeShapeType="1"/>
            </p:cNvSpPr>
            <p:nvPr/>
          </p:nvSpPr>
          <p:spPr bwMode="auto">
            <a:xfrm flipV="1">
              <a:off x="1466594" y="2773721"/>
              <a:ext cx="1588" cy="1883872"/>
            </a:xfrm>
            <a:prstGeom prst="line">
              <a:avLst/>
            </a:prstGeom>
            <a:noFill/>
            <a:ln w="12700">
              <a:solidFill>
                <a:schemeClr val="tx1"/>
              </a:solidFill>
              <a:round/>
              <a:headEnd/>
              <a:tailEnd/>
            </a:ln>
          </p:spPr>
          <p:txBody>
            <a:bodyPr/>
            <a:lstStyle/>
            <a:p>
              <a:endParaRPr lang="en-US" sz="1400" dirty="0"/>
            </a:p>
          </p:txBody>
        </p:sp>
        <p:sp>
          <p:nvSpPr>
            <p:cNvPr id="38963" name="Line 45"/>
            <p:cNvSpPr>
              <a:spLocks noChangeShapeType="1"/>
            </p:cNvSpPr>
            <p:nvPr/>
          </p:nvSpPr>
          <p:spPr bwMode="auto">
            <a:xfrm flipH="1">
              <a:off x="1406263" y="4277887"/>
              <a:ext cx="60331" cy="1333"/>
            </a:xfrm>
            <a:prstGeom prst="line">
              <a:avLst/>
            </a:prstGeom>
            <a:noFill/>
            <a:ln w="12700">
              <a:solidFill>
                <a:schemeClr val="tx1"/>
              </a:solidFill>
              <a:round/>
              <a:headEnd/>
              <a:tailEnd/>
            </a:ln>
          </p:spPr>
          <p:txBody>
            <a:bodyPr/>
            <a:lstStyle/>
            <a:p>
              <a:endParaRPr lang="en-US" sz="1400" dirty="0"/>
            </a:p>
          </p:txBody>
        </p:sp>
        <p:sp>
          <p:nvSpPr>
            <p:cNvPr id="38964" name="Line 46"/>
            <p:cNvSpPr>
              <a:spLocks noChangeShapeType="1"/>
            </p:cNvSpPr>
            <p:nvPr/>
          </p:nvSpPr>
          <p:spPr bwMode="auto">
            <a:xfrm flipH="1">
              <a:off x="1406263" y="3906176"/>
              <a:ext cx="60331" cy="0"/>
            </a:xfrm>
            <a:prstGeom prst="line">
              <a:avLst/>
            </a:prstGeom>
            <a:noFill/>
            <a:ln w="12700">
              <a:solidFill>
                <a:schemeClr val="tx1"/>
              </a:solidFill>
              <a:round/>
              <a:headEnd/>
              <a:tailEnd/>
            </a:ln>
          </p:spPr>
          <p:txBody>
            <a:bodyPr/>
            <a:lstStyle/>
            <a:p>
              <a:endParaRPr lang="en-US" sz="1400" dirty="0"/>
            </a:p>
          </p:txBody>
        </p:sp>
        <p:sp>
          <p:nvSpPr>
            <p:cNvPr id="38965" name="Line 47"/>
            <p:cNvSpPr>
              <a:spLocks noChangeShapeType="1"/>
            </p:cNvSpPr>
            <p:nvPr/>
          </p:nvSpPr>
          <p:spPr bwMode="auto">
            <a:xfrm flipH="1">
              <a:off x="1406263" y="3526470"/>
              <a:ext cx="60331" cy="1333"/>
            </a:xfrm>
            <a:prstGeom prst="line">
              <a:avLst/>
            </a:prstGeom>
            <a:noFill/>
            <a:ln w="12700">
              <a:solidFill>
                <a:schemeClr val="tx1"/>
              </a:solidFill>
              <a:round/>
              <a:headEnd/>
              <a:tailEnd/>
            </a:ln>
          </p:spPr>
          <p:txBody>
            <a:bodyPr/>
            <a:lstStyle/>
            <a:p>
              <a:endParaRPr lang="en-US" sz="1400" dirty="0"/>
            </a:p>
          </p:txBody>
        </p:sp>
        <p:sp>
          <p:nvSpPr>
            <p:cNvPr id="38966" name="Line 48"/>
            <p:cNvSpPr>
              <a:spLocks noChangeShapeType="1"/>
            </p:cNvSpPr>
            <p:nvPr/>
          </p:nvSpPr>
          <p:spPr bwMode="auto">
            <a:xfrm flipH="1">
              <a:off x="1406263" y="3130778"/>
              <a:ext cx="60331" cy="1332"/>
            </a:xfrm>
            <a:prstGeom prst="line">
              <a:avLst/>
            </a:prstGeom>
            <a:noFill/>
            <a:ln w="12700">
              <a:solidFill>
                <a:schemeClr val="tx1"/>
              </a:solidFill>
              <a:round/>
              <a:headEnd/>
              <a:tailEnd/>
            </a:ln>
          </p:spPr>
          <p:txBody>
            <a:bodyPr/>
            <a:lstStyle/>
            <a:p>
              <a:endParaRPr lang="en-US" sz="1400" dirty="0"/>
            </a:p>
          </p:txBody>
        </p:sp>
        <p:sp>
          <p:nvSpPr>
            <p:cNvPr id="38967" name="Line 49"/>
            <p:cNvSpPr>
              <a:spLocks noChangeShapeType="1"/>
            </p:cNvSpPr>
            <p:nvPr/>
          </p:nvSpPr>
          <p:spPr bwMode="auto">
            <a:xfrm flipH="1">
              <a:off x="1406263" y="2773721"/>
              <a:ext cx="60331" cy="1332"/>
            </a:xfrm>
            <a:prstGeom prst="line">
              <a:avLst/>
            </a:prstGeom>
            <a:noFill/>
            <a:ln w="12700">
              <a:solidFill>
                <a:schemeClr val="tx1"/>
              </a:solidFill>
              <a:round/>
              <a:headEnd/>
              <a:tailEnd/>
            </a:ln>
          </p:spPr>
          <p:txBody>
            <a:bodyPr/>
            <a:lstStyle/>
            <a:p>
              <a:endParaRPr lang="en-US" sz="1400" dirty="0"/>
            </a:p>
          </p:txBody>
        </p:sp>
        <p:sp>
          <p:nvSpPr>
            <p:cNvPr id="38968" name="Rectangle 50"/>
            <p:cNvSpPr>
              <a:spLocks noChangeArrowheads="1"/>
            </p:cNvSpPr>
            <p:nvPr/>
          </p:nvSpPr>
          <p:spPr bwMode="auto">
            <a:xfrm>
              <a:off x="1028322" y="4561668"/>
              <a:ext cx="34785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t>0.00</a:t>
              </a:r>
            </a:p>
          </p:txBody>
        </p:sp>
        <p:sp>
          <p:nvSpPr>
            <p:cNvPr id="38969" name="Rectangle 51"/>
            <p:cNvSpPr>
              <a:spLocks noChangeArrowheads="1"/>
            </p:cNvSpPr>
            <p:nvPr/>
          </p:nvSpPr>
          <p:spPr bwMode="auto">
            <a:xfrm>
              <a:off x="1028322" y="4183295"/>
              <a:ext cx="34785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t>0.50</a:t>
              </a:r>
            </a:p>
          </p:txBody>
        </p:sp>
        <p:sp>
          <p:nvSpPr>
            <p:cNvPr id="38970" name="Rectangle 52"/>
            <p:cNvSpPr>
              <a:spLocks noChangeArrowheads="1"/>
            </p:cNvSpPr>
            <p:nvPr/>
          </p:nvSpPr>
          <p:spPr bwMode="auto">
            <a:xfrm>
              <a:off x="1028322" y="3808918"/>
              <a:ext cx="34785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t>1.00</a:t>
              </a:r>
            </a:p>
          </p:txBody>
        </p:sp>
        <p:sp>
          <p:nvSpPr>
            <p:cNvPr id="38971" name="Rectangle 53"/>
            <p:cNvSpPr>
              <a:spLocks noChangeArrowheads="1"/>
            </p:cNvSpPr>
            <p:nvPr/>
          </p:nvSpPr>
          <p:spPr bwMode="auto">
            <a:xfrm>
              <a:off x="1028322" y="3427880"/>
              <a:ext cx="34785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t>1.50</a:t>
              </a:r>
            </a:p>
          </p:txBody>
        </p:sp>
        <p:sp>
          <p:nvSpPr>
            <p:cNvPr id="38972" name="Rectangle 54"/>
            <p:cNvSpPr>
              <a:spLocks noChangeArrowheads="1"/>
            </p:cNvSpPr>
            <p:nvPr/>
          </p:nvSpPr>
          <p:spPr bwMode="auto">
            <a:xfrm>
              <a:off x="1028322" y="3050840"/>
              <a:ext cx="34785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t>2.00</a:t>
              </a:r>
            </a:p>
          </p:txBody>
        </p:sp>
        <p:sp>
          <p:nvSpPr>
            <p:cNvPr id="38973" name="Rectangle 55"/>
            <p:cNvSpPr>
              <a:spLocks noChangeArrowheads="1"/>
            </p:cNvSpPr>
            <p:nvPr/>
          </p:nvSpPr>
          <p:spPr bwMode="auto">
            <a:xfrm>
              <a:off x="1028322" y="2676462"/>
              <a:ext cx="347851" cy="215444"/>
            </a:xfrm>
            <a:prstGeom prst="rect">
              <a:avLst/>
            </a:prstGeom>
            <a:noFill/>
            <a:ln w="9525">
              <a:noFill/>
              <a:miter lim="800000"/>
              <a:headEnd/>
              <a:tailEnd/>
            </a:ln>
          </p:spPr>
          <p:txBody>
            <a:bodyPr wrap="none" lIns="0" tIns="0" rIns="0" bIns="0">
              <a:spAutoFit/>
            </a:bodyPr>
            <a:lstStyle/>
            <a:p>
              <a:pPr algn="ctr" eaLnBrk="0" hangingPunct="0">
                <a:spcBef>
                  <a:spcPct val="50000"/>
                </a:spcBef>
              </a:pPr>
              <a:r>
                <a:rPr lang="en-US" sz="1400" dirty="0"/>
                <a:t>2.50</a:t>
              </a:r>
            </a:p>
          </p:txBody>
        </p:sp>
        <p:sp>
          <p:nvSpPr>
            <p:cNvPr id="38974" name="Line 56"/>
            <p:cNvSpPr>
              <a:spLocks noChangeShapeType="1"/>
            </p:cNvSpPr>
            <p:nvPr/>
          </p:nvSpPr>
          <p:spPr bwMode="auto">
            <a:xfrm>
              <a:off x="1466594" y="4657593"/>
              <a:ext cx="4639149" cy="1332"/>
            </a:xfrm>
            <a:prstGeom prst="line">
              <a:avLst/>
            </a:prstGeom>
            <a:noFill/>
            <a:ln w="12700">
              <a:solidFill>
                <a:schemeClr val="tx1"/>
              </a:solidFill>
              <a:round/>
              <a:headEnd/>
              <a:tailEnd/>
            </a:ln>
          </p:spPr>
          <p:txBody>
            <a:bodyPr/>
            <a:lstStyle/>
            <a:p>
              <a:endParaRPr lang="en-US" dirty="0"/>
            </a:p>
          </p:txBody>
        </p:sp>
        <p:sp>
          <p:nvSpPr>
            <p:cNvPr id="38975" name="Line 57"/>
            <p:cNvSpPr>
              <a:spLocks noChangeShapeType="1"/>
            </p:cNvSpPr>
            <p:nvPr/>
          </p:nvSpPr>
          <p:spPr bwMode="auto">
            <a:xfrm>
              <a:off x="2611299" y="4664254"/>
              <a:ext cx="1587" cy="49296"/>
            </a:xfrm>
            <a:prstGeom prst="line">
              <a:avLst/>
            </a:prstGeom>
            <a:noFill/>
            <a:ln w="12700">
              <a:solidFill>
                <a:schemeClr val="tx1"/>
              </a:solidFill>
              <a:round/>
              <a:headEnd/>
              <a:tailEnd/>
            </a:ln>
          </p:spPr>
          <p:txBody>
            <a:bodyPr/>
            <a:lstStyle/>
            <a:p>
              <a:endParaRPr lang="en-US" dirty="0"/>
            </a:p>
          </p:txBody>
        </p:sp>
        <p:sp>
          <p:nvSpPr>
            <p:cNvPr id="38976" name="Line 58"/>
            <p:cNvSpPr>
              <a:spLocks noChangeShapeType="1"/>
            </p:cNvSpPr>
            <p:nvPr/>
          </p:nvSpPr>
          <p:spPr bwMode="auto">
            <a:xfrm>
              <a:off x="3781405" y="4657593"/>
              <a:ext cx="1588" cy="49295"/>
            </a:xfrm>
            <a:prstGeom prst="line">
              <a:avLst/>
            </a:prstGeom>
            <a:noFill/>
            <a:ln w="12700">
              <a:solidFill>
                <a:schemeClr val="tx1"/>
              </a:solidFill>
              <a:round/>
              <a:headEnd/>
              <a:tailEnd/>
            </a:ln>
          </p:spPr>
          <p:txBody>
            <a:bodyPr/>
            <a:lstStyle/>
            <a:p>
              <a:endParaRPr lang="en-US" dirty="0"/>
            </a:p>
          </p:txBody>
        </p:sp>
        <p:sp>
          <p:nvSpPr>
            <p:cNvPr id="38977" name="Line 59"/>
            <p:cNvSpPr>
              <a:spLocks noChangeShapeType="1"/>
            </p:cNvSpPr>
            <p:nvPr/>
          </p:nvSpPr>
          <p:spPr bwMode="auto">
            <a:xfrm>
              <a:off x="4941987" y="4657593"/>
              <a:ext cx="1587" cy="49295"/>
            </a:xfrm>
            <a:prstGeom prst="line">
              <a:avLst/>
            </a:prstGeom>
            <a:noFill/>
            <a:ln w="12700">
              <a:solidFill>
                <a:schemeClr val="tx1"/>
              </a:solidFill>
              <a:round/>
              <a:headEnd/>
              <a:tailEnd/>
            </a:ln>
          </p:spPr>
          <p:txBody>
            <a:bodyPr/>
            <a:lstStyle/>
            <a:p>
              <a:endParaRPr lang="en-US" dirty="0"/>
            </a:p>
          </p:txBody>
        </p:sp>
        <p:sp>
          <p:nvSpPr>
            <p:cNvPr id="38978" name="Line 60"/>
            <p:cNvSpPr>
              <a:spLocks noChangeShapeType="1"/>
            </p:cNvSpPr>
            <p:nvPr/>
          </p:nvSpPr>
          <p:spPr bwMode="auto">
            <a:xfrm>
              <a:off x="6105743" y="4657593"/>
              <a:ext cx="0" cy="49295"/>
            </a:xfrm>
            <a:prstGeom prst="line">
              <a:avLst/>
            </a:prstGeom>
            <a:noFill/>
            <a:ln w="12700">
              <a:solidFill>
                <a:schemeClr val="tx1"/>
              </a:solidFill>
              <a:round/>
              <a:headEnd/>
              <a:tailEnd/>
            </a:ln>
          </p:spPr>
          <p:txBody>
            <a:bodyPr/>
            <a:lstStyle/>
            <a:p>
              <a:endParaRPr lang="en-US" dirty="0"/>
            </a:p>
          </p:txBody>
        </p:sp>
        <p:sp>
          <p:nvSpPr>
            <p:cNvPr id="38979" name="Line 61"/>
            <p:cNvSpPr>
              <a:spLocks noChangeShapeType="1"/>
            </p:cNvSpPr>
            <p:nvPr/>
          </p:nvSpPr>
          <p:spPr bwMode="auto">
            <a:xfrm flipH="1">
              <a:off x="6105743" y="3946145"/>
              <a:ext cx="1187571" cy="711448"/>
            </a:xfrm>
            <a:prstGeom prst="line">
              <a:avLst/>
            </a:prstGeom>
            <a:noFill/>
            <a:ln w="12700">
              <a:solidFill>
                <a:schemeClr val="tx1"/>
              </a:solidFill>
              <a:round/>
              <a:headEnd/>
              <a:tailEnd/>
            </a:ln>
          </p:spPr>
          <p:txBody>
            <a:bodyPr/>
            <a:lstStyle/>
            <a:p>
              <a:endParaRPr lang="en-US" dirty="0"/>
            </a:p>
          </p:txBody>
        </p:sp>
        <p:sp>
          <p:nvSpPr>
            <p:cNvPr id="38980" name="Line 62"/>
            <p:cNvSpPr>
              <a:spLocks noChangeShapeType="1"/>
            </p:cNvSpPr>
            <p:nvPr/>
          </p:nvSpPr>
          <p:spPr bwMode="auto">
            <a:xfrm>
              <a:off x="6105743" y="4657593"/>
              <a:ext cx="60331" cy="1332"/>
            </a:xfrm>
            <a:prstGeom prst="line">
              <a:avLst/>
            </a:prstGeom>
            <a:noFill/>
            <a:ln w="12700">
              <a:solidFill>
                <a:schemeClr val="tx1"/>
              </a:solidFill>
              <a:round/>
              <a:headEnd/>
              <a:tailEnd/>
            </a:ln>
          </p:spPr>
          <p:txBody>
            <a:bodyPr/>
            <a:lstStyle/>
            <a:p>
              <a:endParaRPr lang="en-US" dirty="0"/>
            </a:p>
          </p:txBody>
        </p:sp>
        <p:sp>
          <p:nvSpPr>
            <p:cNvPr id="38981" name="Line 63"/>
            <p:cNvSpPr>
              <a:spLocks noChangeShapeType="1"/>
            </p:cNvSpPr>
            <p:nvPr/>
          </p:nvSpPr>
          <p:spPr bwMode="auto">
            <a:xfrm>
              <a:off x="6501071" y="4423108"/>
              <a:ext cx="61918" cy="1332"/>
            </a:xfrm>
            <a:prstGeom prst="line">
              <a:avLst/>
            </a:prstGeom>
            <a:noFill/>
            <a:ln w="12700">
              <a:solidFill>
                <a:schemeClr val="tx1"/>
              </a:solidFill>
              <a:round/>
              <a:headEnd/>
              <a:tailEnd/>
            </a:ln>
          </p:spPr>
          <p:txBody>
            <a:bodyPr/>
            <a:lstStyle/>
            <a:p>
              <a:endParaRPr lang="en-US" dirty="0"/>
            </a:p>
          </p:txBody>
        </p:sp>
        <p:sp>
          <p:nvSpPr>
            <p:cNvPr id="38982" name="Line 64"/>
            <p:cNvSpPr>
              <a:spLocks noChangeShapeType="1"/>
            </p:cNvSpPr>
            <p:nvPr/>
          </p:nvSpPr>
          <p:spPr bwMode="auto">
            <a:xfrm>
              <a:off x="6897987" y="4181962"/>
              <a:ext cx="60331" cy="1333"/>
            </a:xfrm>
            <a:prstGeom prst="line">
              <a:avLst/>
            </a:prstGeom>
            <a:noFill/>
            <a:ln w="12700">
              <a:solidFill>
                <a:schemeClr val="tx1"/>
              </a:solidFill>
              <a:round/>
              <a:headEnd/>
              <a:tailEnd/>
            </a:ln>
          </p:spPr>
          <p:txBody>
            <a:bodyPr/>
            <a:lstStyle/>
            <a:p>
              <a:endParaRPr lang="en-US" dirty="0"/>
            </a:p>
          </p:txBody>
        </p:sp>
        <p:sp>
          <p:nvSpPr>
            <p:cNvPr id="38983" name="Line 65"/>
            <p:cNvSpPr>
              <a:spLocks noChangeShapeType="1"/>
            </p:cNvSpPr>
            <p:nvPr/>
          </p:nvSpPr>
          <p:spPr bwMode="auto">
            <a:xfrm>
              <a:off x="7293314" y="3946145"/>
              <a:ext cx="61919" cy="1332"/>
            </a:xfrm>
            <a:prstGeom prst="line">
              <a:avLst/>
            </a:prstGeom>
            <a:noFill/>
            <a:ln w="12700">
              <a:solidFill>
                <a:srgbClr val="FFFFFF"/>
              </a:solidFill>
              <a:round/>
              <a:headEnd/>
              <a:tailEnd/>
            </a:ln>
          </p:spPr>
          <p:txBody>
            <a:bodyPr/>
            <a:lstStyle/>
            <a:p>
              <a:endParaRPr lang="en-US" dirty="0"/>
            </a:p>
          </p:txBody>
        </p:sp>
        <p:sp>
          <p:nvSpPr>
            <p:cNvPr id="38984" name="Rectangle 66"/>
            <p:cNvSpPr>
              <a:spLocks noChangeArrowheads="1"/>
            </p:cNvSpPr>
            <p:nvPr/>
          </p:nvSpPr>
          <p:spPr bwMode="auto">
            <a:xfrm>
              <a:off x="7123435" y="3990111"/>
              <a:ext cx="848663" cy="308419"/>
            </a:xfrm>
            <a:prstGeom prst="rect">
              <a:avLst/>
            </a:prstGeom>
            <a:noFill/>
            <a:ln w="9525">
              <a:noFill/>
              <a:miter lim="800000"/>
              <a:headEnd/>
              <a:tailEnd/>
            </a:ln>
          </p:spPr>
          <p:txBody>
            <a:bodyPr lIns="92075" tIns="46038" rIns="92075" bIns="46038">
              <a:spAutoFit/>
            </a:bodyPr>
            <a:lstStyle/>
            <a:p>
              <a:pPr eaLnBrk="0" hangingPunct="0"/>
              <a:r>
                <a:rPr lang="en-US" sz="1400" dirty="0">
                  <a:sym typeface="Symbol" pitchFamily="18" charset="2"/>
                </a:rPr>
                <a:t>≥ 200</a:t>
              </a:r>
              <a:endParaRPr lang="en-US" sz="1400" dirty="0"/>
            </a:p>
          </p:txBody>
        </p:sp>
        <p:sp>
          <p:nvSpPr>
            <p:cNvPr id="38985" name="Rectangle 67"/>
            <p:cNvSpPr>
              <a:spLocks noChangeArrowheads="1"/>
            </p:cNvSpPr>
            <p:nvPr/>
          </p:nvSpPr>
          <p:spPr bwMode="auto">
            <a:xfrm>
              <a:off x="6580454" y="4309863"/>
              <a:ext cx="1151662" cy="308419"/>
            </a:xfrm>
            <a:prstGeom prst="rect">
              <a:avLst/>
            </a:prstGeom>
            <a:noFill/>
            <a:ln w="9525">
              <a:noFill/>
              <a:miter lim="800000"/>
              <a:headEnd/>
              <a:tailEnd/>
            </a:ln>
          </p:spPr>
          <p:txBody>
            <a:bodyPr lIns="92075" tIns="46038" rIns="92075" bIns="46038">
              <a:spAutoFit/>
            </a:bodyPr>
            <a:lstStyle/>
            <a:p>
              <a:pPr eaLnBrk="0" hangingPunct="0"/>
              <a:r>
                <a:rPr lang="en-US" sz="1400" dirty="0"/>
                <a:t>140-199</a:t>
              </a:r>
            </a:p>
          </p:txBody>
        </p:sp>
        <p:sp>
          <p:nvSpPr>
            <p:cNvPr id="38986" name="Rectangle 68"/>
            <p:cNvSpPr>
              <a:spLocks noChangeArrowheads="1"/>
            </p:cNvSpPr>
            <p:nvPr/>
          </p:nvSpPr>
          <p:spPr bwMode="auto">
            <a:xfrm>
              <a:off x="6110506" y="4592311"/>
              <a:ext cx="588303" cy="308419"/>
            </a:xfrm>
            <a:prstGeom prst="rect">
              <a:avLst/>
            </a:prstGeom>
            <a:noFill/>
            <a:ln w="9525">
              <a:noFill/>
              <a:miter lim="800000"/>
              <a:headEnd/>
              <a:tailEnd/>
            </a:ln>
          </p:spPr>
          <p:txBody>
            <a:bodyPr wrap="none" lIns="92075" tIns="46038" rIns="92075" bIns="46038">
              <a:spAutoFit/>
            </a:bodyPr>
            <a:lstStyle/>
            <a:p>
              <a:pPr eaLnBrk="0" hangingPunct="0"/>
              <a:r>
                <a:rPr lang="en-US" sz="1400" dirty="0"/>
                <a:t>&lt;140</a:t>
              </a:r>
            </a:p>
          </p:txBody>
        </p:sp>
        <p:sp>
          <p:nvSpPr>
            <p:cNvPr id="38987" name="Text Box 69"/>
            <p:cNvSpPr txBox="1">
              <a:spLocks noChangeArrowheads="1"/>
            </p:cNvSpPr>
            <p:nvPr/>
          </p:nvSpPr>
          <p:spPr bwMode="auto">
            <a:xfrm rot="16200000">
              <a:off x="-547845" y="3546363"/>
              <a:ext cx="2591127" cy="338589"/>
            </a:xfrm>
            <a:prstGeom prst="rect">
              <a:avLst/>
            </a:prstGeom>
            <a:noFill/>
            <a:ln w="12700">
              <a:noFill/>
              <a:miter lim="800000"/>
              <a:headEnd type="none" w="sm" len="sm"/>
              <a:tailEnd type="none" w="sm" len="sm"/>
            </a:ln>
          </p:spPr>
          <p:txBody>
            <a:bodyPr>
              <a:spAutoFit/>
            </a:bodyPr>
            <a:lstStyle/>
            <a:p>
              <a:pPr algn="ctr"/>
              <a:r>
                <a:rPr lang="en-US" sz="1600" b="1" dirty="0"/>
                <a:t>Hazard ratio for death*</a:t>
              </a:r>
            </a:p>
          </p:txBody>
        </p:sp>
        <p:sp>
          <p:nvSpPr>
            <p:cNvPr id="38988" name="Rectangle 70"/>
            <p:cNvSpPr>
              <a:spLocks noChangeArrowheads="1"/>
            </p:cNvSpPr>
            <p:nvPr/>
          </p:nvSpPr>
          <p:spPr bwMode="auto">
            <a:xfrm>
              <a:off x="2655304" y="5024058"/>
              <a:ext cx="2250616" cy="308419"/>
            </a:xfrm>
            <a:prstGeom prst="rect">
              <a:avLst/>
            </a:prstGeom>
            <a:noFill/>
            <a:ln w="9525">
              <a:noFill/>
              <a:miter lim="800000"/>
              <a:headEnd/>
              <a:tailEnd/>
            </a:ln>
          </p:spPr>
          <p:txBody>
            <a:bodyPr wrap="none" lIns="92075" tIns="46038" rIns="92075" bIns="46038">
              <a:spAutoFit/>
            </a:bodyPr>
            <a:lstStyle/>
            <a:p>
              <a:pPr algn="ctr" eaLnBrk="0" hangingPunct="0"/>
              <a:r>
                <a:rPr lang="en-US" sz="1400" b="1" dirty="0"/>
                <a:t>Fasting glucose (mg/dL)</a:t>
              </a:r>
            </a:p>
          </p:txBody>
        </p:sp>
        <p:sp>
          <p:nvSpPr>
            <p:cNvPr id="38989" name="Text Box 71"/>
            <p:cNvSpPr txBox="1">
              <a:spLocks noChangeArrowheads="1"/>
            </p:cNvSpPr>
            <p:nvPr/>
          </p:nvSpPr>
          <p:spPr bwMode="auto">
            <a:xfrm>
              <a:off x="5254756" y="4701559"/>
              <a:ext cx="580608" cy="307777"/>
            </a:xfrm>
            <a:prstGeom prst="rect">
              <a:avLst/>
            </a:prstGeom>
            <a:noFill/>
            <a:ln w="9525">
              <a:noFill/>
              <a:miter lim="800000"/>
              <a:headEnd/>
              <a:tailEnd/>
            </a:ln>
          </p:spPr>
          <p:txBody>
            <a:bodyPr wrap="none">
              <a:spAutoFit/>
            </a:bodyPr>
            <a:lstStyle/>
            <a:p>
              <a:pPr eaLnBrk="0" hangingPunct="0"/>
              <a:r>
                <a:rPr lang="en-US" sz="1400" dirty="0">
                  <a:sym typeface="Symbol" pitchFamily="18" charset="2"/>
                </a:rPr>
                <a:t>≥</a:t>
              </a:r>
              <a:r>
                <a:rPr lang="en-US" sz="1400" dirty="0"/>
                <a:t>140</a:t>
              </a:r>
            </a:p>
          </p:txBody>
        </p:sp>
        <p:sp>
          <p:nvSpPr>
            <p:cNvPr id="38990" name="Text Box 72"/>
            <p:cNvSpPr txBox="1">
              <a:spLocks noChangeArrowheads="1"/>
            </p:cNvSpPr>
            <p:nvPr/>
          </p:nvSpPr>
          <p:spPr bwMode="auto">
            <a:xfrm>
              <a:off x="3988384" y="4701559"/>
              <a:ext cx="840295" cy="307777"/>
            </a:xfrm>
            <a:prstGeom prst="rect">
              <a:avLst/>
            </a:prstGeom>
            <a:noFill/>
            <a:ln w="9525">
              <a:noFill/>
              <a:miter lim="800000"/>
              <a:headEnd/>
              <a:tailEnd/>
            </a:ln>
          </p:spPr>
          <p:txBody>
            <a:bodyPr wrap="none">
              <a:spAutoFit/>
            </a:bodyPr>
            <a:lstStyle/>
            <a:p>
              <a:pPr algn="ctr" eaLnBrk="0" hangingPunct="0"/>
              <a:r>
                <a:rPr lang="en-US" sz="1400" dirty="0">
                  <a:sym typeface="Symbol" pitchFamily="18" charset="2"/>
                </a:rPr>
                <a:t>126-139</a:t>
              </a:r>
              <a:endParaRPr lang="en-US" sz="1400" dirty="0"/>
            </a:p>
          </p:txBody>
        </p:sp>
        <p:sp>
          <p:nvSpPr>
            <p:cNvPr id="38991" name="Text Box 73"/>
            <p:cNvSpPr txBox="1">
              <a:spLocks noChangeArrowheads="1"/>
            </p:cNvSpPr>
            <p:nvPr/>
          </p:nvSpPr>
          <p:spPr bwMode="auto">
            <a:xfrm>
              <a:off x="2742388" y="4701559"/>
              <a:ext cx="826957" cy="307777"/>
            </a:xfrm>
            <a:prstGeom prst="rect">
              <a:avLst/>
            </a:prstGeom>
            <a:noFill/>
            <a:ln w="9525">
              <a:noFill/>
              <a:miter lim="800000"/>
              <a:headEnd/>
              <a:tailEnd/>
            </a:ln>
          </p:spPr>
          <p:txBody>
            <a:bodyPr wrap="none">
              <a:spAutoFit/>
            </a:bodyPr>
            <a:lstStyle/>
            <a:p>
              <a:pPr algn="ctr" eaLnBrk="0" hangingPunct="0"/>
              <a:r>
                <a:rPr lang="en-US" sz="1400" dirty="0">
                  <a:sym typeface="Symbol" pitchFamily="18" charset="2"/>
                </a:rPr>
                <a:t>110-125</a:t>
              </a:r>
              <a:endParaRPr lang="en-US" sz="1400" dirty="0"/>
            </a:p>
          </p:txBody>
        </p:sp>
        <p:sp>
          <p:nvSpPr>
            <p:cNvPr id="38992" name="Text Box 74"/>
            <p:cNvSpPr txBox="1">
              <a:spLocks noChangeArrowheads="1"/>
            </p:cNvSpPr>
            <p:nvPr/>
          </p:nvSpPr>
          <p:spPr bwMode="auto">
            <a:xfrm>
              <a:off x="1752105" y="4701559"/>
              <a:ext cx="573683" cy="307777"/>
            </a:xfrm>
            <a:prstGeom prst="rect">
              <a:avLst/>
            </a:prstGeom>
            <a:noFill/>
            <a:ln w="9525">
              <a:noFill/>
              <a:miter lim="800000"/>
              <a:headEnd/>
              <a:tailEnd/>
            </a:ln>
          </p:spPr>
          <p:txBody>
            <a:bodyPr wrap="none">
              <a:spAutoFit/>
            </a:bodyPr>
            <a:lstStyle/>
            <a:p>
              <a:pPr algn="ctr" eaLnBrk="0" hangingPunct="0"/>
              <a:r>
                <a:rPr lang="en-US" sz="1400" dirty="0">
                  <a:sym typeface="Symbol" pitchFamily="18" charset="2"/>
                </a:rPr>
                <a:t>&lt;11</a:t>
              </a:r>
              <a:r>
                <a:rPr lang="en-US" sz="1400" dirty="0"/>
                <a:t>0</a:t>
              </a:r>
            </a:p>
          </p:txBody>
        </p:sp>
        <p:sp>
          <p:nvSpPr>
            <p:cNvPr id="38993" name="Rectangle 75"/>
            <p:cNvSpPr>
              <a:spLocks noChangeArrowheads="1"/>
            </p:cNvSpPr>
            <p:nvPr/>
          </p:nvSpPr>
          <p:spPr bwMode="auto">
            <a:xfrm>
              <a:off x="7527798" y="4048195"/>
              <a:ext cx="1243140" cy="831744"/>
            </a:xfrm>
            <a:prstGeom prst="rect">
              <a:avLst/>
            </a:prstGeom>
            <a:noFill/>
            <a:ln w="9525">
              <a:noFill/>
              <a:miter lim="800000"/>
              <a:headEnd/>
              <a:tailEnd/>
            </a:ln>
          </p:spPr>
          <p:txBody>
            <a:bodyPr lIns="92075" tIns="46038" rIns="92075" bIns="46038">
              <a:spAutoFit/>
            </a:bodyPr>
            <a:lstStyle/>
            <a:p>
              <a:pPr algn="ctr" eaLnBrk="0" hangingPunct="0"/>
              <a:r>
                <a:rPr lang="en-US" sz="1600" b="1" dirty="0"/>
                <a:t>2-h </a:t>
              </a:r>
              <a:br>
                <a:rPr lang="en-US" sz="1600" b="1" dirty="0"/>
              </a:br>
              <a:r>
                <a:rPr lang="en-US" sz="1600" b="1" dirty="0"/>
                <a:t>glucose</a:t>
              </a:r>
              <a:br>
                <a:rPr lang="en-US" sz="1600" b="1" dirty="0"/>
              </a:br>
              <a:r>
                <a:rPr lang="en-US" sz="1600" b="1" dirty="0"/>
                <a:t>(mg/dL)</a:t>
              </a:r>
            </a:p>
          </p:txBody>
        </p:sp>
      </p:grpSp>
      <p:sp>
        <p:nvSpPr>
          <p:cNvPr id="38920" name="Rectangle 1"/>
          <p:cNvSpPr>
            <a:spLocks noChangeArrowheads="1"/>
          </p:cNvSpPr>
          <p:nvPr/>
        </p:nvSpPr>
        <p:spPr bwMode="auto">
          <a:xfrm>
            <a:off x="33338" y="6096307"/>
            <a:ext cx="5943600" cy="707886"/>
          </a:xfrm>
          <a:prstGeom prst="rect">
            <a:avLst/>
          </a:prstGeom>
          <a:noFill/>
          <a:ln w="9525">
            <a:noFill/>
            <a:miter lim="800000"/>
            <a:headEnd/>
            <a:tailEnd/>
          </a:ln>
        </p:spPr>
        <p:txBody>
          <a:bodyPr anchor="b">
            <a:spAutoFit/>
          </a:bodyPr>
          <a:lstStyle/>
          <a:p>
            <a:pPr>
              <a:spcBef>
                <a:spcPts val="600"/>
              </a:spcBef>
            </a:pPr>
            <a:r>
              <a:rPr lang="en-US" sz="1000" dirty="0"/>
              <a:t>*Adjusted for age, sex, and study center.</a:t>
            </a:r>
            <a:endParaRPr lang="en-US" sz="1000" dirty="0">
              <a:ea typeface="ＭＳ Ｐゴシック" pitchFamily="34" charset="-128"/>
            </a:endParaRPr>
          </a:p>
          <a:p>
            <a:pPr>
              <a:spcBef>
                <a:spcPts val="600"/>
              </a:spcBef>
            </a:pPr>
            <a:r>
              <a:rPr lang="en-US" sz="1000" dirty="0">
                <a:ea typeface="ＭＳ Ｐゴシック" pitchFamily="34" charset="-128"/>
              </a:rPr>
              <a:t>DECODE, Diabetes Epidemiology: Collaborative Analysis of Diagnostic Criteria in Europe.</a:t>
            </a:r>
          </a:p>
          <a:p>
            <a:pPr>
              <a:spcBef>
                <a:spcPts val="600"/>
              </a:spcBef>
            </a:pPr>
            <a:r>
              <a:rPr lang="en-US" sz="1000" dirty="0">
                <a:ea typeface="ＭＳ Ｐゴシック" pitchFamily="34" charset="-128"/>
              </a:rPr>
              <a:t>DECODE Study Group. </a:t>
            </a:r>
            <a:r>
              <a:rPr lang="en-US" sz="1000" i="1" dirty="0">
                <a:ea typeface="ＭＳ Ｐゴシック" pitchFamily="34" charset="-128"/>
              </a:rPr>
              <a:t>Lancet</a:t>
            </a:r>
            <a:r>
              <a:rPr lang="en-US" sz="1000" dirty="0">
                <a:ea typeface="ＭＳ Ｐゴシック" pitchFamily="34" charset="-128"/>
              </a:rPr>
              <a:t>. 1999;354:617-621.</a:t>
            </a:r>
          </a:p>
        </p:txBody>
      </p:sp>
      <p:sp>
        <p:nvSpPr>
          <p:cNvPr id="38921" name="Rectangle 4"/>
          <p:cNvSpPr>
            <a:spLocks noChangeArrowheads="1"/>
          </p:cNvSpPr>
          <p:nvPr/>
        </p:nvSpPr>
        <p:spPr bwMode="auto">
          <a:xfrm>
            <a:off x="3300942" y="1541309"/>
            <a:ext cx="2595582" cy="400110"/>
          </a:xfrm>
          <a:prstGeom prst="rect">
            <a:avLst/>
          </a:prstGeom>
          <a:noFill/>
          <a:ln w="9525">
            <a:noFill/>
            <a:miter lim="800000"/>
            <a:headEnd/>
            <a:tailEnd/>
          </a:ln>
        </p:spPr>
        <p:txBody>
          <a:bodyPr wrap="none">
            <a:spAutoFit/>
          </a:bodyPr>
          <a:lstStyle/>
          <a:p>
            <a:pPr algn="ctr"/>
            <a:r>
              <a:rPr lang="en-US" sz="2000" b="1" dirty="0">
                <a:solidFill>
                  <a:schemeClr val="accent3"/>
                </a:solidFill>
                <a:latin typeface="+mn-lt"/>
              </a:rPr>
              <a:t>The DECODE Study</a:t>
            </a:r>
          </a:p>
        </p:txBody>
      </p:sp>
    </p:spTree>
    <p:extLst>
      <p:ext uri="{BB962C8B-B14F-4D97-AF65-F5344CB8AC3E}">
        <p14:creationId xmlns:p14="http://schemas.microsoft.com/office/powerpoint/2010/main" val="163562563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Metformin and Lifestyle Change on Blood Pressure</a:t>
            </a:r>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72</a:t>
            </a:fld>
            <a:endParaRPr lang="en-US" dirty="0"/>
          </a:p>
        </p:txBody>
      </p:sp>
      <p:sp>
        <p:nvSpPr>
          <p:cNvPr id="4" name="Rectangle 3"/>
          <p:cNvSpPr/>
          <p:nvPr/>
        </p:nvSpPr>
        <p:spPr>
          <a:xfrm>
            <a:off x="2689071" y="1532669"/>
            <a:ext cx="3775393" cy="707886"/>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Diabetes Prevention Program</a:t>
            </a:r>
          </a:p>
          <a:p>
            <a:pPr algn="ctr" fontAlgn="auto">
              <a:spcBef>
                <a:spcPts val="0"/>
              </a:spcBef>
              <a:spcAft>
                <a:spcPts val="0"/>
              </a:spcAft>
            </a:pPr>
            <a:r>
              <a:rPr lang="fi-FI" sz="2000" b="1" dirty="0">
                <a:solidFill>
                  <a:srgbClr val="1F497D"/>
                </a:solidFill>
                <a:latin typeface="+mn-lt"/>
              </a:rPr>
              <a:t>(N=3234)</a:t>
            </a:r>
            <a:endParaRPr lang="en-US" sz="2000" b="1" dirty="0">
              <a:solidFill>
                <a:srgbClr val="1F497D"/>
              </a:solidFill>
              <a:latin typeface="+mn-lt"/>
            </a:endParaRPr>
          </a:p>
        </p:txBody>
      </p:sp>
      <p:sp>
        <p:nvSpPr>
          <p:cNvPr id="5" name="TextBox 1"/>
          <p:cNvSpPr txBox="1">
            <a:spLocks noChangeArrowheads="1"/>
          </p:cNvSpPr>
          <p:nvPr/>
        </p:nvSpPr>
        <p:spPr bwMode="auto">
          <a:xfrm>
            <a:off x="33338" y="6104745"/>
            <a:ext cx="50106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ts val="600"/>
              </a:spcBef>
            </a:pPr>
            <a:r>
              <a:rPr lang="en-US" sz="1000" dirty="0"/>
              <a:t>*</a:t>
            </a:r>
            <a:r>
              <a:rPr lang="en-US" sz="1000" i="1" dirty="0"/>
              <a:t>P</a:t>
            </a:r>
            <a:r>
              <a:rPr lang="en-US" sz="1000" dirty="0"/>
              <a:t>&lt;0.001 vs placebo and metformin.</a:t>
            </a:r>
          </a:p>
          <a:p>
            <a:pPr defTabSz="457200" eaLnBrk="1" hangingPunct="1">
              <a:spcBef>
                <a:spcPts val="600"/>
              </a:spcBef>
            </a:pPr>
            <a:r>
              <a:rPr lang="en-US" sz="1000" dirty="0"/>
              <a:t>DPP, Diabetes Prevention Program.</a:t>
            </a:r>
          </a:p>
          <a:p>
            <a:pPr eaLnBrk="1" hangingPunct="1">
              <a:spcBef>
                <a:spcPts val="600"/>
              </a:spcBef>
            </a:pPr>
            <a:r>
              <a:rPr lang="en-US" sz="1000" dirty="0"/>
              <a:t>Ratner R, et al. </a:t>
            </a:r>
            <a:r>
              <a:rPr lang="en-US" sz="1000" i="1" dirty="0"/>
              <a:t>Diabetes Care</a:t>
            </a:r>
            <a:r>
              <a:rPr lang="en-US" sz="1000" dirty="0"/>
              <a:t>. 2005;28:888-894.</a:t>
            </a:r>
          </a:p>
        </p:txBody>
      </p:sp>
      <p:graphicFrame>
        <p:nvGraphicFramePr>
          <p:cNvPr id="7" name="Chart 6"/>
          <p:cNvGraphicFramePr/>
          <p:nvPr>
            <p:extLst/>
          </p:nvPr>
        </p:nvGraphicFramePr>
        <p:xfrm>
          <a:off x="369887" y="2656114"/>
          <a:ext cx="4206880" cy="3194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803342" y="2656114"/>
          <a:ext cx="4206880" cy="319448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09879" y="2261128"/>
            <a:ext cx="3559096" cy="400110"/>
          </a:xfrm>
          <a:prstGeom prst="rect">
            <a:avLst/>
          </a:prstGeom>
          <a:noFill/>
        </p:spPr>
        <p:txBody>
          <a:bodyPr wrap="square" rtlCol="0">
            <a:spAutoFit/>
          </a:bodyPr>
          <a:lstStyle/>
          <a:p>
            <a:pPr algn="ctr"/>
            <a:r>
              <a:rPr lang="en-US" sz="2000" b="1" dirty="0">
                <a:latin typeface="+mn-lt"/>
              </a:rPr>
              <a:t>Blood Pressure Change</a:t>
            </a:r>
          </a:p>
        </p:txBody>
      </p:sp>
      <p:sp>
        <p:nvSpPr>
          <p:cNvPr id="9" name="TextBox 8"/>
          <p:cNvSpPr txBox="1"/>
          <p:nvPr/>
        </p:nvSpPr>
        <p:spPr>
          <a:xfrm>
            <a:off x="5426238" y="2251077"/>
            <a:ext cx="3391399" cy="400110"/>
          </a:xfrm>
          <a:prstGeom prst="rect">
            <a:avLst/>
          </a:prstGeom>
          <a:noFill/>
        </p:spPr>
        <p:txBody>
          <a:bodyPr wrap="square" rtlCol="0">
            <a:spAutoFit/>
          </a:bodyPr>
          <a:lstStyle/>
          <a:p>
            <a:pPr algn="ctr"/>
            <a:r>
              <a:rPr lang="en-US" sz="2000" b="1" dirty="0">
                <a:latin typeface="+mn-lt"/>
              </a:rPr>
              <a:t>Hypertension Prevalence</a:t>
            </a:r>
          </a:p>
        </p:txBody>
      </p:sp>
      <p:grpSp>
        <p:nvGrpSpPr>
          <p:cNvPr id="16" name="Group 15"/>
          <p:cNvGrpSpPr/>
          <p:nvPr/>
        </p:nvGrpSpPr>
        <p:grpSpPr>
          <a:xfrm>
            <a:off x="4357688" y="4138863"/>
            <a:ext cx="90487" cy="709863"/>
            <a:chOff x="4357688" y="4138863"/>
            <a:chExt cx="90487" cy="709863"/>
          </a:xfrm>
        </p:grpSpPr>
        <p:cxnSp>
          <p:nvCxnSpPr>
            <p:cNvPr id="12" name="Straight Connector 11"/>
            <p:cNvCxnSpPr/>
            <p:nvPr/>
          </p:nvCxnSpPr>
          <p:spPr>
            <a:xfrm>
              <a:off x="4448174" y="4138863"/>
              <a:ext cx="0" cy="70986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363453" y="4138863"/>
              <a:ext cx="8472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4357688" y="4844715"/>
              <a:ext cx="8472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932917" y="4368798"/>
            <a:ext cx="1030515" cy="307777"/>
          </a:xfrm>
          <a:prstGeom prst="rect">
            <a:avLst/>
          </a:prstGeom>
          <a:solidFill>
            <a:schemeClr val="bg1">
              <a:lumMod val="95000"/>
            </a:schemeClr>
          </a:solidFill>
        </p:spPr>
        <p:txBody>
          <a:bodyPr wrap="square" rtlCol="0">
            <a:spAutoFit/>
          </a:bodyPr>
          <a:lstStyle/>
          <a:p>
            <a:pPr algn="ctr"/>
            <a:r>
              <a:rPr lang="en-US" sz="1400" i="1" dirty="0"/>
              <a:t>P</a:t>
            </a:r>
            <a:r>
              <a:rPr lang="en-US" sz="1400" dirty="0"/>
              <a:t>&lt;0.001</a:t>
            </a:r>
          </a:p>
        </p:txBody>
      </p:sp>
      <p:sp>
        <p:nvSpPr>
          <p:cNvPr id="17" name="TextBox 16"/>
          <p:cNvSpPr txBox="1"/>
          <p:nvPr/>
        </p:nvSpPr>
        <p:spPr>
          <a:xfrm>
            <a:off x="7514461" y="4119786"/>
            <a:ext cx="433137" cy="369332"/>
          </a:xfrm>
          <a:prstGeom prst="rect">
            <a:avLst/>
          </a:prstGeom>
          <a:noFill/>
        </p:spPr>
        <p:txBody>
          <a:bodyPr wrap="square" rtlCol="0">
            <a:spAutoFit/>
          </a:bodyPr>
          <a:lstStyle/>
          <a:p>
            <a:pPr algn="ctr"/>
            <a:r>
              <a:rPr lang="en-US" dirty="0"/>
              <a:t>*</a:t>
            </a:r>
          </a:p>
        </p:txBody>
      </p:sp>
      <p:sp>
        <p:nvSpPr>
          <p:cNvPr id="20" name="TextBox 19"/>
          <p:cNvSpPr txBox="1"/>
          <p:nvPr/>
        </p:nvSpPr>
        <p:spPr>
          <a:xfrm>
            <a:off x="8241631" y="4096880"/>
            <a:ext cx="433137" cy="369332"/>
          </a:xfrm>
          <a:prstGeom prst="rect">
            <a:avLst/>
          </a:prstGeom>
          <a:noFill/>
        </p:spPr>
        <p:txBody>
          <a:bodyPr wrap="square" rtlCol="0">
            <a:spAutoFit/>
          </a:bodyPr>
          <a:lstStyle/>
          <a:p>
            <a:pPr algn="ctr"/>
            <a:r>
              <a:rPr lang="en-US" dirty="0"/>
              <a:t>*</a:t>
            </a:r>
          </a:p>
        </p:txBody>
      </p:sp>
      <p:sp>
        <p:nvSpPr>
          <p:cNvPr id="21" name="TextBox 20"/>
          <p:cNvSpPr txBox="1"/>
          <p:nvPr/>
        </p:nvSpPr>
        <p:spPr>
          <a:xfrm>
            <a:off x="6752459" y="4225546"/>
            <a:ext cx="433137"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2928501725"/>
      </p:ext>
    </p:extLst>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1200150" y="6562725"/>
            <a:ext cx="1873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2075" tIns="46038" rIns="92075" bIns="46038">
            <a:spAutoFit/>
          </a:bodyPr>
          <a:lstStyle/>
          <a:p>
            <a:pPr>
              <a:defRPr/>
            </a:pPr>
            <a:endParaRPr lang="fr-CH" sz="1300" dirty="0">
              <a:solidFill>
                <a:srgbClr val="FFFFFF"/>
              </a:solidFill>
              <a:effectLst>
                <a:outerShdw blurRad="38100" dist="38100" dir="2700000" algn="tl">
                  <a:srgbClr val="000000"/>
                </a:outerShdw>
              </a:effectLst>
              <a:latin typeface="Arial"/>
              <a:ea typeface="ＭＳ Ｐゴシック" charset="0"/>
              <a:cs typeface="ＭＳ Ｐゴシック" charset="0"/>
            </a:endParaRPr>
          </a:p>
        </p:txBody>
      </p:sp>
      <p:sp>
        <p:nvSpPr>
          <p:cNvPr id="151598" name="Rectangle 1"/>
          <p:cNvSpPr>
            <a:spLocks noChangeArrowheads="1"/>
          </p:cNvSpPr>
          <p:nvPr/>
        </p:nvSpPr>
        <p:spPr bwMode="auto">
          <a:xfrm>
            <a:off x="16793" y="6104745"/>
            <a:ext cx="79858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spcBef>
                <a:spcPts val="600"/>
              </a:spcBef>
            </a:pPr>
            <a:r>
              <a:rPr lang="en-US" sz="1000" dirty="0">
                <a:solidFill>
                  <a:srgbClr val="000000"/>
                </a:solidFill>
                <a:effectLst>
                  <a:outerShdw blurRad="38100" dist="38100" dir="2700000" algn="tl">
                    <a:srgbClr val="DDDDDD"/>
                  </a:outerShdw>
                </a:effectLst>
              </a:rPr>
              <a:t>Hypertension defined as blood pressure </a:t>
            </a:r>
            <a:r>
              <a:rPr lang="en-US" sz="1000" dirty="0">
                <a:solidFill>
                  <a:srgbClr val="000000"/>
                </a:solidFill>
                <a:effectLst>
                  <a:outerShdw blurRad="38100" dist="38100" dir="2700000" algn="tl">
                    <a:srgbClr val="DDDDDD"/>
                  </a:outerShdw>
                </a:effectLst>
                <a:sym typeface="Symbol" charset="0"/>
              </a:rPr>
              <a:t></a:t>
            </a:r>
            <a:r>
              <a:rPr lang="en-US" sz="1000" dirty="0">
                <a:solidFill>
                  <a:srgbClr val="000000"/>
                </a:solidFill>
                <a:effectLst>
                  <a:outerShdw blurRad="38100" dist="38100" dir="2700000" algn="tl">
                    <a:srgbClr val="DDDDDD"/>
                  </a:outerShdw>
                </a:effectLst>
              </a:rPr>
              <a:t>140/90 mmHg.</a:t>
            </a:r>
            <a:endParaRPr lang="en-US" sz="1000" dirty="0">
              <a:latin typeface="Arial" charset="0"/>
              <a:ea typeface="ＭＳ Ｐゴシック" charset="0"/>
              <a:cs typeface="Arial" charset="0"/>
            </a:endParaRPr>
          </a:p>
          <a:p>
            <a:pPr fontAlgn="base">
              <a:spcBef>
                <a:spcPts val="600"/>
              </a:spcBef>
              <a:spcAft>
                <a:spcPct val="0"/>
              </a:spcAft>
            </a:pPr>
            <a:r>
              <a:rPr lang="en-US" sz="1000" dirty="0">
                <a:latin typeface="Arial" charset="0"/>
                <a:ea typeface="ＭＳ Ｐゴシック" charset="0"/>
                <a:cs typeface="Arial" charset="0"/>
              </a:rPr>
              <a:t>IGT, impaired glucose tolerance; </a:t>
            </a:r>
            <a:r>
              <a:rPr lang="en-US" sz="1000" dirty="0">
                <a:latin typeface="Arial" charset="0"/>
                <a:ea typeface="ＭＳ Ｐゴシック" charset="0"/>
                <a:cs typeface="ＭＳ Ｐゴシック" charset="0"/>
              </a:rPr>
              <a:t>STOP NIDDM, </a:t>
            </a:r>
            <a:r>
              <a:rPr lang="en-US" sz="1000" dirty="0">
                <a:latin typeface="Arial" charset="0"/>
                <a:ea typeface="ＭＳ Ｐゴシック" charset="0"/>
                <a:cs typeface="Arial" charset="0"/>
              </a:rPr>
              <a:t>Study to Prevent Non-Insulin Dependent Diabetes Mellitus.</a:t>
            </a:r>
          </a:p>
          <a:p>
            <a:pPr fontAlgn="base">
              <a:spcBef>
                <a:spcPts val="600"/>
              </a:spcBef>
              <a:spcAft>
                <a:spcPct val="0"/>
              </a:spcAft>
            </a:pPr>
            <a:r>
              <a:rPr lang="en-US" sz="1000" dirty="0">
                <a:ea typeface="ＭＳ Ｐゴシック" charset="0"/>
                <a:cs typeface="ＭＳ Ｐゴシック" charset="0"/>
              </a:rPr>
              <a:t>Chiasson JL, et al. </a:t>
            </a:r>
            <a:r>
              <a:rPr lang="en-US" sz="1000" i="1" dirty="0">
                <a:ea typeface="ＭＳ Ｐゴシック" charset="0"/>
                <a:cs typeface="ＭＳ Ｐゴシック" charset="0"/>
              </a:rPr>
              <a:t>JAMA</a:t>
            </a:r>
            <a:r>
              <a:rPr lang="en-US" sz="1000" dirty="0">
                <a:ea typeface="ＭＳ Ｐゴシック" charset="0"/>
                <a:cs typeface="ＭＳ Ｐゴシック" charset="0"/>
              </a:rPr>
              <a:t>. </a:t>
            </a:r>
            <a:r>
              <a:rPr lang="en-US" sz="1000" dirty="0">
                <a:latin typeface="Arial" charset="0"/>
                <a:ea typeface="ＭＳ Ｐゴシック" charset="0"/>
                <a:cs typeface="ＭＳ Ｐゴシック" charset="0"/>
              </a:rPr>
              <a:t>2003;</a:t>
            </a:r>
            <a:r>
              <a:rPr lang="en-US" sz="1000" dirty="0">
                <a:ea typeface="ＭＳ Ｐゴシック" charset="0"/>
                <a:cs typeface="ＭＳ Ｐゴシック" charset="0"/>
              </a:rPr>
              <a:t>290:486-494.</a:t>
            </a:r>
            <a:endParaRPr lang="en-US" sz="1000" dirty="0">
              <a:latin typeface="Arial" charset="0"/>
              <a:ea typeface="ＭＳ Ｐゴシック" charset="0"/>
              <a:cs typeface="Arial" charset="0"/>
            </a:endParaRPr>
          </a:p>
        </p:txBody>
      </p:sp>
      <p:sp>
        <p:nvSpPr>
          <p:cNvPr id="6" name="Title 5"/>
          <p:cNvSpPr>
            <a:spLocks noGrp="1"/>
          </p:cNvSpPr>
          <p:nvPr>
            <p:ph type="title"/>
          </p:nvPr>
        </p:nvSpPr>
        <p:spPr/>
        <p:txBody>
          <a:bodyPr/>
          <a:lstStyle/>
          <a:p>
            <a:r>
              <a:rPr lang="fr-CH" dirty="0"/>
              <a:t>Incidence of Hypertension in Patients </a:t>
            </a:r>
            <a:r>
              <a:rPr lang="en-US" dirty="0"/>
              <a:t>with</a:t>
            </a:r>
            <a:r>
              <a:rPr lang="fr-CH" dirty="0"/>
              <a:t> IGT</a:t>
            </a:r>
            <a:endParaRPr lang="en-US" dirty="0"/>
          </a:p>
        </p:txBody>
      </p:sp>
      <p:sp>
        <p:nvSpPr>
          <p:cNvPr id="2" name="Slide Number Placeholder 1"/>
          <p:cNvSpPr>
            <a:spLocks noGrp="1"/>
          </p:cNvSpPr>
          <p:nvPr>
            <p:ph type="sldNum" sz="quarter" idx="4"/>
          </p:nvPr>
        </p:nvSpPr>
        <p:spPr/>
        <p:txBody>
          <a:bodyPr/>
          <a:lstStyle/>
          <a:p>
            <a:fld id="{2462ECC2-A415-4E86-873D-B602882CC3EA}" type="slidenum">
              <a:rPr lang="en-US" smtClean="0"/>
              <a:pPr/>
              <a:t>73</a:t>
            </a:fld>
            <a:endParaRPr lang="en-US" dirty="0"/>
          </a:p>
        </p:txBody>
      </p:sp>
      <p:sp>
        <p:nvSpPr>
          <p:cNvPr id="51" name="Rectangle 50"/>
          <p:cNvSpPr/>
          <p:nvPr/>
        </p:nvSpPr>
        <p:spPr>
          <a:xfrm>
            <a:off x="3683543" y="1532669"/>
            <a:ext cx="1786451" cy="707886"/>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STOP NIDDM</a:t>
            </a:r>
          </a:p>
          <a:p>
            <a:pPr algn="ctr" fontAlgn="auto">
              <a:spcBef>
                <a:spcPts val="0"/>
              </a:spcBef>
              <a:spcAft>
                <a:spcPts val="0"/>
              </a:spcAft>
            </a:pPr>
            <a:r>
              <a:rPr lang="fi-FI" sz="2000" b="1" dirty="0">
                <a:solidFill>
                  <a:srgbClr val="1F497D"/>
                </a:solidFill>
                <a:latin typeface="+mn-lt"/>
              </a:rPr>
              <a:t>(N=1429)</a:t>
            </a:r>
            <a:endParaRPr lang="en-US" sz="2000" b="1" dirty="0">
              <a:solidFill>
                <a:srgbClr val="1F497D"/>
              </a:solidFill>
              <a:latin typeface="+mn-lt"/>
            </a:endParaRPr>
          </a:p>
        </p:txBody>
      </p:sp>
      <p:pic>
        <p:nvPicPr>
          <p:cNvPr id="5" name="Picture 4"/>
          <p:cNvPicPr>
            <a:picLocks noChangeAspect="1"/>
          </p:cNvPicPr>
          <p:nvPr/>
        </p:nvPicPr>
        <p:blipFill rotWithShape="1">
          <a:blip r:embed="rId3"/>
          <a:srcRect l="22949" t="16325" r="12482" b="16382"/>
          <a:stretch/>
        </p:blipFill>
        <p:spPr>
          <a:xfrm>
            <a:off x="1313559" y="2240555"/>
            <a:ext cx="6516881" cy="3820408"/>
          </a:xfrm>
          <a:prstGeom prst="rect">
            <a:avLst/>
          </a:prstGeom>
          <a:ln w="57150">
            <a:solidFill>
              <a:schemeClr val="accent6"/>
            </a:solidFill>
          </a:ln>
        </p:spPr>
      </p:pic>
    </p:spTree>
    <p:extLst>
      <p:ext uri="{BB962C8B-B14F-4D97-AF65-F5344CB8AC3E}">
        <p14:creationId xmlns:p14="http://schemas.microsoft.com/office/powerpoint/2010/main" val="296461325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t>CVD Outcomes in Type 2 Diabetes Prevention Trials</a:t>
            </a:r>
          </a:p>
        </p:txBody>
      </p:sp>
      <p:graphicFrame>
        <p:nvGraphicFramePr>
          <p:cNvPr id="3" name="Content Placeholder 2"/>
          <p:cNvGraphicFramePr>
            <a:graphicFrameLocks noGrp="1"/>
          </p:cNvGraphicFramePr>
          <p:nvPr>
            <p:ph idx="1"/>
            <p:extLst/>
          </p:nvPr>
        </p:nvGraphicFramePr>
        <p:xfrm>
          <a:off x="685800" y="1749425"/>
          <a:ext cx="7772400" cy="3017839"/>
        </p:xfrm>
        <a:graphic>
          <a:graphicData uri="http://schemas.openxmlformats.org/drawingml/2006/table">
            <a:tbl>
              <a:tblPr firstRow="1" bandRow="1">
                <a:tableStyleId>{93296810-A885-4BE3-A3E7-6D5BEEA58F35}</a:tableStyleId>
              </a:tblPr>
              <a:tblGrid>
                <a:gridCol w="2364673">
                  <a:extLst>
                    <a:ext uri="{9D8B030D-6E8A-4147-A177-3AD203B41FA5}">
                      <a16:colId xmlns:a16="http://schemas.microsoft.com/office/drawing/2014/main" val="20000"/>
                    </a:ext>
                  </a:extLst>
                </a:gridCol>
                <a:gridCol w="5407727">
                  <a:extLst>
                    <a:ext uri="{9D8B030D-6E8A-4147-A177-3AD203B41FA5}">
                      <a16:colId xmlns:a16="http://schemas.microsoft.com/office/drawing/2014/main" val="20001"/>
                    </a:ext>
                  </a:extLst>
                </a:gridCol>
              </a:tblGrid>
              <a:tr h="548698">
                <a:tc>
                  <a:txBody>
                    <a:bodyPr/>
                    <a:lstStyle/>
                    <a:p>
                      <a:pPr algn="ctr"/>
                      <a:r>
                        <a:rPr lang="en-US" sz="1800" dirty="0"/>
                        <a:t>Study</a:t>
                      </a:r>
                    </a:p>
                  </a:txBody>
                  <a:tcPr marT="45725" marB="45725" anchor="ctr"/>
                </a:tc>
                <a:tc>
                  <a:txBody>
                    <a:bodyPr/>
                    <a:lstStyle/>
                    <a:p>
                      <a:pPr algn="ctr"/>
                      <a:r>
                        <a:rPr lang="en-US" sz="1800" dirty="0"/>
                        <a:t>Outcome</a:t>
                      </a:r>
                    </a:p>
                  </a:txBody>
                  <a:tcPr marT="45725" marB="45725" anchor="ctr"/>
                </a:tc>
                <a:extLst>
                  <a:ext uri="{0D108BD9-81ED-4DB2-BD59-A6C34878D82A}">
                    <a16:rowId xmlns:a16="http://schemas.microsoft.com/office/drawing/2014/main" val="10000"/>
                  </a:ext>
                </a:extLst>
              </a:tr>
              <a:tr h="823047">
                <a:tc>
                  <a:txBody>
                    <a:bodyPr/>
                    <a:lstStyle/>
                    <a:p>
                      <a:pPr algn="l">
                        <a:lnSpc>
                          <a:spcPct val="100000"/>
                        </a:lnSpc>
                      </a:pPr>
                      <a:r>
                        <a:rPr lang="en-US" sz="1800" dirty="0"/>
                        <a:t>DPP </a:t>
                      </a:r>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64</a:t>
                      </a:r>
                      <a:r>
                        <a:rPr lang="en-US" sz="1800" baseline="0" dirty="0"/>
                        <a:t> of </a:t>
                      </a:r>
                      <a:r>
                        <a:rPr lang="en-US" sz="1800" dirty="0"/>
                        <a:t>3234 patients</a:t>
                      </a:r>
                      <a:r>
                        <a:rPr lang="en-US" sz="1800" baseline="0" dirty="0"/>
                        <a:t> (89 total events)</a:t>
                      </a:r>
                      <a:endParaRPr lang="en-US" sz="1800" dirty="0">
                        <a:ea typeface="+mn-ea"/>
                        <a:cs typeface="+mn-cs"/>
                      </a:endParaRPr>
                    </a:p>
                  </a:txBody>
                  <a:tcPr marT="45725" marB="45725" anchor="ctr"/>
                </a:tc>
                <a:extLst>
                  <a:ext uri="{0D108BD9-81ED-4DB2-BD59-A6C34878D82A}">
                    <a16:rowId xmlns:a16="http://schemas.microsoft.com/office/drawing/2014/main" val="10001"/>
                  </a:ext>
                </a:extLst>
              </a:tr>
              <a:tr h="823047">
                <a:tc>
                  <a:txBody>
                    <a:bodyPr/>
                    <a:lstStyle/>
                    <a:p>
                      <a:pPr algn="l">
                        <a:lnSpc>
                          <a:spcPct val="100000"/>
                        </a:lnSpc>
                      </a:pPr>
                      <a:r>
                        <a:rPr lang="en-US" sz="1800" dirty="0"/>
                        <a:t>DREAM</a:t>
                      </a:r>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0.5 events/100 patient-years</a:t>
                      </a:r>
                      <a:endParaRPr lang="en-US" sz="1800" dirty="0">
                        <a:ea typeface="+mn-ea"/>
                        <a:cs typeface="+mn-cs"/>
                      </a:endParaRPr>
                    </a:p>
                  </a:txBody>
                  <a:tcPr marT="45725" marB="45725" anchor="ctr"/>
                </a:tc>
                <a:extLst>
                  <a:ext uri="{0D108BD9-81ED-4DB2-BD59-A6C34878D82A}">
                    <a16:rowId xmlns:a16="http://schemas.microsoft.com/office/drawing/2014/main" val="10002"/>
                  </a:ext>
                </a:extLst>
              </a:tr>
              <a:tr h="823047">
                <a:tc>
                  <a:txBody>
                    <a:bodyPr/>
                    <a:lstStyle/>
                    <a:p>
                      <a:pPr algn="l">
                        <a:lnSpc>
                          <a:spcPct val="100000"/>
                        </a:lnSpc>
                      </a:pPr>
                      <a:r>
                        <a:rPr lang="en-US" sz="1800" dirty="0"/>
                        <a:t>STOP NIDDM</a:t>
                      </a:r>
                    </a:p>
                  </a:txBody>
                  <a:tcPr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1.4 events/100 patient-years</a:t>
                      </a:r>
                      <a:endParaRPr lang="en-US" sz="1800" dirty="0">
                        <a:ea typeface="+mn-ea"/>
                        <a:cs typeface="+mn-cs"/>
                      </a:endParaRPr>
                    </a:p>
                  </a:txBody>
                  <a:tcPr marT="45725" marB="45725" anchor="ct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4"/>
          </p:nvPr>
        </p:nvSpPr>
        <p:spPr/>
        <p:txBody>
          <a:bodyPr/>
          <a:lstStyle/>
          <a:p>
            <a:fld id="{2462ECC2-A415-4E86-873D-B602882CC3EA}" type="slidenum">
              <a:rPr lang="en-US" smtClean="0"/>
              <a:pPr/>
              <a:t>74</a:t>
            </a:fld>
            <a:endParaRPr lang="en-US" dirty="0"/>
          </a:p>
        </p:txBody>
      </p:sp>
      <p:sp>
        <p:nvSpPr>
          <p:cNvPr id="158738" name="TextBox 3"/>
          <p:cNvSpPr txBox="1">
            <a:spLocks noChangeArrowheads="1"/>
          </p:cNvSpPr>
          <p:nvPr/>
        </p:nvSpPr>
        <p:spPr bwMode="auto">
          <a:xfrm>
            <a:off x="33338" y="6024481"/>
            <a:ext cx="749843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600"/>
              </a:spcBef>
              <a:spcAft>
                <a:spcPct val="0"/>
              </a:spcAft>
            </a:pPr>
            <a:r>
              <a:rPr lang="en-US" sz="1000" dirty="0"/>
              <a:t>CVD, cardiovascular disease; DPP, Diabetes Prevention Program; DREAM, Diabetes Reduction Assessment with Ramipril and Rosiglitazone Medication; STOP NIDDM, </a:t>
            </a:r>
            <a:r>
              <a:rPr lang="en-US" sz="1000" dirty="0">
                <a:cs typeface="Arial" charset="0"/>
              </a:rPr>
              <a:t>Study to Prevent Non-Insulin Dependent Diabetes Mellitus.</a:t>
            </a:r>
          </a:p>
          <a:p>
            <a:pPr>
              <a:spcBef>
                <a:spcPts val="600"/>
              </a:spcBef>
              <a:defRPr/>
            </a:pPr>
            <a:r>
              <a:rPr lang="en-US" sz="1000" dirty="0">
                <a:latin typeface="Arial"/>
              </a:rPr>
              <a:t>Ratner R, et al. </a:t>
            </a:r>
            <a:r>
              <a:rPr lang="en-US" sz="1000" i="1" dirty="0">
                <a:latin typeface="Arial"/>
              </a:rPr>
              <a:t>Diabetes Care</a:t>
            </a:r>
            <a:r>
              <a:rPr lang="en-US" sz="1000" dirty="0">
                <a:latin typeface="Arial"/>
              </a:rPr>
              <a:t>. 2005;28:888-894. </a:t>
            </a:r>
            <a:r>
              <a:rPr lang="en-US" sz="1000" dirty="0">
                <a:latin typeface="Arial"/>
                <a:cs typeface="Arial"/>
              </a:rPr>
              <a:t>DREAM Investigators.  </a:t>
            </a:r>
            <a:r>
              <a:rPr lang="en-US" sz="1000" i="1" dirty="0">
                <a:latin typeface="Arial"/>
                <a:cs typeface="Arial"/>
              </a:rPr>
              <a:t>Diabetes Care</a:t>
            </a:r>
            <a:r>
              <a:rPr lang="en-US" sz="1000" dirty="0">
                <a:latin typeface="Arial"/>
                <a:cs typeface="Arial"/>
              </a:rPr>
              <a:t>. 2008;31:1007-1014. </a:t>
            </a:r>
            <a:r>
              <a:rPr lang="en-US" sz="1000" dirty="0"/>
              <a:t>Chiasson JL, et al. </a:t>
            </a:r>
            <a:r>
              <a:rPr lang="en-US" sz="1000" i="1" dirty="0"/>
              <a:t>JAMA</a:t>
            </a:r>
            <a:r>
              <a:rPr lang="en-US" sz="1000" dirty="0"/>
              <a:t>. 2003;290:486-494.</a:t>
            </a:r>
          </a:p>
        </p:txBody>
      </p:sp>
    </p:spTree>
    <p:extLst>
      <p:ext uri="{BB962C8B-B14F-4D97-AF65-F5344CB8AC3E}">
        <p14:creationId xmlns:p14="http://schemas.microsoft.com/office/powerpoint/2010/main" val="1899365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1200150" y="6562725"/>
            <a:ext cx="1873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2075" tIns="46038" rIns="92075" bIns="46038">
            <a:spAutoFit/>
          </a:bodyPr>
          <a:lstStyle/>
          <a:p>
            <a:pPr>
              <a:defRPr/>
            </a:pPr>
            <a:endParaRPr lang="fr-CH" sz="1300" dirty="0">
              <a:solidFill>
                <a:srgbClr val="FFFFFF"/>
              </a:solidFill>
              <a:effectLst>
                <a:outerShdw blurRad="38100" dist="38100" dir="2700000" algn="tl">
                  <a:srgbClr val="000000"/>
                </a:outerShdw>
              </a:effectLst>
              <a:latin typeface="Arial"/>
              <a:ea typeface="ＭＳ Ｐゴシック" charset="0"/>
              <a:cs typeface="ＭＳ Ｐゴシック" charset="0"/>
            </a:endParaRPr>
          </a:p>
        </p:txBody>
      </p:sp>
      <p:sp>
        <p:nvSpPr>
          <p:cNvPr id="4" name="TextBox 3"/>
          <p:cNvSpPr txBox="1"/>
          <p:nvPr/>
        </p:nvSpPr>
        <p:spPr>
          <a:xfrm>
            <a:off x="33337" y="6178599"/>
            <a:ext cx="7823283" cy="630942"/>
          </a:xfrm>
          <a:prstGeom prst="rect">
            <a:avLst/>
          </a:prstGeom>
          <a:noFill/>
        </p:spPr>
        <p:txBody>
          <a:bodyPr wrap="square" rtlCol="0" anchor="b">
            <a:spAutoFit/>
          </a:bodyPr>
          <a:lstStyle/>
          <a:p>
            <a:pPr fontAlgn="base">
              <a:spcBef>
                <a:spcPts val="600"/>
              </a:spcBef>
              <a:spcAft>
                <a:spcPct val="0"/>
              </a:spcAft>
            </a:pPr>
            <a:r>
              <a:rPr lang="en-US" sz="1000" dirty="0">
                <a:latin typeface="Arial" charset="0"/>
                <a:ea typeface="ＭＳ Ｐゴシック" charset="0"/>
                <a:cs typeface="ＭＳ Ｐゴシック" charset="0"/>
              </a:rPr>
              <a:t>CVD, cardiovascular disease; IGT, impaired glucose tolerance; RRR, relative risk reduction; STOP NIDDM, </a:t>
            </a:r>
            <a:r>
              <a:rPr lang="en-US" sz="1000" dirty="0">
                <a:latin typeface="Arial" charset="0"/>
                <a:ea typeface="ＭＳ Ｐゴシック" charset="0"/>
                <a:cs typeface="Arial" charset="0"/>
              </a:rPr>
              <a:t>Study to Prevent Non-Insulin Dependent Diabetes Mellitus Trial.</a:t>
            </a:r>
            <a:endParaRPr lang="en-US" sz="1000" dirty="0">
              <a:latin typeface="Arial" charset="0"/>
              <a:ea typeface="ＭＳ Ｐゴシック" charset="0"/>
              <a:cs typeface="ＭＳ Ｐゴシック" charset="0"/>
            </a:endParaRPr>
          </a:p>
          <a:p>
            <a:pPr fontAlgn="base">
              <a:spcBef>
                <a:spcPts val="600"/>
              </a:spcBef>
              <a:spcAft>
                <a:spcPct val="0"/>
              </a:spcAft>
            </a:pPr>
            <a:r>
              <a:rPr lang="en-US" sz="1000" dirty="0">
                <a:ea typeface="ＭＳ Ｐゴシック" charset="0"/>
                <a:cs typeface="ＭＳ Ｐゴシック" charset="0"/>
              </a:rPr>
              <a:t>Chiasson JL, et al. </a:t>
            </a:r>
            <a:r>
              <a:rPr lang="en-US" sz="1000" i="1" dirty="0">
                <a:ea typeface="ＭＳ Ｐゴシック" charset="0"/>
                <a:cs typeface="ＭＳ Ｐゴシック" charset="0"/>
              </a:rPr>
              <a:t>JAMA</a:t>
            </a:r>
            <a:r>
              <a:rPr lang="en-US" sz="1000" dirty="0">
                <a:ea typeface="ＭＳ Ｐゴシック" charset="0"/>
                <a:cs typeface="ＭＳ Ｐゴシック" charset="0"/>
              </a:rPr>
              <a:t>. </a:t>
            </a:r>
            <a:r>
              <a:rPr lang="en-US" sz="1000" dirty="0">
                <a:latin typeface="Arial" charset="0"/>
                <a:ea typeface="ＭＳ Ｐゴシック" charset="0"/>
                <a:cs typeface="ＭＳ Ｐゴシック" charset="0"/>
              </a:rPr>
              <a:t>2003;</a:t>
            </a:r>
            <a:r>
              <a:rPr lang="en-US" sz="1000" dirty="0">
                <a:ea typeface="ＭＳ Ｐゴシック" charset="0"/>
                <a:cs typeface="ＭＳ Ｐゴシック" charset="0"/>
              </a:rPr>
              <a:t>290:486-494.</a:t>
            </a:r>
            <a:endParaRPr lang="en-US" sz="1000" dirty="0">
              <a:latin typeface="Arial" charset="0"/>
              <a:ea typeface="ＭＳ Ｐゴシック" charset="0"/>
              <a:cs typeface="ＭＳ Ｐゴシック" charset="0"/>
            </a:endParaRPr>
          </a:p>
        </p:txBody>
      </p:sp>
      <p:sp>
        <p:nvSpPr>
          <p:cNvPr id="12" name="Title 11"/>
          <p:cNvSpPr>
            <a:spLocks noGrp="1"/>
          </p:cNvSpPr>
          <p:nvPr>
            <p:ph type="title"/>
          </p:nvPr>
        </p:nvSpPr>
        <p:spPr/>
        <p:txBody>
          <a:bodyPr/>
          <a:lstStyle/>
          <a:p>
            <a:r>
              <a:rPr lang="en-US" sz="3600" dirty="0"/>
              <a:t>Effect of Acarbose on Cardiovascular Events in Patients With IGT</a:t>
            </a:r>
          </a:p>
        </p:txBody>
      </p:sp>
      <p:sp>
        <p:nvSpPr>
          <p:cNvPr id="7" name="Slide Number Placeholder 6"/>
          <p:cNvSpPr>
            <a:spLocks noGrp="1"/>
          </p:cNvSpPr>
          <p:nvPr>
            <p:ph type="sldNum" sz="quarter" idx="4"/>
          </p:nvPr>
        </p:nvSpPr>
        <p:spPr/>
        <p:txBody>
          <a:bodyPr/>
          <a:lstStyle/>
          <a:p>
            <a:fld id="{2462ECC2-A415-4E86-873D-B602882CC3EA}" type="slidenum">
              <a:rPr lang="en-US" smtClean="0"/>
              <a:pPr/>
              <a:t>75</a:t>
            </a:fld>
            <a:endParaRPr lang="en-US" dirty="0"/>
          </a:p>
        </p:txBody>
      </p:sp>
      <p:sp>
        <p:nvSpPr>
          <p:cNvPr id="45" name="Rectangle 44"/>
          <p:cNvSpPr/>
          <p:nvPr/>
        </p:nvSpPr>
        <p:spPr>
          <a:xfrm>
            <a:off x="3683543" y="1532669"/>
            <a:ext cx="1786451" cy="707886"/>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STOP NIDDM</a:t>
            </a:r>
          </a:p>
          <a:p>
            <a:pPr algn="ctr" fontAlgn="auto">
              <a:spcBef>
                <a:spcPts val="0"/>
              </a:spcBef>
              <a:spcAft>
                <a:spcPts val="0"/>
              </a:spcAft>
            </a:pPr>
            <a:r>
              <a:rPr lang="fi-FI" sz="2000" b="1" dirty="0">
                <a:solidFill>
                  <a:srgbClr val="1F497D"/>
                </a:solidFill>
                <a:latin typeface="+mn-lt"/>
              </a:rPr>
              <a:t>(N=1429)</a:t>
            </a:r>
            <a:endParaRPr lang="en-US" sz="2000" b="1" dirty="0">
              <a:solidFill>
                <a:srgbClr val="1F497D"/>
              </a:solidFill>
              <a:latin typeface="+mn-lt"/>
            </a:endParaRPr>
          </a:p>
        </p:txBody>
      </p:sp>
      <p:pic>
        <p:nvPicPr>
          <p:cNvPr id="10" name="Picture 9"/>
          <p:cNvPicPr>
            <a:picLocks noChangeAspect="1"/>
          </p:cNvPicPr>
          <p:nvPr/>
        </p:nvPicPr>
        <p:blipFill rotWithShape="1">
          <a:blip r:embed="rId3"/>
          <a:srcRect l="10434" t="26895" r="46154" b="26581"/>
          <a:stretch/>
        </p:blipFill>
        <p:spPr>
          <a:xfrm>
            <a:off x="1387475" y="2240555"/>
            <a:ext cx="6454897" cy="3891172"/>
          </a:xfrm>
          <a:prstGeom prst="rect">
            <a:avLst/>
          </a:prstGeom>
          <a:ln w="57150">
            <a:solidFill>
              <a:schemeClr val="accent6"/>
            </a:solidFill>
          </a:ln>
        </p:spPr>
      </p:pic>
    </p:spTree>
    <p:extLst>
      <p:ext uri="{BB962C8B-B14F-4D97-AF65-F5344CB8AC3E}">
        <p14:creationId xmlns:p14="http://schemas.microsoft.com/office/powerpoint/2010/main" val="213615070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4" name="Rectangle 4"/>
          <p:cNvSpPr>
            <a:spLocks noGrp="1" noChangeArrowheads="1"/>
          </p:cNvSpPr>
          <p:nvPr>
            <p:ph type="title"/>
          </p:nvPr>
        </p:nvSpPr>
        <p:spPr/>
        <p:txBody>
          <a:bodyPr/>
          <a:lstStyle/>
          <a:p>
            <a:r>
              <a:rPr lang="en-US" dirty="0"/>
              <a:t>Effect of Acarbose on CVD Events in IGT</a:t>
            </a:r>
          </a:p>
        </p:txBody>
      </p:sp>
      <p:sp>
        <p:nvSpPr>
          <p:cNvPr id="2" name="Slide Number Placeholder 1"/>
          <p:cNvSpPr>
            <a:spLocks noGrp="1"/>
          </p:cNvSpPr>
          <p:nvPr>
            <p:ph type="sldNum" sz="quarter" idx="4"/>
          </p:nvPr>
        </p:nvSpPr>
        <p:spPr/>
        <p:txBody>
          <a:bodyPr/>
          <a:lstStyle/>
          <a:p>
            <a:fld id="{2462ECC2-A415-4E86-873D-B602882CC3EA}" type="slidenum">
              <a:rPr lang="en-US" smtClean="0"/>
              <a:pPr/>
              <a:t>76</a:t>
            </a:fld>
            <a:endParaRPr lang="en-US" dirty="0"/>
          </a:p>
        </p:txBody>
      </p:sp>
      <p:sp>
        <p:nvSpPr>
          <p:cNvPr id="164916" name="Rectangle 4"/>
          <p:cNvSpPr>
            <a:spLocks noChangeArrowheads="1"/>
          </p:cNvSpPr>
          <p:nvPr/>
        </p:nvSpPr>
        <p:spPr bwMode="auto">
          <a:xfrm>
            <a:off x="33338" y="6340962"/>
            <a:ext cx="82443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fontAlgn="base">
              <a:spcBef>
                <a:spcPts val="600"/>
              </a:spcBef>
              <a:spcAft>
                <a:spcPct val="0"/>
              </a:spcAft>
            </a:pPr>
            <a:r>
              <a:rPr lang="en-US" sz="1000" dirty="0">
                <a:latin typeface="Arial" charset="0"/>
                <a:ea typeface="ＭＳ Ｐゴシック" charset="0"/>
                <a:cs typeface="Arial" charset="0"/>
              </a:rPr>
              <a:t>CVD, cardiovascular disease; IGT, impaired glucose tolerance; </a:t>
            </a:r>
            <a:r>
              <a:rPr lang="en-US" sz="1000" dirty="0">
                <a:latin typeface="Arial" charset="0"/>
                <a:ea typeface="ＭＳ Ｐゴシック" charset="0"/>
                <a:cs typeface="ＭＳ Ｐゴシック" charset="0"/>
              </a:rPr>
              <a:t>STOP NIDDM, </a:t>
            </a:r>
            <a:r>
              <a:rPr lang="en-US" sz="1000" dirty="0">
                <a:latin typeface="Arial" charset="0"/>
                <a:ea typeface="ＭＳ Ｐゴシック" charset="0"/>
                <a:cs typeface="Arial" charset="0"/>
              </a:rPr>
              <a:t>Study to Prevent Non-Insulin Dependent Diabetes.</a:t>
            </a:r>
          </a:p>
          <a:p>
            <a:pPr fontAlgn="base">
              <a:spcBef>
                <a:spcPts val="600"/>
              </a:spcBef>
              <a:spcAft>
                <a:spcPct val="0"/>
              </a:spcAft>
            </a:pPr>
            <a:r>
              <a:rPr lang="en-US" sz="1000" dirty="0">
                <a:ea typeface="ＭＳ Ｐゴシック" charset="0"/>
                <a:cs typeface="ＭＳ Ｐゴシック" charset="0"/>
              </a:rPr>
              <a:t>Chiasson JL, et al. </a:t>
            </a:r>
            <a:r>
              <a:rPr lang="en-US" sz="1000" i="1" dirty="0">
                <a:ea typeface="ＭＳ Ｐゴシック" charset="0"/>
                <a:cs typeface="ＭＳ Ｐゴシック" charset="0"/>
              </a:rPr>
              <a:t>JAMA</a:t>
            </a:r>
            <a:r>
              <a:rPr lang="en-US" sz="1000" dirty="0">
                <a:ea typeface="ＭＳ Ｐゴシック" charset="0"/>
                <a:cs typeface="ＭＳ Ｐゴシック" charset="0"/>
              </a:rPr>
              <a:t>. </a:t>
            </a:r>
            <a:r>
              <a:rPr lang="en-US" sz="1000" dirty="0">
                <a:latin typeface="Arial" charset="0"/>
                <a:ea typeface="ＭＳ Ｐゴシック" charset="0"/>
                <a:cs typeface="ＭＳ Ｐゴシック" charset="0"/>
              </a:rPr>
              <a:t>2003;</a:t>
            </a:r>
            <a:r>
              <a:rPr lang="en-US" sz="1000" dirty="0">
                <a:ea typeface="ＭＳ Ｐゴシック" charset="0"/>
                <a:cs typeface="ＭＳ Ｐゴシック" charset="0"/>
              </a:rPr>
              <a:t>290:486-494.</a:t>
            </a:r>
            <a:endParaRPr lang="en-US" sz="1000" dirty="0">
              <a:latin typeface="Arial" charset="0"/>
              <a:ea typeface="ＭＳ Ｐゴシック" charset="0"/>
              <a:cs typeface="ＭＳ Ｐゴシック" charset="0"/>
            </a:endParaRPr>
          </a:p>
        </p:txBody>
      </p:sp>
      <p:graphicFrame>
        <p:nvGraphicFramePr>
          <p:cNvPr id="6" name="Content Placeholder 2"/>
          <p:cNvGraphicFramePr>
            <a:graphicFrameLocks/>
          </p:cNvGraphicFramePr>
          <p:nvPr>
            <p:extLst/>
          </p:nvPr>
        </p:nvGraphicFramePr>
        <p:xfrm>
          <a:off x="505327" y="2302676"/>
          <a:ext cx="7772399" cy="3823031"/>
        </p:xfrm>
        <a:graphic>
          <a:graphicData uri="http://schemas.openxmlformats.org/drawingml/2006/table">
            <a:tbl>
              <a:tblPr firstRow="1" bandRow="1">
                <a:tableStyleId>{93296810-A885-4BE3-A3E7-6D5BEEA58F35}</a:tableStyleId>
              </a:tblPr>
              <a:tblGrid>
                <a:gridCol w="3332747">
                  <a:extLst>
                    <a:ext uri="{9D8B030D-6E8A-4147-A177-3AD203B41FA5}">
                      <a16:colId xmlns:a16="http://schemas.microsoft.com/office/drawing/2014/main" val="20000"/>
                    </a:ext>
                  </a:extLst>
                </a:gridCol>
                <a:gridCol w="1479884">
                  <a:extLst>
                    <a:ext uri="{9D8B030D-6E8A-4147-A177-3AD203B41FA5}">
                      <a16:colId xmlns:a16="http://schemas.microsoft.com/office/drawing/2014/main" val="20001"/>
                    </a:ext>
                  </a:extLst>
                </a:gridCol>
                <a:gridCol w="1479884">
                  <a:extLst>
                    <a:ext uri="{9D8B030D-6E8A-4147-A177-3AD203B41FA5}">
                      <a16:colId xmlns:a16="http://schemas.microsoft.com/office/drawing/2014/main" val="20002"/>
                    </a:ext>
                  </a:extLst>
                </a:gridCol>
                <a:gridCol w="1479884">
                  <a:extLst>
                    <a:ext uri="{9D8B030D-6E8A-4147-A177-3AD203B41FA5}">
                      <a16:colId xmlns:a16="http://schemas.microsoft.com/office/drawing/2014/main" val="20003"/>
                    </a:ext>
                  </a:extLst>
                </a:gridCol>
              </a:tblGrid>
              <a:tr h="727137">
                <a:tc>
                  <a:txBody>
                    <a:bodyPr/>
                    <a:lstStyle/>
                    <a:p>
                      <a:pPr algn="ctr"/>
                      <a:endParaRPr lang="en-US" sz="1600" dirty="0"/>
                    </a:p>
                  </a:txBody>
                  <a:tcPr marL="81280" marR="81280" marT="45719" marB="45719" anchor="ctr" horzOverflow="overflow"/>
                </a:tc>
                <a:tc>
                  <a:txBody>
                    <a:bodyPr/>
                    <a:lstStyle/>
                    <a:p>
                      <a:pPr algn="ctr" eaLnBrk="1" hangingPunct="1">
                        <a:defRPr/>
                      </a:pPr>
                      <a:r>
                        <a:rPr lang="en-US" sz="1600" dirty="0"/>
                        <a:t>Acarbose          </a:t>
                      </a:r>
                    </a:p>
                    <a:p>
                      <a:pPr algn="ctr" eaLnBrk="1" hangingPunct="1">
                        <a:defRPr/>
                      </a:pPr>
                      <a:r>
                        <a:rPr lang="en-US" sz="1600" dirty="0"/>
                        <a:t>(N=682)</a:t>
                      </a:r>
                    </a:p>
                  </a:txBody>
                  <a:tcPr marL="81280" marR="81280" marT="45719" marB="45719"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Placebo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(N=686)</a:t>
                      </a:r>
                    </a:p>
                  </a:txBody>
                  <a:tcPr marT="45716" marB="45716" anchor="ctr"/>
                </a:tc>
                <a:tc>
                  <a:txBody>
                    <a:bodyPr/>
                    <a:lstStyle/>
                    <a:p>
                      <a:pPr algn="ctr"/>
                      <a:r>
                        <a:rPr lang="en-US" sz="1600" dirty="0"/>
                        <a:t>Hazard Ratio</a:t>
                      </a:r>
                    </a:p>
                  </a:txBody>
                  <a:tcPr marT="45716" marB="45716" anchor="ctr"/>
                </a:tc>
                <a:extLst>
                  <a:ext uri="{0D108BD9-81ED-4DB2-BD59-A6C34878D82A}">
                    <a16:rowId xmlns:a16="http://schemas.microsoft.com/office/drawing/2014/main" val="10000"/>
                  </a:ext>
                </a:extLst>
              </a:tr>
              <a:tr h="38118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Myocardial infarction</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12</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0.09*</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1"/>
                  </a:ext>
                </a:extLst>
              </a:tr>
              <a:tr h="38118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Angina</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5</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12</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0.45</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2"/>
                  </a:ext>
                </a:extLst>
              </a:tr>
              <a:tr h="38118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Revascularization</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20</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0.61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3"/>
                  </a:ext>
                </a:extLst>
              </a:tr>
              <a:tr h="38118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CVD death</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2</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0.55</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4"/>
                  </a:ext>
                </a:extLst>
              </a:tr>
              <a:tr h="404383">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Cerebrovascular event or stroke</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2</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4</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0.56</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5"/>
                  </a:ext>
                </a:extLst>
              </a:tr>
              <a:tr h="404383">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Peripheral vascular disease</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1.14</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6"/>
                  </a:ext>
                </a:extLst>
              </a:tr>
              <a:tr h="381188">
                <a:tc>
                  <a:txBody>
                    <a:bodyPr/>
                    <a:lstStyle/>
                    <a:p>
                      <a:pPr marL="0" marR="0" lvl="0" indent="0" algn="l"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Any CVD event</a:t>
                      </a:r>
                      <a:endParaRPr kumimoji="0" lang="en-US" sz="16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15</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32</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tc>
                  <a:txBody>
                    <a:bodyPr/>
                    <a:lstStyle/>
                    <a:p>
                      <a:pPr marL="0" marR="0" lvl="0" indent="0" algn="ctr" defTabSz="933450" rtl="0" eaLnBrk="0" fontAlgn="base" latinLnBrk="0" hangingPunct="0">
                        <a:lnSpc>
                          <a:spcPct val="87000"/>
                        </a:lnSpc>
                        <a:spcBef>
                          <a:spcPct val="30000"/>
                        </a:spcBef>
                        <a:spcAft>
                          <a:spcPct val="0"/>
                        </a:spcAft>
                        <a:buClrTx/>
                        <a:buSzTx/>
                        <a:buFontTx/>
                        <a:buNone/>
                        <a:tabLst/>
                      </a:pPr>
                      <a:r>
                        <a:rPr kumimoji="0" lang="en-US" sz="1600" u="none" strike="noStrike" cap="none" normalizeH="0" baseline="0" dirty="0">
                          <a:ln>
                            <a:noFill/>
                          </a:ln>
                          <a:effectLst>
                            <a:outerShdw blurRad="38100" dist="38100" dir="2700000" algn="tl">
                              <a:srgbClr val="DDDDDD"/>
                            </a:outerShdw>
                          </a:effectLst>
                        </a:rPr>
                        <a:t>0.51*</a:t>
                      </a:r>
                      <a:endParaRPr kumimoji="0"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19" marB="45719" anchor="ctr" horzOverflow="overflow"/>
                </a:tc>
                <a:extLst>
                  <a:ext uri="{0D108BD9-81ED-4DB2-BD59-A6C34878D82A}">
                    <a16:rowId xmlns:a16="http://schemas.microsoft.com/office/drawing/2014/main" val="10007"/>
                  </a:ext>
                </a:extLst>
              </a:tr>
              <a:tr h="381188">
                <a:tc gridSpan="4">
                  <a:txBody>
                    <a:bodyPr/>
                    <a:lstStyle/>
                    <a:p>
                      <a:pPr marL="0" marR="0" lvl="0" indent="0" algn="l" defTabSz="933450" rtl="0" eaLnBrk="0" fontAlgn="base" latinLnBrk="0" hangingPunct="0">
                        <a:lnSpc>
                          <a:spcPct val="87000"/>
                        </a:lnSpc>
                        <a:spcBef>
                          <a:spcPct val="30000"/>
                        </a:spcBef>
                        <a:spcAft>
                          <a:spcPct val="0"/>
                        </a:spcAft>
                        <a:buClrTx/>
                        <a:buSzTx/>
                        <a:buFontTx/>
                        <a:buNone/>
                        <a:tabLst/>
                        <a:defRPr/>
                      </a:pPr>
                      <a:r>
                        <a:rPr lang="en-US" sz="1600" dirty="0"/>
                        <a:t>*</a:t>
                      </a:r>
                      <a:r>
                        <a:rPr lang="en-US" sz="1600" i="1" dirty="0"/>
                        <a:t>P</a:t>
                      </a:r>
                      <a:r>
                        <a:rPr lang="en-US" sz="1600" dirty="0"/>
                        <a:t>&lt;0.05</a:t>
                      </a:r>
                      <a:endParaRPr lang="en-US" sz="1600" dirty="0">
                        <a:solidFill>
                          <a:srgbClr val="000000"/>
                        </a:solidFill>
                        <a:latin typeface="Arial"/>
                        <a:ea typeface="+mn-ea"/>
                        <a:cs typeface="Arial"/>
                      </a:endParaRPr>
                    </a:p>
                  </a:txBody>
                  <a:tcPr marL="81280" marR="81280" marT="45719" marB="45719" anchor="ctr" horzOverflow="overflow"/>
                </a:tc>
                <a:tc hMerge="1">
                  <a:txBody>
                    <a:bodyPr/>
                    <a:lstStyle/>
                    <a:p>
                      <a:pPr marL="0" marR="0" lvl="0" indent="0" algn="ctr" defTabSz="933450" rtl="0" eaLnBrk="0" fontAlgn="base" latinLnBrk="0" hangingPunct="0">
                        <a:lnSpc>
                          <a:spcPct val="87000"/>
                        </a:lnSpc>
                        <a:spcBef>
                          <a:spcPct val="30000"/>
                        </a:spcBef>
                        <a:spcAft>
                          <a:spcPct val="0"/>
                        </a:spcAft>
                        <a:buClrTx/>
                        <a:buSzTx/>
                        <a:buFontTx/>
                        <a:buNone/>
                        <a:tabLst/>
                      </a:pPr>
                      <a:endParaRPr kumimoji="0" lang="en-US" sz="20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23" marB="45723" anchor="ctr" horzOverflow="overflow"/>
                </a:tc>
                <a:tc hMerge="1">
                  <a:txBody>
                    <a:bodyPr/>
                    <a:lstStyle/>
                    <a:p>
                      <a:pPr marL="0" marR="0" lvl="0" indent="0" algn="ctr" defTabSz="933450" rtl="0" eaLnBrk="0" fontAlgn="base" latinLnBrk="0" hangingPunct="0">
                        <a:lnSpc>
                          <a:spcPct val="87000"/>
                        </a:lnSpc>
                        <a:spcBef>
                          <a:spcPct val="30000"/>
                        </a:spcBef>
                        <a:spcAft>
                          <a:spcPct val="0"/>
                        </a:spcAft>
                        <a:buClrTx/>
                        <a:buSzTx/>
                        <a:buFontTx/>
                        <a:buNone/>
                        <a:tabLst/>
                      </a:pPr>
                      <a:endParaRPr kumimoji="0" lang="en-US" sz="20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23" marB="45723" anchor="ctr" horzOverflow="overflow"/>
                </a:tc>
                <a:tc hMerge="1">
                  <a:txBody>
                    <a:bodyPr/>
                    <a:lstStyle/>
                    <a:p>
                      <a:pPr marL="0" marR="0" lvl="0" indent="0" algn="ctr" defTabSz="933450" rtl="0" eaLnBrk="0" fontAlgn="base" latinLnBrk="0" hangingPunct="0">
                        <a:lnSpc>
                          <a:spcPct val="87000"/>
                        </a:lnSpc>
                        <a:spcBef>
                          <a:spcPct val="30000"/>
                        </a:spcBef>
                        <a:spcAft>
                          <a:spcPct val="0"/>
                        </a:spcAft>
                        <a:buClrTx/>
                        <a:buSzTx/>
                        <a:buFontTx/>
                        <a:buNone/>
                        <a:tabLst/>
                      </a:pPr>
                      <a:endParaRPr kumimoji="0" lang="en-US" sz="2000" b="1"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cs typeface="ＭＳ Ｐゴシック" charset="0"/>
                      </a:endParaRPr>
                    </a:p>
                  </a:txBody>
                  <a:tcPr marL="81280" marR="81280" marT="45723" marB="45723" anchor="ctr" horzOverflow="overflow"/>
                </a:tc>
                <a:extLst>
                  <a:ext uri="{0D108BD9-81ED-4DB2-BD59-A6C34878D82A}">
                    <a16:rowId xmlns:a16="http://schemas.microsoft.com/office/drawing/2014/main" val="10008"/>
                  </a:ext>
                </a:extLst>
              </a:tr>
            </a:tbl>
          </a:graphicData>
        </a:graphic>
      </p:graphicFrame>
      <p:sp>
        <p:nvSpPr>
          <p:cNvPr id="9" name="Rectangle 8"/>
          <p:cNvSpPr/>
          <p:nvPr/>
        </p:nvSpPr>
        <p:spPr>
          <a:xfrm>
            <a:off x="3683543" y="1532669"/>
            <a:ext cx="1786451" cy="707886"/>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STOP NIDDM</a:t>
            </a:r>
          </a:p>
          <a:p>
            <a:pPr algn="ctr" fontAlgn="auto">
              <a:spcBef>
                <a:spcPts val="0"/>
              </a:spcBef>
              <a:spcAft>
                <a:spcPts val="0"/>
              </a:spcAft>
            </a:pPr>
            <a:r>
              <a:rPr lang="fi-FI" sz="2000" b="1" dirty="0">
                <a:solidFill>
                  <a:srgbClr val="1F497D"/>
                </a:solidFill>
                <a:latin typeface="+mn-lt"/>
              </a:rPr>
              <a:t>(N=1429)</a:t>
            </a:r>
            <a:endParaRPr lang="en-US" sz="2000" b="1" dirty="0">
              <a:solidFill>
                <a:srgbClr val="1F497D"/>
              </a:solidFill>
              <a:latin typeface="+mn-lt"/>
            </a:endParaRPr>
          </a:p>
        </p:txBody>
      </p:sp>
    </p:spTree>
    <p:extLst>
      <p:ext uri="{BB962C8B-B14F-4D97-AF65-F5344CB8AC3E}">
        <p14:creationId xmlns:p14="http://schemas.microsoft.com/office/powerpoint/2010/main" val="985539950"/>
      </p:ext>
    </p:extLst>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TextBox 2"/>
          <p:cNvSpPr txBox="1">
            <a:spLocks noChangeArrowheads="1"/>
          </p:cNvSpPr>
          <p:nvPr/>
        </p:nvSpPr>
        <p:spPr bwMode="auto">
          <a:xfrm>
            <a:off x="31669" y="6328297"/>
            <a:ext cx="245932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600"/>
              </a:spcBef>
              <a:spcAft>
                <a:spcPct val="0"/>
              </a:spcAft>
            </a:pPr>
            <a:r>
              <a:rPr lang="en-US" sz="1000" dirty="0"/>
              <a:t>CVD, cardiovascular disease.</a:t>
            </a:r>
          </a:p>
          <a:p>
            <a:pPr eaLnBrk="1" fontAlgn="base" hangingPunct="1">
              <a:spcBef>
                <a:spcPts val="600"/>
              </a:spcBef>
              <a:spcAft>
                <a:spcPct val="0"/>
              </a:spcAft>
            </a:pPr>
            <a:r>
              <a:rPr lang="en-US" sz="1000" dirty="0"/>
              <a:t>Li G, et al. </a:t>
            </a:r>
            <a:r>
              <a:rPr lang="en-US" sz="1000" i="1" dirty="0"/>
              <a:t>Lancet</a:t>
            </a:r>
            <a:r>
              <a:rPr lang="en-US" sz="1000" dirty="0"/>
              <a:t>. 2008;371:1783-1789.</a:t>
            </a:r>
          </a:p>
        </p:txBody>
      </p:sp>
      <p:grpSp>
        <p:nvGrpSpPr>
          <p:cNvPr id="4" name="Group 3"/>
          <p:cNvGrpSpPr/>
          <p:nvPr/>
        </p:nvGrpSpPr>
        <p:grpSpPr>
          <a:xfrm>
            <a:off x="1409700" y="2031745"/>
            <a:ext cx="6675000" cy="4080297"/>
            <a:chOff x="1409700" y="1790193"/>
            <a:chExt cx="6675000" cy="4474082"/>
          </a:xfrm>
        </p:grpSpPr>
        <p:pic>
          <p:nvPicPr>
            <p:cNvPr id="6" name="Picture 4" descr="Diabetes_Slide_Redraws-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790193"/>
              <a:ext cx="6675000" cy="4474082"/>
            </a:xfrm>
            <a:prstGeom prst="rect">
              <a:avLst/>
            </a:prstGeom>
            <a:noFill/>
            <a:ln w="38100">
              <a:solidFill>
                <a:schemeClr val="accent6"/>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146300" y="1828293"/>
              <a:ext cx="469900" cy="40690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grpSp>
      <p:sp>
        <p:nvSpPr>
          <p:cNvPr id="18" name="Title 17"/>
          <p:cNvSpPr>
            <a:spLocks noGrp="1"/>
          </p:cNvSpPr>
          <p:nvPr>
            <p:ph type="title"/>
          </p:nvPr>
        </p:nvSpPr>
        <p:spPr/>
        <p:txBody>
          <a:bodyPr/>
          <a:lstStyle/>
          <a:p>
            <a:r>
              <a:rPr lang="fi-FI" dirty="0"/>
              <a:t>Effect of Intensive Lifestyle Intervention on CVD Death</a:t>
            </a:r>
            <a:endParaRPr lang="en-US" dirty="0"/>
          </a:p>
        </p:txBody>
      </p:sp>
      <p:sp>
        <p:nvSpPr>
          <p:cNvPr id="7" name="Slide Number Placeholder 6"/>
          <p:cNvSpPr>
            <a:spLocks noGrp="1"/>
          </p:cNvSpPr>
          <p:nvPr>
            <p:ph type="sldNum" sz="quarter" idx="4"/>
          </p:nvPr>
        </p:nvSpPr>
        <p:spPr/>
        <p:txBody>
          <a:bodyPr/>
          <a:lstStyle/>
          <a:p>
            <a:fld id="{2462ECC2-A415-4E86-873D-B602882CC3EA}" type="slidenum">
              <a:rPr lang="en-US" smtClean="0"/>
              <a:pPr/>
              <a:t>77</a:t>
            </a:fld>
            <a:endParaRPr lang="en-US" dirty="0"/>
          </a:p>
        </p:txBody>
      </p:sp>
      <p:grpSp>
        <p:nvGrpSpPr>
          <p:cNvPr id="9" name="Group 8"/>
          <p:cNvGrpSpPr/>
          <p:nvPr/>
        </p:nvGrpSpPr>
        <p:grpSpPr>
          <a:xfrm>
            <a:off x="6280150" y="4224271"/>
            <a:ext cx="1602259" cy="523220"/>
            <a:chOff x="6280150" y="4224271"/>
            <a:chExt cx="1602259" cy="523220"/>
          </a:xfrm>
        </p:grpSpPr>
        <p:sp>
          <p:nvSpPr>
            <p:cNvPr id="2" name="TextBox 1"/>
            <p:cNvSpPr txBox="1"/>
            <p:nvPr/>
          </p:nvSpPr>
          <p:spPr>
            <a:xfrm>
              <a:off x="6684673" y="4224271"/>
              <a:ext cx="1197736" cy="523220"/>
            </a:xfrm>
            <a:prstGeom prst="rect">
              <a:avLst/>
            </a:prstGeom>
            <a:noFill/>
          </p:spPr>
          <p:txBody>
            <a:bodyPr wrap="square" rtlCol="0">
              <a:spAutoFit/>
            </a:bodyPr>
            <a:lstStyle/>
            <a:p>
              <a:r>
                <a:rPr lang="en-US" sz="1400" dirty="0"/>
                <a:t>Control</a:t>
              </a:r>
            </a:p>
            <a:p>
              <a:r>
                <a:rPr lang="en-US" sz="1400" dirty="0"/>
                <a:t>Intervention</a:t>
              </a:r>
            </a:p>
          </p:txBody>
        </p:sp>
        <p:cxnSp>
          <p:nvCxnSpPr>
            <p:cNvPr id="8" name="Straight Connector 7"/>
            <p:cNvCxnSpPr/>
            <p:nvPr/>
          </p:nvCxnSpPr>
          <p:spPr bwMode="auto">
            <a:xfrm>
              <a:off x="6280150" y="4375150"/>
              <a:ext cx="404523" cy="0"/>
            </a:xfrm>
            <a:prstGeom prst="line">
              <a:avLst/>
            </a:prstGeom>
            <a:solidFill>
              <a:schemeClr val="accent1"/>
            </a:solidFill>
            <a:ln w="25400" cap="flat" cmpd="sng" algn="ctr">
              <a:solidFill>
                <a:srgbClr val="00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280150" y="4597400"/>
              <a:ext cx="404523" cy="0"/>
            </a:xfrm>
            <a:prstGeom prst="line">
              <a:avLst/>
            </a:prstGeom>
            <a:solidFill>
              <a:schemeClr val="accent1"/>
            </a:solidFill>
            <a:ln w="25400" cap="flat" cmpd="sng" algn="ctr">
              <a:solidFill>
                <a:srgbClr val="00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18"/>
          <p:cNvSpPr/>
          <p:nvPr/>
        </p:nvSpPr>
        <p:spPr>
          <a:xfrm>
            <a:off x="2362876" y="1523162"/>
            <a:ext cx="4487126" cy="400110"/>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Da Qing Diabetes Prevention Study</a:t>
            </a:r>
            <a:endParaRPr lang="en-US" sz="2000" b="1" dirty="0">
              <a:solidFill>
                <a:srgbClr val="1F497D"/>
              </a:solidFill>
              <a:latin typeface="+mn-lt"/>
            </a:endParaRPr>
          </a:p>
        </p:txBody>
      </p:sp>
    </p:spTree>
    <p:extLst>
      <p:ext uri="{BB962C8B-B14F-4D97-AF65-F5344CB8AC3E}">
        <p14:creationId xmlns:p14="http://schemas.microsoft.com/office/powerpoint/2010/main" val="3110145526"/>
      </p:ext>
    </p:extLst>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Dyslipidemia management</a:t>
            </a:r>
          </a:p>
        </p:txBody>
      </p:sp>
      <p:sp>
        <p:nvSpPr>
          <p:cNvPr id="3" name="Text Placeholder 2"/>
          <p:cNvSpPr>
            <a:spLocks noGrp="1"/>
          </p:cNvSpPr>
          <p:nvPr>
            <p:ph type="body" idx="1"/>
          </p:nvPr>
        </p:nvSpPr>
        <p:spPr/>
        <p:txBody>
          <a:bodyPr/>
          <a:lstStyle/>
          <a:p>
            <a:r>
              <a:rPr lang="en-US" altLang="en-US" dirty="0"/>
              <a:t>Prediabetes Comorbidities and Complications</a:t>
            </a:r>
            <a:endParaRPr lang="en-US" dirty="0"/>
          </a:p>
        </p:txBody>
      </p:sp>
      <p:sp>
        <p:nvSpPr>
          <p:cNvPr id="4" name="Slide Number Placeholder 3"/>
          <p:cNvSpPr>
            <a:spLocks noGrp="1"/>
          </p:cNvSpPr>
          <p:nvPr>
            <p:ph type="sldNum" sz="quarter" idx="4"/>
          </p:nvPr>
        </p:nvSpPr>
        <p:spPr/>
        <p:txBody>
          <a:bodyPr/>
          <a:lstStyle/>
          <a:p>
            <a:pPr>
              <a:defRPr/>
            </a:pPr>
            <a:fld id="{2462ECC2-A415-4E86-873D-B602882CC3EA}" type="slidenum">
              <a:rPr lang="en-US" smtClean="0">
                <a:solidFill>
                  <a:prstClr val="black">
                    <a:lumMod val="50000"/>
                    <a:lumOff val="50000"/>
                  </a:prstClr>
                </a:solidFill>
              </a:rPr>
              <a:pPr>
                <a:defRPr/>
              </a:pPr>
              <a:t>78</a:t>
            </a:fld>
            <a:endParaRPr lang="en-US" dirty="0">
              <a:solidFill>
                <a:prstClr val="black">
                  <a:lumMod val="50000"/>
                  <a:lumOff val="50000"/>
                </a:prstClr>
              </a:solidFill>
            </a:endParaRPr>
          </a:p>
        </p:txBody>
      </p:sp>
    </p:spTree>
    <p:extLst>
      <p:ext uri="{BB962C8B-B14F-4D97-AF65-F5344CB8AC3E}">
        <p14:creationId xmlns:p14="http://schemas.microsoft.com/office/powerpoint/2010/main" val="539607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Secondary Causes of Dyslipidemia</a:t>
            </a:r>
            <a:endParaRPr lang="en-US" dirty="0"/>
          </a:p>
        </p:txBody>
      </p:sp>
      <p:sp>
        <p:nvSpPr>
          <p:cNvPr id="6" name="Slide Number Placeholder 5"/>
          <p:cNvSpPr>
            <a:spLocks noGrp="1"/>
          </p:cNvSpPr>
          <p:nvPr>
            <p:ph type="sldNum" sz="quarter" idx="4"/>
          </p:nvPr>
        </p:nvSpPr>
        <p:spPr/>
        <p:txBody>
          <a:bodyPr/>
          <a:lstStyle/>
          <a:p>
            <a:fld id="{2462ECC2-A415-4E86-873D-B602882CC3EA}" type="slidenum">
              <a:rPr lang="en-US" smtClean="0"/>
              <a:pPr/>
              <a:t>79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4538812"/>
              </p:ext>
            </p:extLst>
          </p:nvPr>
        </p:nvGraphicFramePr>
        <p:xfrm>
          <a:off x="188754" y="1756013"/>
          <a:ext cx="8766492" cy="3935082"/>
        </p:xfrm>
        <a:graphic>
          <a:graphicData uri="http://schemas.openxmlformats.org/drawingml/2006/table">
            <a:tbl>
              <a:tblPr firstRow="1" firstCol="1" bandRow="1">
                <a:tableStyleId>{93296810-A885-4BE3-A3E7-6D5BEEA58F35}</a:tableStyleId>
              </a:tblPr>
              <a:tblGrid>
                <a:gridCol w="1696289">
                  <a:extLst>
                    <a:ext uri="{9D8B030D-6E8A-4147-A177-3AD203B41FA5}">
                      <a16:colId xmlns:a16="http://schemas.microsoft.com/office/drawing/2014/main" val="216585957"/>
                    </a:ext>
                  </a:extLst>
                </a:gridCol>
                <a:gridCol w="7070203">
                  <a:extLst>
                    <a:ext uri="{9D8B030D-6E8A-4147-A177-3AD203B41FA5}">
                      <a16:colId xmlns:a16="http://schemas.microsoft.com/office/drawing/2014/main" val="1272173380"/>
                    </a:ext>
                  </a:extLst>
                </a:gridCol>
              </a:tblGrid>
              <a:tr h="227258">
                <a:tc>
                  <a:txBody>
                    <a:bodyPr/>
                    <a:lstStyle/>
                    <a:p>
                      <a:pPr marL="0" marR="0" algn="ctr">
                        <a:lnSpc>
                          <a:spcPct val="100000"/>
                        </a:lnSpc>
                        <a:spcBef>
                          <a:spcPts val="0"/>
                        </a:spcBef>
                        <a:spcAft>
                          <a:spcPts val="0"/>
                        </a:spcAft>
                        <a:tabLst>
                          <a:tab pos="2247900" algn="l"/>
                          <a:tab pos="2476500" algn="l"/>
                        </a:tabLst>
                      </a:pPr>
                      <a:r>
                        <a:rPr lang="en-US" sz="1400" dirty="0">
                          <a:effectLst/>
                          <a:latin typeface="+mn-lt"/>
                        </a:rPr>
                        <a:t>Affected</a:t>
                      </a:r>
                      <a:r>
                        <a:rPr lang="en-US" sz="1400" spc="-35" dirty="0">
                          <a:effectLst/>
                          <a:latin typeface="+mn-lt"/>
                        </a:rPr>
                        <a:t> </a:t>
                      </a:r>
                      <a:r>
                        <a:rPr lang="en-US" sz="1400" dirty="0">
                          <a:effectLst/>
                          <a:latin typeface="+mn-lt"/>
                        </a:rPr>
                        <a:t>lipids</a:t>
                      </a:r>
                      <a:endParaRPr lang="en-US" sz="1400" dirty="0">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0" marR="0" algn="ctr">
                        <a:lnSpc>
                          <a:spcPct val="100000"/>
                        </a:lnSpc>
                        <a:spcBef>
                          <a:spcPts val="0"/>
                        </a:spcBef>
                        <a:spcAft>
                          <a:spcPts val="0"/>
                        </a:spcAft>
                        <a:tabLst>
                          <a:tab pos="2247900" algn="l"/>
                          <a:tab pos="2476500" algn="l"/>
                        </a:tabLst>
                      </a:pPr>
                      <a:r>
                        <a:rPr lang="en-US" sz="1400" dirty="0">
                          <a:effectLst/>
                          <a:latin typeface="+mn-lt"/>
                        </a:rPr>
                        <a:t>Conditions</a:t>
                      </a:r>
                      <a:endParaRPr lang="en-US" sz="1400" dirty="0">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420388909"/>
                  </a:ext>
                </a:extLst>
              </a:tr>
              <a:tr h="1522628">
                <a:tc>
                  <a:txBody>
                    <a:bodyPr/>
                    <a:lstStyle/>
                    <a:p>
                      <a:pPr marL="0" marR="0" algn="ctr">
                        <a:lnSpc>
                          <a:spcPct val="100000"/>
                        </a:lnSpc>
                        <a:spcBef>
                          <a:spcPts val="0"/>
                        </a:spcBef>
                        <a:spcAft>
                          <a:spcPts val="0"/>
                        </a:spcAft>
                        <a:tabLst>
                          <a:tab pos="2247900" algn="l"/>
                          <a:tab pos="2476500" algn="l"/>
                        </a:tabLst>
                      </a:pPr>
                      <a:r>
                        <a:rPr lang="en-US" sz="1400" dirty="0">
                          <a:effectLst/>
                          <a:latin typeface="+mn-lt"/>
                        </a:rPr>
                        <a:t>↑ Total cholesterol and LDL-C</a:t>
                      </a:r>
                      <a:endParaRPr lang="en-US" sz="1400" dirty="0">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285750" marR="0" indent="-285750">
                        <a:lnSpc>
                          <a:spcPct val="100000"/>
                        </a:lnSpc>
                        <a:spcBef>
                          <a:spcPts val="0"/>
                        </a:spcBef>
                        <a:spcAft>
                          <a:spcPts val="0"/>
                        </a:spcAft>
                        <a:buFont typeface="Arial" panose="020B0604020202020204" pitchFamily="34" charset="0"/>
                        <a:buChar char="•"/>
                        <a:tabLst>
                          <a:tab pos="2247900" algn="l"/>
                          <a:tab pos="2476500" algn="l"/>
                        </a:tabLst>
                      </a:pPr>
                      <a:r>
                        <a:rPr lang="en-US" sz="1400" dirty="0">
                          <a:effectLst/>
                          <a:latin typeface="+mn-lt"/>
                        </a:rPr>
                        <a:t>Hypothyroidism</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247900" algn="l"/>
                          <a:tab pos="2476500" algn="l"/>
                        </a:tabLst>
                      </a:pPr>
                      <a:r>
                        <a:rPr lang="en-US" sz="1400" dirty="0">
                          <a:effectLst/>
                          <a:latin typeface="+mn-lt"/>
                        </a:rPr>
                        <a:t>Nephrosis</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err="1">
                          <a:effectLst/>
                          <a:latin typeface="+mn-lt"/>
                        </a:rPr>
                        <a:t>Dysgammaglobulinemia</a:t>
                      </a:r>
                      <a:r>
                        <a:rPr lang="en-US" sz="1400" dirty="0">
                          <a:effectLst/>
                          <a:latin typeface="+mn-lt"/>
                        </a:rPr>
                        <a:t> (systemic lupus erythematosus, multiple myeloma)</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a:effectLst/>
                          <a:latin typeface="+mn-lt"/>
                        </a:rPr>
                        <a:t>Progestin or anabolic steroid treatment</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err="1">
                          <a:effectLst/>
                          <a:latin typeface="+mn-lt"/>
                        </a:rPr>
                        <a:t>Cholostatic</a:t>
                      </a:r>
                      <a:r>
                        <a:rPr lang="en-US" sz="1400" dirty="0">
                          <a:effectLst/>
                          <a:latin typeface="+mn-lt"/>
                        </a:rPr>
                        <a:t> diseases of the liver due to abnormal lipoproteins, as in primary biliary cirrhosis</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a:effectLst/>
                          <a:latin typeface="+mn-lt"/>
                        </a:rPr>
                        <a:t>Protease inhibitors for treatment of HIV infection</a:t>
                      </a:r>
                    </a:p>
                  </a:txBody>
                  <a:tcPr marL="45720" marR="45720" anchor="ctr"/>
                </a:tc>
                <a:extLst>
                  <a:ext uri="{0D108BD9-81ED-4DB2-BD59-A6C34878D82A}">
                    <a16:rowId xmlns:a16="http://schemas.microsoft.com/office/drawing/2014/main" val="970800028"/>
                  </a:ext>
                </a:extLst>
              </a:tr>
              <a:tr h="2045322">
                <a:tc>
                  <a:txBody>
                    <a:bodyPr/>
                    <a:lstStyle/>
                    <a:p>
                      <a:pPr marL="0" marR="0" algn="ctr">
                        <a:lnSpc>
                          <a:spcPct val="100000"/>
                        </a:lnSpc>
                        <a:spcBef>
                          <a:spcPts val="0"/>
                        </a:spcBef>
                        <a:spcAft>
                          <a:spcPts val="0"/>
                        </a:spcAft>
                        <a:tabLst>
                          <a:tab pos="2247900" algn="l"/>
                          <a:tab pos="2476500" algn="l"/>
                        </a:tabLst>
                      </a:pPr>
                      <a:r>
                        <a:rPr lang="en-US" sz="1400" dirty="0">
                          <a:effectLst/>
                          <a:latin typeface="+mn-lt"/>
                        </a:rPr>
                        <a:t>↑ Triglycerides </a:t>
                      </a:r>
                      <a:br>
                        <a:rPr lang="en-US" sz="1400" dirty="0">
                          <a:effectLst/>
                          <a:latin typeface="+mn-lt"/>
                        </a:rPr>
                      </a:br>
                      <a:r>
                        <a:rPr lang="en-US" sz="1400" dirty="0">
                          <a:effectLst/>
                          <a:latin typeface="+mn-lt"/>
                        </a:rPr>
                        <a:t>and VLDL-C</a:t>
                      </a:r>
                      <a:endParaRPr lang="en-US" sz="1400" dirty="0">
                        <a:effectLst/>
                        <a:latin typeface="+mn-lt"/>
                        <a:ea typeface="Calibri" panose="020F0502020204030204" pitchFamily="34" charset="0"/>
                        <a:cs typeface="Times New Roman" panose="02020603050405020304" pitchFamily="18" charset="0"/>
                      </a:endParaRPr>
                    </a:p>
                  </a:txBody>
                  <a:tcPr marL="45720" marR="45720" anchor="ctr"/>
                </a:tc>
                <a:tc>
                  <a:txBody>
                    <a:bodyPr/>
                    <a:lstStyle/>
                    <a:p>
                      <a:pPr marL="285750" marR="0" indent="-285750">
                        <a:lnSpc>
                          <a:spcPct val="100000"/>
                        </a:lnSpc>
                        <a:spcBef>
                          <a:spcPts val="0"/>
                        </a:spcBef>
                        <a:spcAft>
                          <a:spcPts val="0"/>
                        </a:spcAft>
                        <a:buFont typeface="Arial" panose="020B0604020202020204" pitchFamily="34" charset="0"/>
                        <a:buChar char="•"/>
                        <a:tabLst>
                          <a:tab pos="2247900" algn="l"/>
                          <a:tab pos="2476500" algn="l"/>
                        </a:tabLst>
                      </a:pPr>
                      <a:r>
                        <a:rPr lang="en-US" sz="1400" dirty="0">
                          <a:effectLst/>
                          <a:latin typeface="+mn-lt"/>
                        </a:rPr>
                        <a:t>Chronic renal failure</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247900" algn="l"/>
                          <a:tab pos="2476500" algn="l"/>
                        </a:tabLst>
                      </a:pPr>
                      <a:r>
                        <a:rPr lang="en-US" sz="1400" dirty="0">
                          <a:effectLst/>
                          <a:latin typeface="+mn-lt"/>
                        </a:rPr>
                        <a:t>T2D</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51100" algn="l"/>
                        </a:tabLst>
                      </a:pPr>
                      <a:r>
                        <a:rPr lang="en-US" sz="1400" dirty="0">
                          <a:effectLst/>
                          <a:latin typeface="+mn-lt"/>
                        </a:rPr>
                        <a:t>Obesity</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51100" algn="l"/>
                        </a:tabLst>
                      </a:pPr>
                      <a:r>
                        <a:rPr lang="en-US" sz="1400" dirty="0">
                          <a:effectLst/>
                          <a:latin typeface="+mn-lt"/>
                        </a:rPr>
                        <a:t>Excessive alcohol intake</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685800" algn="l"/>
                        </a:tabLst>
                      </a:pPr>
                      <a:r>
                        <a:rPr lang="en-US" sz="1400" dirty="0">
                          <a:effectLst/>
                          <a:latin typeface="+mn-lt"/>
                        </a:rPr>
                        <a:t>Hypothyroidism</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a:effectLst/>
                          <a:latin typeface="+mn-lt"/>
                        </a:rPr>
                        <a:t>Antihypertensive medications (thiazide diuretics and b-adrenergic blocking age</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a:effectLst/>
                          <a:latin typeface="+mn-lt"/>
                        </a:rPr>
                        <a:t>Corticosteroid therapy (or severe stress that increases endogenous corticosteroids)</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476500" algn="l"/>
                        </a:tabLst>
                      </a:pPr>
                      <a:r>
                        <a:rPr lang="en-US" sz="1400" dirty="0">
                          <a:effectLst/>
                          <a:latin typeface="+mn-lt"/>
                        </a:rPr>
                        <a:t>Orally administered estrogens, oral contraceptives, pregnancy</a:t>
                      </a:r>
                      <a:endParaRPr lang="en-US" sz="1400" dirty="0">
                        <a:effectLst/>
                        <a:latin typeface="+mn-lt"/>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tabLst>
                          <a:tab pos="2247900" algn="l"/>
                          <a:tab pos="2476500" algn="l"/>
                        </a:tabLst>
                      </a:pPr>
                      <a:r>
                        <a:rPr lang="en-US" sz="1400" dirty="0">
                          <a:effectLst/>
                          <a:latin typeface="+mn-lt"/>
                        </a:rPr>
                        <a:t>Protease inhibitors for treatment of HIV infection</a:t>
                      </a:r>
                      <a:endParaRPr lang="en-US" sz="1400" dirty="0">
                        <a:effectLst/>
                        <a:latin typeface="+mn-lt"/>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479778801"/>
                  </a:ext>
                </a:extLst>
              </a:tr>
            </a:tbl>
          </a:graphicData>
        </a:graphic>
      </p:graphicFrame>
      <p:sp>
        <p:nvSpPr>
          <p:cNvPr id="5" name="TextBox 4"/>
          <p:cNvSpPr txBox="1"/>
          <p:nvPr/>
        </p:nvSpPr>
        <p:spPr>
          <a:xfrm>
            <a:off x="33337" y="6045667"/>
            <a:ext cx="8254135" cy="784830"/>
          </a:xfrm>
          <a:prstGeom prst="rect">
            <a:avLst/>
          </a:prstGeom>
          <a:noFill/>
        </p:spPr>
        <p:txBody>
          <a:bodyPr wrap="square" rtlCol="0" anchor="b">
            <a:spAutoFit/>
          </a:bodyPr>
          <a:lstStyle/>
          <a:p>
            <a:pPr>
              <a:spcBef>
                <a:spcPts val="600"/>
              </a:spcBef>
            </a:pPr>
            <a:r>
              <a:rPr lang="en-US" sz="1000" dirty="0">
                <a:latin typeface="+mn-lt"/>
              </a:rPr>
              <a:t>HIV, human immunodeficiency virus; </a:t>
            </a:r>
            <a:r>
              <a:rPr lang="en-US" sz="1000" dirty="0">
                <a:solidFill>
                  <a:prstClr val="black"/>
                </a:solidFill>
                <a:latin typeface="+mn-lt"/>
              </a:rPr>
              <a:t>LDL-C, low-density lipoprotein cholesterol; T2D, type 2 diabetes; VLDL-C, very low-density lipoprotein cholesterol.</a:t>
            </a:r>
          </a:p>
          <a:p>
            <a:pPr>
              <a:spcBef>
                <a:spcPts val="600"/>
              </a:spcBef>
            </a:pPr>
            <a:r>
              <a:rPr lang="en-US" sz="1000" dirty="0" err="1">
                <a:solidFill>
                  <a:prstClr val="black"/>
                </a:solidFill>
                <a:latin typeface="+mn-lt"/>
                <a:cs typeface="Calibri" panose="020F0502020204030204" pitchFamily="34" charset="0"/>
              </a:rPr>
              <a:t>Jellinger</a:t>
            </a:r>
            <a:r>
              <a:rPr lang="en-US" sz="1000" dirty="0">
                <a:solidFill>
                  <a:prstClr val="black"/>
                </a:solidFill>
                <a:latin typeface="+mn-lt"/>
                <a:cs typeface="Calibri" panose="020F0502020204030204" pitchFamily="34" charset="0"/>
              </a:rPr>
              <a:t> P, et al. </a:t>
            </a:r>
            <a:r>
              <a:rPr lang="en-US" sz="1000" i="1" dirty="0">
                <a:solidFill>
                  <a:prstClr val="black"/>
                </a:solidFill>
                <a:latin typeface="+mn-lt"/>
                <a:cs typeface="Calibri" panose="020F0502020204030204" pitchFamily="34" charset="0"/>
              </a:rPr>
              <a:t>Endocr Practice</a:t>
            </a:r>
            <a:r>
              <a:rPr lang="en-US" sz="1000" dirty="0">
                <a:solidFill>
                  <a:prstClr val="black"/>
                </a:solidFill>
                <a:latin typeface="+mn-lt"/>
                <a:cs typeface="Calibri" panose="020F0502020204030204" pitchFamily="34" charset="0"/>
              </a:rPr>
              <a:t>. 2017;23:479-497; </a:t>
            </a:r>
            <a:r>
              <a:rPr lang="en-US" sz="1000" dirty="0">
                <a:solidFill>
                  <a:prstClr val="black"/>
                </a:solidFill>
                <a:latin typeface="+mn-lt"/>
              </a:rPr>
              <a:t>NHLBI. </a:t>
            </a:r>
            <a:r>
              <a:rPr lang="en-US" sz="1000" dirty="0">
                <a:latin typeface="+mn-lt"/>
              </a:rPr>
              <a:t>NIH Publication No. 02-5215. 2002; Rodbard HW, et al. </a:t>
            </a:r>
            <a:r>
              <a:rPr lang="en-US" sz="1000" i="1" dirty="0">
                <a:latin typeface="+mn-lt"/>
              </a:rPr>
              <a:t>Endocr Pract</a:t>
            </a:r>
            <a:r>
              <a:rPr lang="en-US" sz="1000" dirty="0">
                <a:latin typeface="+mn-lt"/>
              </a:rPr>
              <a:t>. 13(Suppl 1):1-68; Vodnala D, et al. </a:t>
            </a:r>
            <a:r>
              <a:rPr lang="en-US" sz="1000" i="1" dirty="0">
                <a:latin typeface="+mn-lt"/>
              </a:rPr>
              <a:t>Am J Cardiol. </a:t>
            </a:r>
            <a:r>
              <a:rPr lang="en-US" sz="1000" dirty="0">
                <a:latin typeface="+mn-lt"/>
              </a:rPr>
              <a:t>2012;110(6):823-825.</a:t>
            </a:r>
          </a:p>
        </p:txBody>
      </p:sp>
    </p:spTree>
    <p:extLst>
      <p:ext uri="{BB962C8B-B14F-4D97-AF65-F5344CB8AC3E}">
        <p14:creationId xmlns:p14="http://schemas.microsoft.com/office/powerpoint/2010/main" val="2126364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Orlistat</a:t>
            </a:r>
            <a:endParaRPr lang="en-US" dirty="0"/>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8</a:t>
            </a:fld>
            <a:endParaRPr lang="en-US" dirty="0"/>
          </a:p>
        </p:txBody>
      </p:sp>
      <p:sp>
        <p:nvSpPr>
          <p:cNvPr id="8" name="Footer Placeholder 7"/>
          <p:cNvSpPr txBox="1">
            <a:spLocks/>
          </p:cNvSpPr>
          <p:nvPr/>
        </p:nvSpPr>
        <p:spPr>
          <a:xfrm>
            <a:off x="50724" y="6347609"/>
            <a:ext cx="7848600" cy="477054"/>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T2D = type 2 diabetes.</a:t>
            </a:r>
          </a:p>
          <a:p>
            <a:pPr fontAlgn="auto">
              <a:spcBef>
                <a:spcPts val="600"/>
              </a:spcBef>
              <a:spcAft>
                <a:spcPts val="0"/>
              </a:spcAft>
            </a:pPr>
            <a:r>
              <a:rPr lang="da-DK" sz="1000" dirty="0">
                <a:solidFill>
                  <a:schemeClr val="tx1"/>
                </a:solidFill>
              </a:rPr>
              <a:t>Xenical prescribing information. South San Francisco, CA: Genentech USA, Inc.; 2013.</a:t>
            </a:r>
          </a:p>
        </p:txBody>
      </p:sp>
      <p:sp>
        <p:nvSpPr>
          <p:cNvPr id="9" name="Rectangle 8"/>
          <p:cNvSpPr/>
          <p:nvPr/>
        </p:nvSpPr>
        <p:spPr>
          <a:xfrm>
            <a:off x="1087437" y="5795357"/>
            <a:ext cx="7415295"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800" b="1" dirty="0"/>
              <a:t>See prescribing information for specific instructions</a:t>
            </a:r>
          </a:p>
        </p:txBody>
      </p:sp>
      <p:sp>
        <p:nvSpPr>
          <p:cNvPr id="22" name="Text Placeholder 3"/>
          <p:cNvSpPr txBox="1">
            <a:spLocks/>
          </p:cNvSpPr>
          <p:nvPr/>
        </p:nvSpPr>
        <p:spPr>
          <a:xfrm>
            <a:off x="641571" y="1265364"/>
            <a:ext cx="4040188" cy="639762"/>
          </a:xfrm>
          <a:prstGeom prst="rect">
            <a:avLst/>
          </a:prstGeom>
        </p:spPr>
        <p:txBody>
          <a:bodyPr vert="horz" lIns="91440" tIns="45720" rIns="91440" bIns="45720" rtlCol="0" anchor="b">
            <a:normAutofit/>
          </a:bodyPr>
          <a:lstStyle>
            <a:defPPr>
              <a:defRPr lang="en-US"/>
            </a:defPPr>
            <a:lvl1pPr marL="0" indent="0" algn="ctr" defTabSz="457200" eaLnBrk="1" fontAlgn="auto" latinLnBrk="0" hangingPunct="1">
              <a:spcBef>
                <a:spcPct val="20000"/>
              </a:spcBef>
              <a:spcAft>
                <a:spcPts val="0"/>
              </a:spcAft>
              <a:buFont typeface="Arial"/>
              <a:buNone/>
              <a:defRPr sz="2400" b="1" i="0">
                <a:solidFill>
                  <a:schemeClr val="tx2"/>
                </a:solidFill>
                <a:latin typeface="Verdana"/>
                <a:ea typeface="+mn-ea"/>
                <a:cs typeface="Verdana"/>
              </a:defRPr>
            </a:lvl1pPr>
            <a:lvl2pPr marL="742950" indent="-285750" defTabSz="457200" eaLnBrk="1" latinLnBrk="0" hangingPunct="1">
              <a:spcBef>
                <a:spcPct val="20000"/>
              </a:spcBef>
              <a:buFont typeface="Arial"/>
              <a:buChar char="–"/>
              <a:defRPr sz="2800" b="0" i="0">
                <a:solidFill>
                  <a:srgbClr val="363E36"/>
                </a:solidFill>
                <a:latin typeface="Verdana"/>
                <a:ea typeface="+mn-ea"/>
                <a:cs typeface="Verdana"/>
              </a:defRPr>
            </a:lvl2pPr>
            <a:lvl3pPr marL="1143000" indent="-228600" defTabSz="457200" eaLnBrk="1" latinLnBrk="0" hangingPunct="1">
              <a:spcBef>
                <a:spcPct val="20000"/>
              </a:spcBef>
              <a:buFont typeface="Arial"/>
              <a:buChar char="•"/>
              <a:defRPr sz="2400" b="0" i="0">
                <a:solidFill>
                  <a:srgbClr val="363E36"/>
                </a:solidFill>
                <a:latin typeface="Verdana"/>
                <a:ea typeface="+mn-ea"/>
                <a:cs typeface="Verdana"/>
              </a:defRPr>
            </a:lvl3pPr>
            <a:lvl4pPr marL="1600200" indent="-228600" defTabSz="457200" eaLnBrk="1" latinLnBrk="0" hangingPunct="1">
              <a:spcBef>
                <a:spcPct val="20000"/>
              </a:spcBef>
              <a:buFont typeface="Arial"/>
              <a:buChar char="–"/>
              <a:defRPr sz="2000" b="0" i="0">
                <a:solidFill>
                  <a:srgbClr val="363E36"/>
                </a:solidFill>
                <a:latin typeface="Verdana"/>
                <a:ea typeface="+mn-ea"/>
                <a:cs typeface="Verdana"/>
              </a:defRPr>
            </a:lvl4pPr>
            <a:lvl5pPr marL="2057400" indent="-228600" defTabSz="457200" eaLnBrk="1" latinLnBrk="0" hangingPunct="1">
              <a:spcBef>
                <a:spcPct val="20000"/>
              </a:spcBef>
              <a:buFont typeface="Arial"/>
              <a:buChar char="»"/>
              <a:defRPr sz="2000" b="0" i="0">
                <a:solidFill>
                  <a:srgbClr val="363E36"/>
                </a:solidFill>
                <a:latin typeface="Verdana"/>
                <a:ea typeface="+mn-ea"/>
                <a:cs typeface="Verdan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0" marR="0" lvl="0" indent="0" algn="ctr" defTabSz="457200" eaLnBrk="1" fontAlgn="auto" latinLnBrk="0" hangingPunct="1">
              <a:lnSpc>
                <a:spcPct val="100000"/>
              </a:lnSpc>
              <a:spcBef>
                <a:spcPct val="20000"/>
              </a:spcBef>
              <a:spcAft>
                <a:spcPts val="0"/>
              </a:spcAft>
              <a:buClrTx/>
              <a:buSzTx/>
              <a:buFont typeface="Arial"/>
              <a:buNone/>
              <a:tabLst/>
              <a:defRPr/>
            </a:pPr>
            <a:r>
              <a:rPr kumimoji="0" lang="en-US" b="1" i="0" u="none" strike="noStrike" kern="0" cap="none" spc="0" normalizeH="0" baseline="0" noProof="0" dirty="0">
                <a:ln>
                  <a:noFill/>
                </a:ln>
                <a:solidFill>
                  <a:schemeClr val="accent3"/>
                </a:solidFill>
                <a:effectLst/>
                <a:uLnTx/>
                <a:uFillTx/>
                <a:latin typeface="+mn-lt"/>
                <a:ea typeface="+mn-ea"/>
                <a:cs typeface="Verdana"/>
              </a:rPr>
              <a:t>Mechanism of Action</a:t>
            </a:r>
          </a:p>
        </p:txBody>
      </p:sp>
      <p:sp>
        <p:nvSpPr>
          <p:cNvPr id="23" name="Content Placeholder 4"/>
          <p:cNvSpPr txBox="1">
            <a:spLocks/>
          </p:cNvSpPr>
          <p:nvPr/>
        </p:nvSpPr>
        <p:spPr>
          <a:xfrm>
            <a:off x="640778" y="1931501"/>
            <a:ext cx="4041775" cy="1345318"/>
          </a:xfrm>
          <a:prstGeom prst="rect">
            <a:avLst/>
          </a:prstGeom>
        </p:spPr>
        <p:txBody>
          <a:bodyPr vert="horz" lIns="91440" tIns="45720" rIns="91440" bIns="45720" rtlCol="0">
            <a:normAutofit/>
          </a:bodyPr>
          <a:lstStyle>
            <a:defPPr>
              <a:defRPr lang="en-US"/>
            </a:defPPr>
            <a:lvl1pPr marL="342900" indent="-342900" defTabSz="457200" eaLnBrk="1" fontAlgn="auto" latinLnBrk="0" hangingPunct="1">
              <a:spcBef>
                <a:spcPct val="20000"/>
              </a:spcBef>
              <a:spcAft>
                <a:spcPts val="0"/>
              </a:spcAft>
              <a:buFont typeface="Arial"/>
              <a:buChar char="•"/>
              <a:defRPr sz="2000" b="0" i="0">
                <a:solidFill>
                  <a:srgbClr val="363E36"/>
                </a:solidFill>
                <a:latin typeface="Verdana"/>
                <a:ea typeface="+mn-ea"/>
                <a:cs typeface="Verdana"/>
              </a:defRPr>
            </a:lvl1pPr>
            <a:lvl2pPr marL="742950" indent="-285750" defTabSz="457200" eaLnBrk="1" latinLnBrk="0" hangingPunct="1">
              <a:spcBef>
                <a:spcPct val="20000"/>
              </a:spcBef>
              <a:buFont typeface="Arial"/>
              <a:buChar char="–"/>
              <a:defRPr sz="2800" b="0" i="0">
                <a:solidFill>
                  <a:srgbClr val="363E36"/>
                </a:solidFill>
                <a:latin typeface="Verdana"/>
                <a:ea typeface="+mn-ea"/>
                <a:cs typeface="Verdana"/>
              </a:defRPr>
            </a:lvl2pPr>
            <a:lvl3pPr marL="1143000" indent="-228600" defTabSz="457200" eaLnBrk="1" latinLnBrk="0" hangingPunct="1">
              <a:spcBef>
                <a:spcPct val="20000"/>
              </a:spcBef>
              <a:buFont typeface="Arial"/>
              <a:buChar char="•"/>
              <a:defRPr sz="2400" b="0" i="0">
                <a:solidFill>
                  <a:srgbClr val="363E36"/>
                </a:solidFill>
                <a:latin typeface="Verdana"/>
                <a:ea typeface="+mn-ea"/>
                <a:cs typeface="Verdana"/>
              </a:defRPr>
            </a:lvl3pPr>
            <a:lvl4pPr marL="1600200" indent="-228600" defTabSz="457200" eaLnBrk="1" latinLnBrk="0" hangingPunct="1">
              <a:spcBef>
                <a:spcPct val="20000"/>
              </a:spcBef>
              <a:buFont typeface="Arial"/>
              <a:buChar char="–"/>
              <a:defRPr sz="2000" b="0" i="0">
                <a:solidFill>
                  <a:srgbClr val="363E36"/>
                </a:solidFill>
                <a:latin typeface="Verdana"/>
                <a:ea typeface="+mn-ea"/>
                <a:cs typeface="Verdana"/>
              </a:defRPr>
            </a:lvl4pPr>
            <a:lvl5pPr marL="2057400" indent="-228600" defTabSz="457200" eaLnBrk="1" latinLnBrk="0" hangingPunct="1">
              <a:spcBef>
                <a:spcPct val="20000"/>
              </a:spcBef>
              <a:buFont typeface="Arial"/>
              <a:buChar char="»"/>
              <a:defRPr sz="2000" b="0" i="0">
                <a:solidFill>
                  <a:srgbClr val="363E36"/>
                </a:solidFill>
                <a:latin typeface="Verdana"/>
                <a:ea typeface="+mn-ea"/>
                <a:cs typeface="Verdan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R="0" lvl="0" defTabSz="45720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363E36"/>
                </a:solidFill>
                <a:effectLst/>
                <a:uLnTx/>
                <a:uFillTx/>
                <a:latin typeface="+mn-lt"/>
                <a:ea typeface="+mn-ea"/>
                <a:cs typeface="Verdana"/>
              </a:rPr>
              <a:t>Reversible gastrointestinal lipase inhibitor</a:t>
            </a:r>
          </a:p>
        </p:txBody>
      </p:sp>
      <p:sp>
        <p:nvSpPr>
          <p:cNvPr id="24" name="Text Placeholder 3"/>
          <p:cNvSpPr txBox="1">
            <a:spLocks/>
          </p:cNvSpPr>
          <p:nvPr/>
        </p:nvSpPr>
        <p:spPr>
          <a:xfrm>
            <a:off x="4895410" y="1265364"/>
            <a:ext cx="4040187" cy="6397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3200" b="0" i="0" kern="1200">
                <a:solidFill>
                  <a:srgbClr val="363E36"/>
                </a:solidFill>
                <a:latin typeface="Verdana"/>
                <a:ea typeface="+mn-ea"/>
                <a:cs typeface="Verdana"/>
              </a:defRPr>
            </a:lvl1pPr>
            <a:lvl2pPr marL="742950" indent="-285750" algn="l" defTabSz="457200" rtl="0" eaLnBrk="1" latinLnBrk="0" hangingPunct="1">
              <a:spcBef>
                <a:spcPct val="20000"/>
              </a:spcBef>
              <a:buFont typeface="Arial"/>
              <a:buChar char="–"/>
              <a:defRPr sz="2800" b="0" i="0" kern="1200">
                <a:solidFill>
                  <a:srgbClr val="363E36"/>
                </a:solidFill>
                <a:latin typeface="Verdana"/>
                <a:ea typeface="+mn-ea"/>
                <a:cs typeface="Verdana"/>
              </a:defRPr>
            </a:lvl2pPr>
            <a:lvl3pPr marL="1143000" indent="-228600" algn="l" defTabSz="457200" rtl="0" eaLnBrk="1" latinLnBrk="0" hangingPunct="1">
              <a:spcBef>
                <a:spcPct val="20000"/>
              </a:spcBef>
              <a:buFont typeface="Arial"/>
              <a:buChar char="•"/>
              <a:defRPr sz="2400" b="0" i="0" kern="1200">
                <a:solidFill>
                  <a:srgbClr val="363E36"/>
                </a:solidFill>
                <a:latin typeface="Verdana"/>
                <a:ea typeface="+mn-ea"/>
                <a:cs typeface="Verdana"/>
              </a:defRPr>
            </a:lvl3pPr>
            <a:lvl4pPr marL="1600200" indent="-228600" algn="l" defTabSz="457200" rtl="0" eaLnBrk="1" latinLnBrk="0" hangingPunct="1">
              <a:spcBef>
                <a:spcPct val="20000"/>
              </a:spcBef>
              <a:buFont typeface="Arial"/>
              <a:buChar char="–"/>
              <a:defRPr sz="2000" b="0" i="0" kern="1200">
                <a:solidFill>
                  <a:srgbClr val="363E36"/>
                </a:solidFill>
                <a:latin typeface="Verdana"/>
                <a:ea typeface="+mn-ea"/>
                <a:cs typeface="Verdana"/>
              </a:defRPr>
            </a:lvl4pPr>
            <a:lvl5pPr marL="2057400" indent="-228600" algn="l" defTabSz="457200" rtl="0" eaLnBrk="1" latinLnBrk="0" hangingPunct="1">
              <a:spcBef>
                <a:spcPct val="20000"/>
              </a:spcBef>
              <a:buFont typeface="Arial"/>
              <a:buChar char="»"/>
              <a:defRPr sz="2000" b="0" i="0" kern="1200">
                <a:solidFill>
                  <a:srgbClr val="363E36"/>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accent3"/>
                </a:solidFill>
                <a:effectLst/>
                <a:uLnTx/>
                <a:uFillTx/>
                <a:latin typeface="+mn-lt"/>
                <a:ea typeface="+mn-ea"/>
                <a:cs typeface="Verdana"/>
              </a:rPr>
              <a:t>Indications</a:t>
            </a:r>
          </a:p>
        </p:txBody>
      </p:sp>
      <p:sp>
        <p:nvSpPr>
          <p:cNvPr id="25" name="Content Placeholder 4"/>
          <p:cNvSpPr txBox="1">
            <a:spLocks/>
          </p:cNvSpPr>
          <p:nvPr/>
        </p:nvSpPr>
        <p:spPr>
          <a:xfrm>
            <a:off x="4895411" y="1931501"/>
            <a:ext cx="4040187" cy="39512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rgbClr val="363E36"/>
                </a:solidFill>
                <a:latin typeface="Verdana"/>
                <a:ea typeface="+mn-ea"/>
                <a:cs typeface="Verdana"/>
              </a:defRPr>
            </a:lvl1pPr>
            <a:lvl2pPr marL="742950" indent="-285750" algn="l" defTabSz="457200" rtl="0" eaLnBrk="1" latinLnBrk="0" hangingPunct="1">
              <a:spcBef>
                <a:spcPct val="20000"/>
              </a:spcBef>
              <a:buFont typeface="Arial"/>
              <a:buChar char="–"/>
              <a:defRPr sz="2800" b="0" i="0" kern="1200">
                <a:solidFill>
                  <a:srgbClr val="363E36"/>
                </a:solidFill>
                <a:latin typeface="Verdana"/>
                <a:ea typeface="+mn-ea"/>
                <a:cs typeface="Verdana"/>
              </a:defRPr>
            </a:lvl2pPr>
            <a:lvl3pPr marL="1143000" indent="-228600" algn="l" defTabSz="457200" rtl="0" eaLnBrk="1" latinLnBrk="0" hangingPunct="1">
              <a:spcBef>
                <a:spcPct val="20000"/>
              </a:spcBef>
              <a:buFont typeface="Arial"/>
              <a:buChar char="•"/>
              <a:defRPr sz="2400" b="0" i="0" kern="1200">
                <a:solidFill>
                  <a:srgbClr val="363E36"/>
                </a:solidFill>
                <a:latin typeface="Verdana"/>
                <a:ea typeface="+mn-ea"/>
                <a:cs typeface="Verdana"/>
              </a:defRPr>
            </a:lvl3pPr>
            <a:lvl4pPr marL="1600200" indent="-228600" algn="l" defTabSz="457200" rtl="0" eaLnBrk="1" latinLnBrk="0" hangingPunct="1">
              <a:spcBef>
                <a:spcPct val="20000"/>
              </a:spcBef>
              <a:buFont typeface="Arial"/>
              <a:buChar char="–"/>
              <a:defRPr sz="2000" b="0" i="0" kern="1200">
                <a:solidFill>
                  <a:srgbClr val="363E36"/>
                </a:solidFill>
                <a:latin typeface="Verdana"/>
                <a:ea typeface="+mn-ea"/>
                <a:cs typeface="Verdana"/>
              </a:defRPr>
            </a:lvl4pPr>
            <a:lvl5pPr marL="2057400" indent="-228600" algn="l" defTabSz="457200" rtl="0" eaLnBrk="1" latinLnBrk="0" hangingPunct="1">
              <a:spcBef>
                <a:spcPct val="20000"/>
              </a:spcBef>
              <a:buFont typeface="Arial"/>
              <a:buChar char="»"/>
              <a:defRPr sz="2000" b="0" i="0" kern="1200">
                <a:solidFill>
                  <a:srgbClr val="363E36"/>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363E36"/>
                </a:solidFill>
                <a:effectLst/>
                <a:uLnTx/>
                <a:uFillTx/>
                <a:latin typeface="+mn-lt"/>
                <a:ea typeface="+mn-ea"/>
                <a:cs typeface="Verdana"/>
              </a:rPr>
              <a:t>Weight loss and weight maintenance in conjunction with a reduced calorie diet</a:t>
            </a:r>
          </a:p>
          <a:p>
            <a:pPr marR="0" lvl="1" algn="l" defTabSz="457200"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363E36"/>
                </a:solidFill>
                <a:effectLst/>
                <a:uLnTx/>
                <a:uFillTx/>
                <a:latin typeface="+mn-lt"/>
                <a:ea typeface="+mn-ea"/>
                <a:cs typeface="Verdana"/>
              </a:rPr>
              <a:t>BMI ≥30 kg/m</a:t>
            </a:r>
            <a:r>
              <a:rPr kumimoji="0" lang="en-US" sz="2000" b="0" i="0" u="none" strike="noStrike" kern="1200" cap="none" spc="0" normalizeH="0" baseline="30000" noProof="0" dirty="0">
                <a:ln>
                  <a:noFill/>
                </a:ln>
                <a:solidFill>
                  <a:srgbClr val="363E36"/>
                </a:solidFill>
                <a:effectLst/>
                <a:uLnTx/>
                <a:uFillTx/>
                <a:latin typeface="+mn-lt"/>
                <a:ea typeface="+mn-ea"/>
                <a:cs typeface="Verdana"/>
              </a:rPr>
              <a:t>2</a:t>
            </a:r>
          </a:p>
          <a:p>
            <a:pPr marR="0" lvl="1" algn="l" defTabSz="457200"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363E36"/>
                </a:solidFill>
                <a:effectLst/>
                <a:uLnTx/>
                <a:uFillTx/>
                <a:latin typeface="+mn-lt"/>
                <a:ea typeface="+mn-ea"/>
                <a:cs typeface="Verdana"/>
              </a:rPr>
              <a:t>BMI ≥27 kg/m</a:t>
            </a:r>
            <a:r>
              <a:rPr kumimoji="0" lang="en-US" sz="2000" b="0" i="0" u="none" strike="noStrike" kern="1200" cap="none" spc="0" normalizeH="0" baseline="30000" noProof="0" dirty="0">
                <a:ln>
                  <a:noFill/>
                </a:ln>
                <a:solidFill>
                  <a:srgbClr val="363E36"/>
                </a:solidFill>
                <a:effectLst/>
                <a:uLnTx/>
                <a:uFillTx/>
                <a:latin typeface="+mn-lt"/>
                <a:ea typeface="+mn-ea"/>
                <a:cs typeface="Verdana"/>
              </a:rPr>
              <a:t>2</a:t>
            </a:r>
            <a:r>
              <a:rPr kumimoji="0" lang="en-US" sz="2000" b="0" i="0" u="none" strike="noStrike" kern="1200" cap="none" spc="0" normalizeH="0" baseline="0" noProof="0" dirty="0">
                <a:ln>
                  <a:noFill/>
                </a:ln>
                <a:solidFill>
                  <a:srgbClr val="363E36"/>
                </a:solidFill>
                <a:effectLst/>
                <a:uLnTx/>
                <a:uFillTx/>
                <a:latin typeface="+mn-lt"/>
                <a:ea typeface="+mn-ea"/>
                <a:cs typeface="Verdana"/>
              </a:rPr>
              <a:t> with ≥1 weight-related comorbidity</a:t>
            </a:r>
          </a:p>
          <a:p>
            <a:pPr marR="0" lvl="2" algn="l" defTabSz="457200"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63E36"/>
                </a:solidFill>
                <a:effectLst/>
                <a:uLnTx/>
                <a:uFillTx/>
                <a:latin typeface="+mn-lt"/>
                <a:ea typeface="+mn-ea"/>
                <a:cs typeface="Verdana"/>
              </a:rPr>
              <a:t>Hypertension</a:t>
            </a:r>
          </a:p>
          <a:p>
            <a:pPr marR="0" lvl="2" algn="l" defTabSz="457200"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63E36"/>
                </a:solidFill>
                <a:effectLst/>
                <a:uLnTx/>
                <a:uFillTx/>
                <a:latin typeface="+mn-lt"/>
                <a:ea typeface="+mn-ea"/>
                <a:cs typeface="Verdana"/>
              </a:rPr>
              <a:t>T2D</a:t>
            </a:r>
          </a:p>
          <a:p>
            <a:pPr marR="0" lvl="2" algn="l" defTabSz="457200" rtl="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63E36"/>
                </a:solidFill>
                <a:effectLst/>
                <a:uLnTx/>
                <a:uFillTx/>
                <a:latin typeface="+mn-lt"/>
                <a:ea typeface="+mn-ea"/>
                <a:cs typeface="Verdana"/>
              </a:rPr>
              <a:t>Dyslipidemia</a:t>
            </a:r>
          </a:p>
        </p:txBody>
      </p:sp>
      <p:sp>
        <p:nvSpPr>
          <p:cNvPr id="26" name="Text Placeholder 5"/>
          <p:cNvSpPr txBox="1">
            <a:spLocks/>
          </p:cNvSpPr>
          <p:nvPr/>
        </p:nvSpPr>
        <p:spPr>
          <a:xfrm>
            <a:off x="640778" y="3026875"/>
            <a:ext cx="4041775" cy="639763"/>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3200" b="0" i="0" kern="1200">
                <a:solidFill>
                  <a:srgbClr val="363E36"/>
                </a:solidFill>
                <a:latin typeface="Verdana"/>
                <a:ea typeface="+mn-ea"/>
                <a:cs typeface="Verdana"/>
              </a:defRPr>
            </a:lvl1pPr>
            <a:lvl2pPr marL="742950" indent="-285750" algn="l" defTabSz="457200" rtl="0" eaLnBrk="1" latinLnBrk="0" hangingPunct="1">
              <a:spcBef>
                <a:spcPct val="20000"/>
              </a:spcBef>
              <a:buFont typeface="Arial"/>
              <a:buChar char="–"/>
              <a:defRPr sz="2800" b="0" i="0" kern="1200">
                <a:solidFill>
                  <a:srgbClr val="363E36"/>
                </a:solidFill>
                <a:latin typeface="Verdana"/>
                <a:ea typeface="+mn-ea"/>
                <a:cs typeface="Verdana"/>
              </a:defRPr>
            </a:lvl2pPr>
            <a:lvl3pPr marL="1143000" indent="-228600" algn="l" defTabSz="457200" rtl="0" eaLnBrk="1" latinLnBrk="0" hangingPunct="1">
              <a:spcBef>
                <a:spcPct val="20000"/>
              </a:spcBef>
              <a:buFont typeface="Arial"/>
              <a:buChar char="•"/>
              <a:defRPr sz="2400" b="0" i="0" kern="1200">
                <a:solidFill>
                  <a:srgbClr val="363E36"/>
                </a:solidFill>
                <a:latin typeface="Verdana"/>
                <a:ea typeface="+mn-ea"/>
                <a:cs typeface="Verdana"/>
              </a:defRPr>
            </a:lvl3pPr>
            <a:lvl4pPr marL="1600200" indent="-228600" algn="l" defTabSz="457200" rtl="0" eaLnBrk="1" latinLnBrk="0" hangingPunct="1">
              <a:spcBef>
                <a:spcPct val="20000"/>
              </a:spcBef>
              <a:buFont typeface="Arial"/>
              <a:buChar char="–"/>
              <a:defRPr sz="2000" b="0" i="0" kern="1200">
                <a:solidFill>
                  <a:srgbClr val="363E36"/>
                </a:solidFill>
                <a:latin typeface="Verdana"/>
                <a:ea typeface="+mn-ea"/>
                <a:cs typeface="Verdana"/>
              </a:defRPr>
            </a:lvl4pPr>
            <a:lvl5pPr marL="2057400" indent="-228600" algn="l" defTabSz="457200" rtl="0" eaLnBrk="1" latinLnBrk="0" hangingPunct="1">
              <a:spcBef>
                <a:spcPct val="20000"/>
              </a:spcBef>
              <a:buFont typeface="Arial"/>
              <a:buChar char="»"/>
              <a:defRPr sz="2000" b="0" i="0" kern="1200">
                <a:solidFill>
                  <a:srgbClr val="363E36"/>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accent3"/>
                </a:solidFill>
                <a:effectLst/>
                <a:uLnTx/>
                <a:uFillTx/>
                <a:latin typeface="+mn-lt"/>
                <a:ea typeface="+mn-ea"/>
                <a:cs typeface="Verdana"/>
              </a:rPr>
              <a:t>Dosing</a:t>
            </a:r>
          </a:p>
        </p:txBody>
      </p:sp>
      <p:sp>
        <p:nvSpPr>
          <p:cNvPr id="27" name="Content Placeholder 6"/>
          <p:cNvSpPr txBox="1">
            <a:spLocks/>
          </p:cNvSpPr>
          <p:nvPr/>
        </p:nvSpPr>
        <p:spPr>
          <a:xfrm>
            <a:off x="640778" y="3703150"/>
            <a:ext cx="4041775" cy="1789113"/>
          </a:xfrm>
          <a:prstGeom prst="rect">
            <a:avLst/>
          </a:prstGeom>
        </p:spPr>
        <p:txBody>
          <a:bodyPr vert="horz" lIns="91440" tIns="45720" rIns="91440" bIns="45720" rtlCol="0">
            <a:normAutofit lnSpcReduction="10000"/>
          </a:bodyPr>
          <a:lstStyle>
            <a:defPPr>
              <a:defRPr lang="en-US"/>
            </a:defPPr>
            <a:lvl1pPr marL="342900" marR="0" lvl="0" indent="-342900" defTabSz="45720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kumimoji="0" sz="2000" b="0" i="0" u="none" strike="noStrike" kern="0" cap="none" spc="0" normalizeH="0" baseline="0">
                <a:ln>
                  <a:noFill/>
                </a:ln>
                <a:solidFill>
                  <a:srgbClr val="363E36"/>
                </a:solidFill>
                <a:effectLst/>
                <a:uLnTx/>
                <a:uFillTx/>
                <a:latin typeface="+mn-lt"/>
                <a:ea typeface="+mn-ea"/>
                <a:cs typeface="Verdana"/>
              </a:defRPr>
            </a:lvl1pPr>
            <a:lvl2pPr marL="742950" indent="-285750" defTabSz="457200" eaLnBrk="1" latinLnBrk="0" hangingPunct="1">
              <a:spcBef>
                <a:spcPct val="20000"/>
              </a:spcBef>
              <a:buFont typeface="Arial"/>
              <a:buChar char="–"/>
              <a:defRPr sz="2800" b="0" i="0">
                <a:solidFill>
                  <a:srgbClr val="363E36"/>
                </a:solidFill>
                <a:latin typeface="Verdana"/>
                <a:ea typeface="+mn-ea"/>
                <a:cs typeface="Verdana"/>
              </a:defRPr>
            </a:lvl2pPr>
            <a:lvl3pPr marL="1143000" indent="-228600" defTabSz="457200" eaLnBrk="1" latinLnBrk="0" hangingPunct="1">
              <a:spcBef>
                <a:spcPct val="20000"/>
              </a:spcBef>
              <a:buFont typeface="Arial"/>
              <a:buChar char="•"/>
              <a:defRPr sz="2400" b="0" i="0">
                <a:solidFill>
                  <a:srgbClr val="363E36"/>
                </a:solidFill>
                <a:latin typeface="Verdana"/>
                <a:ea typeface="+mn-ea"/>
                <a:cs typeface="Verdana"/>
              </a:defRPr>
            </a:lvl3pPr>
            <a:lvl4pPr marL="1600200" indent="-228600" defTabSz="457200" eaLnBrk="1" latinLnBrk="0" hangingPunct="1">
              <a:spcBef>
                <a:spcPct val="20000"/>
              </a:spcBef>
              <a:buFont typeface="Arial"/>
              <a:buChar char="–"/>
              <a:defRPr sz="2000" b="0" i="0">
                <a:solidFill>
                  <a:srgbClr val="363E36"/>
                </a:solidFill>
                <a:latin typeface="Verdana"/>
                <a:ea typeface="+mn-ea"/>
                <a:cs typeface="Verdana"/>
              </a:defRPr>
            </a:lvl4pPr>
            <a:lvl5pPr marL="2057400" indent="-228600" defTabSz="457200" eaLnBrk="1" latinLnBrk="0" hangingPunct="1">
              <a:spcBef>
                <a:spcPct val="20000"/>
              </a:spcBef>
              <a:buFont typeface="Arial"/>
              <a:buChar char="»"/>
              <a:defRPr sz="2000" b="0" i="0">
                <a:solidFill>
                  <a:srgbClr val="363E36"/>
                </a:solidFill>
                <a:latin typeface="Verdana"/>
                <a:ea typeface="+mn-ea"/>
                <a:cs typeface="Verdan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sz="2400" dirty="0"/>
              <a:t>120 mg thrice daily with each main meal containing fat, taken during or up to 1 hour after eating</a:t>
            </a:r>
          </a:p>
          <a:p>
            <a:endParaRPr lang="en-US" sz="2400" dirty="0"/>
          </a:p>
        </p:txBody>
      </p:sp>
    </p:spTree>
    <p:extLst>
      <p:ext uri="{BB962C8B-B14F-4D97-AF65-F5344CB8AC3E}">
        <p14:creationId xmlns:p14="http://schemas.microsoft.com/office/powerpoint/2010/main" val="2706793811"/>
      </p:ext>
    </p:extLst>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Intensive LDL-C Lowering Reduced CV Events in Patients With Low Baseline LDL-C</a:t>
            </a:r>
          </a:p>
        </p:txBody>
      </p:sp>
      <p:sp>
        <p:nvSpPr>
          <p:cNvPr id="6" name="Slide Number Placeholder 5"/>
          <p:cNvSpPr>
            <a:spLocks noGrp="1"/>
          </p:cNvSpPr>
          <p:nvPr>
            <p:ph type="sldNum" sz="quarter" idx="4"/>
          </p:nvPr>
        </p:nvSpPr>
        <p:spPr/>
        <p:txBody>
          <a:bodyPr/>
          <a:lstStyle/>
          <a:p>
            <a:fld id="{2462ECC2-A415-4E86-873D-B602882CC3EA}" type="slidenum">
              <a:rPr lang="en-US" smtClean="0"/>
              <a:pPr/>
              <a:t>80</a:t>
            </a:fld>
            <a:endParaRPr lang="en-US" dirty="0"/>
          </a:p>
        </p:txBody>
      </p:sp>
      <p:sp>
        <p:nvSpPr>
          <p:cNvPr id="5" name="TextBox 4"/>
          <p:cNvSpPr txBox="1"/>
          <p:nvPr/>
        </p:nvSpPr>
        <p:spPr>
          <a:xfrm>
            <a:off x="46298" y="5964474"/>
            <a:ext cx="8623139" cy="861774"/>
          </a:xfrm>
          <a:prstGeom prst="rect">
            <a:avLst/>
          </a:prstGeom>
          <a:noFill/>
        </p:spPr>
        <p:txBody>
          <a:bodyPr wrap="square" rtlCol="0" anchor="b">
            <a:spAutoFit/>
          </a:bodyPr>
          <a:lstStyle/>
          <a:p>
            <a:pPr>
              <a:spcBef>
                <a:spcPts val="600"/>
              </a:spcBef>
            </a:pPr>
            <a:r>
              <a:rPr lang="en-US" sz="1000" dirty="0">
                <a:latin typeface="+mn-lt"/>
                <a:cs typeface="Calibri" panose="020F0502020204030204" pitchFamily="34" charset="0"/>
              </a:rPr>
              <a:t>*Meta-analysis of randomized controlled trials of major vascular events (coronary death, myocardial infarction, coronary revascularization, and ischemic stroke) with at least 1,000 patients and ≥2 years of more vs. less intense statin dosage (N=169,138).</a:t>
            </a:r>
          </a:p>
          <a:p>
            <a:pPr>
              <a:spcBef>
                <a:spcPts val="600"/>
              </a:spcBef>
            </a:pPr>
            <a:r>
              <a:rPr lang="en-US" sz="1000" dirty="0">
                <a:latin typeface="+mn-lt"/>
                <a:cs typeface="Calibri" panose="020F0502020204030204" pitchFamily="34" charset="0"/>
              </a:rPr>
              <a:t>CV, cardiovascular; LDL-C, low-density lipoprotein cholesterol.</a:t>
            </a:r>
            <a:endParaRPr lang="en-US" sz="1000" dirty="0">
              <a:latin typeface="+mn-lt"/>
              <a:cs typeface="Arial"/>
            </a:endParaRPr>
          </a:p>
          <a:p>
            <a:pPr fontAlgn="base">
              <a:spcBef>
                <a:spcPts val="600"/>
              </a:spcBef>
              <a:spcAft>
                <a:spcPct val="0"/>
              </a:spcAft>
            </a:pPr>
            <a:r>
              <a:rPr lang="en-US" sz="1000" dirty="0">
                <a:latin typeface="+mn-lt"/>
                <a:cs typeface="Arial"/>
              </a:rPr>
              <a:t>Cholesterol Treatment Trialists’ Collaboration. </a:t>
            </a:r>
            <a:r>
              <a:rPr lang="en-US" sz="1000" i="1" dirty="0">
                <a:latin typeface="+mn-lt"/>
                <a:cs typeface="Arial"/>
              </a:rPr>
              <a:t>Lancet</a:t>
            </a:r>
            <a:r>
              <a:rPr lang="en-US" sz="1000" dirty="0">
                <a:latin typeface="+mn-lt"/>
                <a:cs typeface="Arial"/>
              </a:rPr>
              <a:t> 2010;376:1670-1681; </a:t>
            </a:r>
            <a:r>
              <a:rPr lang="en-US" sz="1000" dirty="0">
                <a:solidFill>
                  <a:prstClr val="black"/>
                </a:solidFill>
                <a:latin typeface="+mn-lt"/>
                <a:cs typeface="Calibri" panose="020F0502020204030204" pitchFamily="34" charset="0"/>
              </a:rPr>
              <a:t>Jellinger P, et al. </a:t>
            </a:r>
            <a:r>
              <a:rPr lang="en-US" sz="1000" i="1" dirty="0">
                <a:solidFill>
                  <a:prstClr val="black"/>
                </a:solidFill>
                <a:latin typeface="+mn-lt"/>
                <a:cs typeface="Calibri" panose="020F0502020204030204" pitchFamily="34" charset="0"/>
              </a:rPr>
              <a:t>Endocr Practice</a:t>
            </a:r>
            <a:r>
              <a:rPr lang="en-US" sz="1000" dirty="0">
                <a:solidFill>
                  <a:prstClr val="black"/>
                </a:solidFill>
                <a:latin typeface="+mn-lt"/>
                <a:cs typeface="Calibri" panose="020F0502020204030204" pitchFamily="34" charset="0"/>
              </a:rPr>
              <a:t>. 2017;23:479-497.</a:t>
            </a:r>
            <a:r>
              <a:rPr lang="en-US" sz="1000" dirty="0">
                <a:latin typeface="+mn-lt"/>
                <a:cs typeface="Arial"/>
              </a:rPr>
              <a:t> </a:t>
            </a:r>
          </a:p>
        </p:txBody>
      </p:sp>
      <p:sp>
        <p:nvSpPr>
          <p:cNvPr id="14" name="Rectangle 13"/>
          <p:cNvSpPr/>
          <p:nvPr/>
        </p:nvSpPr>
        <p:spPr>
          <a:xfrm>
            <a:off x="2147102" y="1966132"/>
            <a:ext cx="4851854" cy="400110"/>
          </a:xfrm>
          <a:prstGeom prst="rect">
            <a:avLst/>
          </a:prstGeom>
        </p:spPr>
        <p:txBody>
          <a:bodyPr wrap="square">
            <a:spAutoFit/>
          </a:bodyPr>
          <a:lstStyle/>
          <a:p>
            <a:pPr algn="ctr"/>
            <a:r>
              <a:rPr lang="en-US" sz="2000" b="1" dirty="0">
                <a:solidFill>
                  <a:schemeClr val="accent3"/>
                </a:solidFill>
              </a:rPr>
              <a:t>Cholesterol Treatment Trialists 2010*</a:t>
            </a:r>
          </a:p>
        </p:txBody>
      </p:sp>
      <p:sp>
        <p:nvSpPr>
          <p:cNvPr id="20" name="Content Placeholder 2"/>
          <p:cNvSpPr txBox="1">
            <a:spLocks/>
          </p:cNvSpPr>
          <p:nvPr/>
        </p:nvSpPr>
        <p:spPr bwMode="auto">
          <a:xfrm>
            <a:off x="685800" y="2585502"/>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a:lstStyle>
          <a:p>
            <a:pPr defTabSz="914400"/>
            <a:r>
              <a:rPr lang="en-US" kern="0" dirty="0"/>
              <a:t>For each 39 mg/dL reduction in LDL-C:</a:t>
            </a:r>
          </a:p>
          <a:p>
            <a:pPr lvl="1" defTabSz="914400"/>
            <a:r>
              <a:rPr lang="en-US" kern="0" dirty="0"/>
              <a:t>Individuals with baseline LDL-C &lt;77 mg/dL had a 29% further reduction in major vascular events (P=0.007) </a:t>
            </a:r>
          </a:p>
          <a:p>
            <a:pPr lvl="1" defTabSz="914400"/>
            <a:r>
              <a:rPr lang="en-US" kern="0" dirty="0"/>
              <a:t>Those with baseline LDL-C &lt;70 mg/dL had a 37% further reduction in major vascular events (P=0.004)</a:t>
            </a:r>
          </a:p>
        </p:txBody>
      </p:sp>
    </p:spTree>
    <p:extLst>
      <p:ext uri="{BB962C8B-B14F-4D97-AF65-F5344CB8AC3E}">
        <p14:creationId xmlns:p14="http://schemas.microsoft.com/office/powerpoint/2010/main" val="1652949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z="3600" dirty="0"/>
              <a:t>AACE Lipid Goals by ASCVD Risk</a:t>
            </a:r>
            <a:br>
              <a:rPr lang="en-US" sz="3600" dirty="0"/>
            </a:br>
            <a:endParaRPr lang="en-US" sz="3600" dirty="0"/>
          </a:p>
        </p:txBody>
      </p:sp>
      <p:graphicFrame>
        <p:nvGraphicFramePr>
          <p:cNvPr id="5" name="Content Placeholder 4"/>
          <p:cNvGraphicFramePr>
            <a:graphicFrameLocks noGrp="1"/>
          </p:cNvGraphicFramePr>
          <p:nvPr>
            <p:ph idx="1"/>
            <p:extLst/>
          </p:nvPr>
        </p:nvGraphicFramePr>
        <p:xfrm>
          <a:off x="316992" y="950891"/>
          <a:ext cx="8510016" cy="4693920"/>
        </p:xfrm>
        <a:graphic>
          <a:graphicData uri="http://schemas.openxmlformats.org/drawingml/2006/table">
            <a:tbl>
              <a:tblPr firstRow="1" bandRow="1">
                <a:tableStyleId>{93296810-A885-4BE3-A3E7-6D5BEEA58F35}</a:tableStyleId>
              </a:tblPr>
              <a:tblGrid>
                <a:gridCol w="1179290">
                  <a:extLst>
                    <a:ext uri="{9D8B030D-6E8A-4147-A177-3AD203B41FA5}">
                      <a16:colId xmlns:a16="http://schemas.microsoft.com/office/drawing/2014/main" val="20000"/>
                    </a:ext>
                  </a:extLst>
                </a:gridCol>
                <a:gridCol w="4063270">
                  <a:extLst>
                    <a:ext uri="{9D8B030D-6E8A-4147-A177-3AD203B41FA5}">
                      <a16:colId xmlns:a16="http://schemas.microsoft.com/office/drawing/2014/main" val="20001"/>
                    </a:ext>
                  </a:extLst>
                </a:gridCol>
                <a:gridCol w="1089152">
                  <a:extLst>
                    <a:ext uri="{9D8B030D-6E8A-4147-A177-3AD203B41FA5}">
                      <a16:colId xmlns:a16="http://schemas.microsoft.com/office/drawing/2014/main" val="638583730"/>
                    </a:ext>
                  </a:extLst>
                </a:gridCol>
                <a:gridCol w="1089152">
                  <a:extLst>
                    <a:ext uri="{9D8B030D-6E8A-4147-A177-3AD203B41FA5}">
                      <a16:colId xmlns:a16="http://schemas.microsoft.com/office/drawing/2014/main" val="1493807547"/>
                    </a:ext>
                  </a:extLst>
                </a:gridCol>
                <a:gridCol w="1089152">
                  <a:extLst>
                    <a:ext uri="{9D8B030D-6E8A-4147-A177-3AD203B41FA5}">
                      <a16:colId xmlns:a16="http://schemas.microsoft.com/office/drawing/2014/main" val="1872481234"/>
                    </a:ext>
                  </a:extLst>
                </a:gridCol>
              </a:tblGrid>
              <a:tr h="280998">
                <a:tc rowSpan="2">
                  <a:txBody>
                    <a:bodyPr/>
                    <a:lstStyle/>
                    <a:p>
                      <a:r>
                        <a:rPr lang="en-US" sz="1400" dirty="0"/>
                        <a:t>Risk Category</a:t>
                      </a:r>
                    </a:p>
                  </a:txBody>
                  <a:tcPr marL="45720" marR="45720"/>
                </a:tc>
                <a:tc rowSpan="2">
                  <a:txBody>
                    <a:bodyPr/>
                    <a:lstStyle/>
                    <a:p>
                      <a:r>
                        <a:rPr lang="en-US" sz="1400" dirty="0"/>
                        <a:t>Risk  factors*/10-year risk</a:t>
                      </a:r>
                      <a:r>
                        <a:rPr lang="en-US" sz="1400" baseline="30000" dirty="0"/>
                        <a:t>†</a:t>
                      </a:r>
                    </a:p>
                  </a:txBody>
                  <a:tcPr marL="45720" marR="45720"/>
                </a:tc>
                <a:tc gridSpan="3">
                  <a:txBody>
                    <a:bodyPr/>
                    <a:lstStyle/>
                    <a:p>
                      <a:pPr algn="ctr"/>
                      <a:r>
                        <a:rPr lang="en-US" sz="1400" dirty="0"/>
                        <a:t>Treatment goals (mg/dL)</a:t>
                      </a:r>
                    </a:p>
                  </a:txBody>
                  <a:tcPr marL="45720" marR="45720">
                    <a:lnB w="12700" cap="flat" cmpd="sng" algn="ctr">
                      <a:solidFill>
                        <a:schemeClr val="bg1"/>
                      </a:solidFill>
                      <a:prstDash val="solid"/>
                      <a:round/>
                      <a:headEnd type="none" w="med" len="med"/>
                      <a:tailEnd type="none" w="med" len="med"/>
                    </a:lnB>
                  </a:tcPr>
                </a:tc>
                <a:tc hMerge="1">
                  <a:txBody>
                    <a:bodyPr/>
                    <a:lstStyle/>
                    <a:p>
                      <a:endParaRPr lang="en-US" sz="1400" dirty="0"/>
                    </a:p>
                  </a:txBody>
                  <a:tcPr marT="45709" marB="45709"/>
                </a:tc>
                <a:tc hMerge="1">
                  <a:txBody>
                    <a:bodyPr/>
                    <a:lstStyle/>
                    <a:p>
                      <a:endParaRPr lang="en-US" sz="1400" dirty="0"/>
                    </a:p>
                  </a:txBody>
                  <a:tcPr marT="45709" marB="45709"/>
                </a:tc>
                <a:extLst>
                  <a:ext uri="{0D108BD9-81ED-4DB2-BD59-A6C34878D82A}">
                    <a16:rowId xmlns:a16="http://schemas.microsoft.com/office/drawing/2014/main" val="1589749257"/>
                  </a:ext>
                </a:extLst>
              </a:tr>
              <a:tr h="280998">
                <a:tc vMerge="1">
                  <a:txBody>
                    <a:bodyPr/>
                    <a:lstStyle/>
                    <a:p>
                      <a:endParaRPr lang="en-US" sz="1400" dirty="0"/>
                    </a:p>
                  </a:txBody>
                  <a:tcPr marT="45709" marB="45709"/>
                </a:tc>
                <a:tc vMerge="1">
                  <a:txBody>
                    <a:bodyPr/>
                    <a:lstStyle/>
                    <a:p>
                      <a:endParaRPr lang="en-US" sz="1400" dirty="0"/>
                    </a:p>
                  </a:txBody>
                  <a:tcPr marT="45709" marB="45709"/>
                </a:tc>
                <a:tc>
                  <a:txBody>
                    <a:bodyPr/>
                    <a:lstStyle/>
                    <a:p>
                      <a:pPr algn="ctr"/>
                      <a:r>
                        <a:rPr lang="en-US" sz="1400" b="1" dirty="0">
                          <a:solidFill>
                            <a:schemeClr val="bg1"/>
                          </a:solidFill>
                        </a:rPr>
                        <a:t>LDL-C</a:t>
                      </a:r>
                    </a:p>
                  </a:txBody>
                  <a:tcPr marL="45720" marR="4572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en-US" sz="1400" b="1" dirty="0">
                          <a:solidFill>
                            <a:schemeClr val="bg1"/>
                          </a:solidFill>
                        </a:rPr>
                        <a:t>Non-HDL-C</a:t>
                      </a:r>
                    </a:p>
                  </a:txBody>
                  <a:tcPr marL="45720" marR="4572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r>
                        <a:rPr lang="en-US" sz="1400" b="1" dirty="0">
                          <a:solidFill>
                            <a:schemeClr val="bg1"/>
                          </a:solidFill>
                        </a:rPr>
                        <a:t>Apo B</a:t>
                      </a:r>
                    </a:p>
                  </a:txBody>
                  <a:tcPr marL="45720" marR="4572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1247885">
                <a:tc>
                  <a:txBody>
                    <a:bodyPr/>
                    <a:lstStyle/>
                    <a:p>
                      <a:r>
                        <a:rPr lang="en-US" sz="1400" dirty="0"/>
                        <a:t>Extreme risk</a:t>
                      </a:r>
                    </a:p>
                  </a:txBody>
                  <a:tcPr marL="45720" marR="45720"/>
                </a:tc>
                <a:tc>
                  <a:txBody>
                    <a:bodyPr/>
                    <a:lstStyle/>
                    <a:p>
                      <a:pPr marL="285750" indent="-285750">
                        <a:buFont typeface="Arial" panose="020B0604020202020204" pitchFamily="34" charset="0"/>
                        <a:buChar char="•"/>
                      </a:pPr>
                      <a:r>
                        <a:rPr lang="en-US" sz="1400" dirty="0"/>
                        <a:t>Progressive ASCVD including unstable angina in patients after achieving LDL-C &lt;70 mg/dL</a:t>
                      </a:r>
                    </a:p>
                    <a:p>
                      <a:pPr marL="285750" indent="-285750">
                        <a:buFont typeface="Arial" panose="020B0604020202020204" pitchFamily="34" charset="0"/>
                        <a:buChar char="•"/>
                      </a:pPr>
                      <a:r>
                        <a:rPr lang="en-US" sz="1400" dirty="0"/>
                        <a:t>Established clinical CVD in patients with diabetes, stage 3 or 4 CKD, or </a:t>
                      </a:r>
                      <a:r>
                        <a:rPr lang="en-US" sz="1400" dirty="0" err="1"/>
                        <a:t>HeHF</a:t>
                      </a:r>
                      <a:endParaRPr lang="en-US" sz="1400" dirty="0"/>
                    </a:p>
                    <a:p>
                      <a:pPr marL="285750" indent="-285750">
                        <a:buFont typeface="Arial" panose="020B0604020202020204" pitchFamily="34" charset="0"/>
                        <a:buChar char="•"/>
                      </a:pPr>
                      <a:r>
                        <a:rPr lang="en-US" sz="1400" dirty="0"/>
                        <a:t>History of premature ASCVD (age &lt;55 male, &lt;65 female)</a:t>
                      </a:r>
                    </a:p>
                  </a:txBody>
                  <a:tcPr marL="45720" marR="45720"/>
                </a:tc>
                <a:tc>
                  <a:txBody>
                    <a:bodyPr/>
                    <a:lstStyle/>
                    <a:p>
                      <a:pPr marL="0" indent="0" algn="ctr">
                        <a:buFont typeface="Arial" panose="020B0604020202020204" pitchFamily="34" charset="0"/>
                        <a:buNone/>
                      </a:pPr>
                      <a:r>
                        <a:rPr lang="en-US" sz="1400" dirty="0"/>
                        <a:t>&lt;55</a:t>
                      </a:r>
                    </a:p>
                  </a:txBody>
                  <a:tcPr marL="45720" marR="45720">
                    <a:lnT w="38100" cap="flat" cmpd="sng" algn="ctr">
                      <a:solidFill>
                        <a:schemeClr val="bg1"/>
                      </a:solidFill>
                      <a:prstDash val="solid"/>
                      <a:round/>
                      <a:headEnd type="none" w="med" len="med"/>
                      <a:tailEnd type="none" w="med" len="med"/>
                    </a:lnT>
                  </a:tcPr>
                </a:tc>
                <a:tc>
                  <a:txBody>
                    <a:bodyPr/>
                    <a:lstStyle/>
                    <a:p>
                      <a:pPr marL="0" indent="0" algn="ctr">
                        <a:buFont typeface="Arial" panose="020B0604020202020204" pitchFamily="34" charset="0"/>
                        <a:buNone/>
                      </a:pPr>
                      <a:r>
                        <a:rPr lang="en-US" sz="1400" dirty="0"/>
                        <a:t>&lt;80</a:t>
                      </a:r>
                    </a:p>
                  </a:txBody>
                  <a:tcPr marL="45720" marR="45720">
                    <a:lnT w="38100" cap="flat" cmpd="sng" algn="ctr">
                      <a:solidFill>
                        <a:schemeClr val="bg1"/>
                      </a:solidFill>
                      <a:prstDash val="solid"/>
                      <a:round/>
                      <a:headEnd type="none" w="med" len="med"/>
                      <a:tailEnd type="none" w="med" len="med"/>
                    </a:lnT>
                  </a:tcPr>
                </a:tc>
                <a:tc>
                  <a:txBody>
                    <a:bodyPr/>
                    <a:lstStyle/>
                    <a:p>
                      <a:pPr marL="0" indent="0" algn="ctr">
                        <a:buFont typeface="Arial" panose="020B0604020202020204" pitchFamily="34" charset="0"/>
                        <a:buNone/>
                      </a:pPr>
                      <a:r>
                        <a:rPr lang="en-US" sz="1400" dirty="0"/>
                        <a:t>&lt;70</a:t>
                      </a:r>
                    </a:p>
                  </a:txBody>
                  <a:tcPr marL="45720" marR="4572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15256861"/>
                  </a:ext>
                </a:extLst>
              </a:tr>
              <a:tr h="1247885">
                <a:tc>
                  <a:txBody>
                    <a:bodyPr/>
                    <a:lstStyle/>
                    <a:p>
                      <a:r>
                        <a:rPr lang="en-US" sz="1400" dirty="0"/>
                        <a:t>Very high risk</a:t>
                      </a:r>
                    </a:p>
                  </a:txBody>
                  <a:tcPr marL="45720" marR="45720"/>
                </a:tc>
                <a:tc>
                  <a:txBody>
                    <a:bodyPr/>
                    <a:lstStyle/>
                    <a:p>
                      <a:pPr marL="285750" indent="-285750">
                        <a:buFont typeface="Arial" panose="020B0604020202020204" pitchFamily="34" charset="0"/>
                        <a:buChar char="•"/>
                      </a:pPr>
                      <a:r>
                        <a:rPr lang="en-US" sz="1400" dirty="0"/>
                        <a:t>Established or recent hospitalization for ACS or coronary, carotid, or peripheral</a:t>
                      </a:r>
                      <a:r>
                        <a:rPr lang="en-US" sz="1400" baseline="0" dirty="0"/>
                        <a:t> vascular disease, or 10-year risk &gt;20%</a:t>
                      </a:r>
                    </a:p>
                    <a:p>
                      <a:pPr marL="285750" indent="-285750">
                        <a:buFont typeface="Arial" panose="020B0604020202020204" pitchFamily="34" charset="0"/>
                        <a:buChar char="•"/>
                      </a:pPr>
                      <a:r>
                        <a:rPr lang="en-US" sz="1400" baseline="0" dirty="0"/>
                        <a:t>Diabetes or stage 3 or 4 CKD plus ≥1 additional risk factor(s)</a:t>
                      </a:r>
                    </a:p>
                    <a:p>
                      <a:pPr marL="285750" indent="-285750">
                        <a:buFont typeface="Arial" panose="020B0604020202020204" pitchFamily="34" charset="0"/>
                        <a:buChar char="•"/>
                      </a:pPr>
                      <a:r>
                        <a:rPr lang="en-US" sz="1400" baseline="0" dirty="0" err="1"/>
                        <a:t>HeHF</a:t>
                      </a:r>
                      <a:endParaRPr lang="en-US" sz="1400" dirty="0"/>
                    </a:p>
                  </a:txBody>
                  <a:tcPr marL="45720" marR="45720"/>
                </a:tc>
                <a:tc>
                  <a:txBody>
                    <a:bodyPr/>
                    <a:lstStyle/>
                    <a:p>
                      <a:pPr marL="0" indent="0" algn="ctr">
                        <a:buFont typeface="Arial" panose="020B0604020202020204" pitchFamily="34" charset="0"/>
                        <a:buNone/>
                      </a:pPr>
                      <a:r>
                        <a:rPr lang="en-US" sz="1400" dirty="0"/>
                        <a:t>&lt;70</a:t>
                      </a:r>
                    </a:p>
                  </a:txBody>
                  <a:tcPr marL="45720" marR="45720"/>
                </a:tc>
                <a:tc>
                  <a:txBody>
                    <a:bodyPr/>
                    <a:lstStyle/>
                    <a:p>
                      <a:pPr marL="0" indent="0" algn="ctr">
                        <a:buFont typeface="Arial" panose="020B0604020202020204" pitchFamily="34" charset="0"/>
                        <a:buNone/>
                      </a:pPr>
                      <a:r>
                        <a:rPr lang="en-US" sz="1400" dirty="0"/>
                        <a:t>&lt;100</a:t>
                      </a:r>
                    </a:p>
                  </a:txBody>
                  <a:tcPr marL="45720" marR="45720"/>
                </a:tc>
                <a:tc>
                  <a:txBody>
                    <a:bodyPr/>
                    <a:lstStyle/>
                    <a:p>
                      <a:pPr marL="0" indent="0" algn="ctr">
                        <a:buFont typeface="Arial" panose="020B0604020202020204" pitchFamily="34" charset="0"/>
                        <a:buNone/>
                      </a:pPr>
                      <a:r>
                        <a:rPr lang="en-US" sz="1400" dirty="0"/>
                        <a:t>&lt;80</a:t>
                      </a:r>
                    </a:p>
                  </a:txBody>
                  <a:tcPr marL="45720" marR="45720"/>
                </a:tc>
                <a:extLst>
                  <a:ext uri="{0D108BD9-81ED-4DB2-BD59-A6C34878D82A}">
                    <a16:rowId xmlns:a16="http://schemas.microsoft.com/office/drawing/2014/main" val="10001"/>
                  </a:ext>
                </a:extLst>
              </a:tr>
              <a:tr h="665539">
                <a:tc>
                  <a:txBody>
                    <a:bodyPr/>
                    <a:lstStyle/>
                    <a:p>
                      <a:r>
                        <a:rPr lang="en-US" sz="1400" dirty="0"/>
                        <a:t>High risk</a:t>
                      </a:r>
                    </a:p>
                  </a:txBody>
                  <a:tcPr marL="45720" marR="45720"/>
                </a:tc>
                <a:tc>
                  <a:txBody>
                    <a:bodyPr/>
                    <a:lstStyle/>
                    <a:p>
                      <a:pPr marL="285750" indent="-285750">
                        <a:buFont typeface="Arial" panose="020B0604020202020204" pitchFamily="34" charset="0"/>
                        <a:buChar char="•"/>
                      </a:pPr>
                      <a:r>
                        <a:rPr lang="en-US" sz="1400" dirty="0"/>
                        <a:t>≥2 risk factors and 10-year</a:t>
                      </a:r>
                      <a:r>
                        <a:rPr lang="en-US" sz="1400" baseline="0" dirty="0"/>
                        <a:t> risk 10-20%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Diabetes or stage 3 or 4 CKD with no other risk factors</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&lt;100</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&lt;130</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t>&lt;90</a:t>
                      </a:r>
                    </a:p>
                  </a:txBody>
                  <a:tcPr marL="45720" marR="45720"/>
                </a:tc>
                <a:extLst>
                  <a:ext uri="{0D108BD9-81ED-4DB2-BD59-A6C34878D82A}">
                    <a16:rowId xmlns:a16="http://schemas.microsoft.com/office/drawing/2014/main" val="10002"/>
                  </a:ext>
                </a:extLst>
              </a:tr>
              <a:tr h="280998">
                <a:tc>
                  <a:txBody>
                    <a:bodyPr/>
                    <a:lstStyle/>
                    <a:p>
                      <a:r>
                        <a:rPr lang="en-US" sz="1400" dirty="0"/>
                        <a:t>Moderate risk</a:t>
                      </a:r>
                    </a:p>
                  </a:txBody>
                  <a:tcPr marL="45720" marR="45720"/>
                </a:tc>
                <a:tc>
                  <a:txBody>
                    <a:bodyPr/>
                    <a:lstStyle/>
                    <a:p>
                      <a:r>
                        <a:rPr lang="en-US" sz="1400" dirty="0"/>
                        <a:t>≤2 risk factors and 10-year</a:t>
                      </a:r>
                      <a:r>
                        <a:rPr lang="en-US" sz="1400" baseline="0" dirty="0"/>
                        <a:t> risk &lt;10%</a:t>
                      </a:r>
                      <a:endParaRPr lang="en-US" sz="1400" dirty="0"/>
                    </a:p>
                  </a:txBody>
                  <a:tcPr marL="45720" marR="45720"/>
                </a:tc>
                <a:tc>
                  <a:txBody>
                    <a:bodyPr/>
                    <a:lstStyle/>
                    <a:p>
                      <a:pPr marL="0" indent="0" algn="ctr">
                        <a:buFont typeface="Arial" panose="020B0604020202020204" pitchFamily="34" charset="0"/>
                        <a:buNone/>
                      </a:pPr>
                      <a:r>
                        <a:rPr lang="en-US" sz="1400" dirty="0"/>
                        <a:t>&lt;100</a:t>
                      </a:r>
                    </a:p>
                  </a:txBody>
                  <a:tcPr marL="45720" marR="45720"/>
                </a:tc>
                <a:tc>
                  <a:txBody>
                    <a:bodyPr/>
                    <a:lstStyle/>
                    <a:p>
                      <a:pPr marL="0" indent="0" algn="ctr">
                        <a:buFont typeface="Arial" panose="020B0604020202020204" pitchFamily="34" charset="0"/>
                        <a:buNone/>
                      </a:pPr>
                      <a:r>
                        <a:rPr lang="en-US" sz="1400" dirty="0"/>
                        <a:t>&lt;130</a:t>
                      </a:r>
                    </a:p>
                  </a:txBody>
                  <a:tcPr marL="45720" marR="45720"/>
                </a:tc>
                <a:tc>
                  <a:txBody>
                    <a:bodyPr/>
                    <a:lstStyle/>
                    <a:p>
                      <a:pPr marL="0" indent="0" algn="ctr">
                        <a:buFont typeface="Arial" panose="020B0604020202020204" pitchFamily="34" charset="0"/>
                        <a:buNone/>
                      </a:pPr>
                      <a:r>
                        <a:rPr lang="en-US" sz="1400" dirty="0"/>
                        <a:t>&lt;90</a:t>
                      </a:r>
                    </a:p>
                  </a:txBody>
                  <a:tcPr marL="45720" marR="45720"/>
                </a:tc>
                <a:extLst>
                  <a:ext uri="{0D108BD9-81ED-4DB2-BD59-A6C34878D82A}">
                    <a16:rowId xmlns:a16="http://schemas.microsoft.com/office/drawing/2014/main" val="10003"/>
                  </a:ext>
                </a:extLst>
              </a:tr>
              <a:tr h="280998">
                <a:tc>
                  <a:txBody>
                    <a:bodyPr/>
                    <a:lstStyle/>
                    <a:p>
                      <a:r>
                        <a:rPr lang="en-US" sz="1400" dirty="0"/>
                        <a:t>Low risk</a:t>
                      </a:r>
                    </a:p>
                  </a:txBody>
                  <a:tcPr marL="45720" marR="45720"/>
                </a:tc>
                <a:tc>
                  <a:txBody>
                    <a:bodyPr/>
                    <a:lstStyle/>
                    <a:p>
                      <a:r>
                        <a:rPr lang="en-US" sz="1400" dirty="0"/>
                        <a:t>0 risk factors</a:t>
                      </a:r>
                    </a:p>
                  </a:txBody>
                  <a:tcPr marL="45720" marR="45720"/>
                </a:tc>
                <a:tc>
                  <a:txBody>
                    <a:bodyPr/>
                    <a:lstStyle/>
                    <a:p>
                      <a:pPr marL="0" indent="0" algn="ctr">
                        <a:buFont typeface="Arial" panose="020B0604020202020204" pitchFamily="34" charset="0"/>
                        <a:buNone/>
                      </a:pPr>
                      <a:r>
                        <a:rPr lang="en-US" sz="1400" dirty="0"/>
                        <a:t>&lt;130</a:t>
                      </a:r>
                    </a:p>
                  </a:txBody>
                  <a:tcPr marL="45720" marR="45720"/>
                </a:tc>
                <a:tc>
                  <a:txBody>
                    <a:bodyPr/>
                    <a:lstStyle/>
                    <a:p>
                      <a:pPr marL="0" indent="0" algn="ctr">
                        <a:buFont typeface="Arial" panose="020B0604020202020204" pitchFamily="34" charset="0"/>
                        <a:buNone/>
                      </a:pPr>
                      <a:r>
                        <a:rPr lang="en-US" sz="1400" dirty="0"/>
                        <a:t>&lt;160</a:t>
                      </a:r>
                    </a:p>
                  </a:txBody>
                  <a:tcPr marL="45720" marR="45720"/>
                </a:tc>
                <a:tc>
                  <a:txBody>
                    <a:bodyPr/>
                    <a:lstStyle/>
                    <a:p>
                      <a:pPr marL="0" indent="0" algn="ctr">
                        <a:buFont typeface="Arial" panose="020B0604020202020204" pitchFamily="34" charset="0"/>
                        <a:buNone/>
                      </a:pPr>
                      <a:r>
                        <a:rPr lang="en-US" sz="1400" dirty="0"/>
                        <a:t>NR</a:t>
                      </a:r>
                    </a:p>
                  </a:txBody>
                  <a:tcPr marL="45720" marR="45720"/>
                </a:tc>
                <a:extLst>
                  <a:ext uri="{0D108BD9-81ED-4DB2-BD59-A6C34878D82A}">
                    <a16:rowId xmlns:a16="http://schemas.microsoft.com/office/drawing/2014/main" val="10005"/>
                  </a:ext>
                </a:extLst>
              </a:tr>
            </a:tbl>
          </a:graphicData>
        </a:graphic>
      </p:graphicFrame>
      <p:sp>
        <p:nvSpPr>
          <p:cNvPr id="75802" name="Slide Number Placeholder 3"/>
          <p:cNvSpPr>
            <a:spLocks noGrp="1"/>
          </p:cNvSpPr>
          <p:nvPr>
            <p:ph type="sldNum" sz="quarter" idx="4"/>
          </p:nvPr>
        </p:nvSpPr>
        <p:spPr/>
        <p:txBody>
          <a:bodyPr/>
          <a:lstStyle/>
          <a:p>
            <a:fld id="{345E5205-EBFD-4435-A85C-57B81439DF80}" type="slidenum">
              <a:rPr lang="en-US" smtClean="0"/>
              <a:pPr/>
              <a:t>81</a:t>
            </a:fld>
            <a:endParaRPr lang="en-US" dirty="0"/>
          </a:p>
        </p:txBody>
      </p:sp>
      <p:sp>
        <p:nvSpPr>
          <p:cNvPr id="75803" name="Text Box 6"/>
          <p:cNvSpPr txBox="1">
            <a:spLocks noChangeArrowheads="1"/>
          </p:cNvSpPr>
          <p:nvPr/>
        </p:nvSpPr>
        <p:spPr bwMode="auto">
          <a:xfrm>
            <a:off x="19050" y="5545459"/>
            <a:ext cx="8578850" cy="1297791"/>
          </a:xfrm>
          <a:prstGeom prst="rect">
            <a:avLst/>
          </a:prstGeom>
          <a:noFill/>
          <a:ln w="9525">
            <a:noFill/>
            <a:miter lim="800000"/>
            <a:headEnd/>
            <a:tailEnd/>
          </a:ln>
        </p:spPr>
        <p:txBody>
          <a:bodyPr wrap="square" anchor="b">
            <a:spAutoFit/>
          </a:bodyPr>
          <a:lstStyle/>
          <a:p>
            <a:pPr>
              <a:spcBef>
                <a:spcPts val="200"/>
              </a:spcBef>
            </a:pPr>
            <a:r>
              <a:rPr lang="en-US" sz="1000" dirty="0"/>
              <a:t>*High LDL-C, PCOS, cigarette smoking, hypertension, low HDL-C, family history of CAD, stage 3 or 4 CKD, coronary calcification, and age ≥45 years in men and ≥55 years in women.</a:t>
            </a:r>
          </a:p>
          <a:p>
            <a:pPr>
              <a:spcBef>
                <a:spcPts val="200"/>
              </a:spcBef>
            </a:pPr>
            <a:r>
              <a:rPr lang="en-US" sz="1000" baseline="30000" dirty="0"/>
              <a:t>†</a:t>
            </a:r>
            <a:r>
              <a:rPr lang="en-US" sz="1000" dirty="0"/>
              <a:t>Framingham risk score.</a:t>
            </a:r>
          </a:p>
          <a:p>
            <a:pPr>
              <a:spcBef>
                <a:spcPts val="200"/>
              </a:spcBef>
            </a:pPr>
            <a:r>
              <a:rPr lang="en-US" sz="1000" dirty="0"/>
              <a:t>ASCVD, atherosclerotic cardiovascular disease; CAD, coronary artery disease; CKD, chronic kidney disease; HDL-C, high density lipoprotein cholesterol; </a:t>
            </a:r>
            <a:r>
              <a:rPr lang="en-US" sz="1000" dirty="0" err="1"/>
              <a:t>HeHF</a:t>
            </a:r>
            <a:r>
              <a:rPr lang="en-US" sz="1000" dirty="0"/>
              <a:t>, heterozygous familial hypercholesterolemia; LDL-C low density lipoprotein cholesterol; NR, not recommended; PCOS, polycystic ovary syndrome.</a:t>
            </a:r>
          </a:p>
          <a:p>
            <a:pPr>
              <a:spcBef>
                <a:spcPts val="600"/>
              </a:spcBef>
            </a:pPr>
            <a:r>
              <a:rPr lang="en-US" sz="1000" dirty="0" err="1"/>
              <a:t>Jellinger</a:t>
            </a:r>
            <a:r>
              <a:rPr lang="en-US" sz="1000" dirty="0"/>
              <a:t> PS, et al. </a:t>
            </a:r>
            <a:r>
              <a:rPr lang="en-US" sz="1000" i="1" dirty="0" err="1"/>
              <a:t>Endocr</a:t>
            </a:r>
            <a:r>
              <a:rPr lang="en-US" sz="1000" i="1" dirty="0"/>
              <a:t> </a:t>
            </a:r>
            <a:r>
              <a:rPr lang="en-US" sz="1000" i="1" dirty="0" err="1"/>
              <a:t>Pract</a:t>
            </a:r>
            <a:r>
              <a:rPr lang="en-US" sz="1000" dirty="0"/>
              <a:t>. 2017;23(</a:t>
            </a:r>
            <a:r>
              <a:rPr lang="en-US" sz="1000" dirty="0" err="1"/>
              <a:t>suppl</a:t>
            </a:r>
            <a:r>
              <a:rPr lang="en-US" sz="1000" dirty="0"/>
              <a:t> 2):1-87.</a:t>
            </a:r>
          </a:p>
        </p:txBody>
      </p:sp>
    </p:spTree>
    <p:extLst>
      <p:ext uri="{BB962C8B-B14F-4D97-AF65-F5344CB8AC3E}">
        <p14:creationId xmlns:p14="http://schemas.microsoft.com/office/powerpoint/2010/main" val="13849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Classification of Elevated Triglyceride Levels</a:t>
            </a:r>
            <a:endParaRPr lang="en-US" dirty="0"/>
          </a:p>
        </p:txBody>
      </p:sp>
      <p:sp>
        <p:nvSpPr>
          <p:cNvPr id="8" name="Slide Number Placeholder 7"/>
          <p:cNvSpPr>
            <a:spLocks noGrp="1"/>
          </p:cNvSpPr>
          <p:nvPr>
            <p:ph type="sldNum" sz="quarter" idx="4"/>
          </p:nvPr>
        </p:nvSpPr>
        <p:spPr/>
        <p:txBody>
          <a:bodyPr/>
          <a:lstStyle/>
          <a:p>
            <a:fld id="{2462ECC2-A415-4E86-873D-B602882CC3EA}" type="slidenum">
              <a:rPr lang="en-US" smtClean="0"/>
              <a:pPr/>
              <a:t>82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0385197"/>
              </p:ext>
            </p:extLst>
          </p:nvPr>
        </p:nvGraphicFramePr>
        <p:xfrm>
          <a:off x="876300" y="2780311"/>
          <a:ext cx="7391399" cy="2971799"/>
        </p:xfrm>
        <a:graphic>
          <a:graphicData uri="http://schemas.openxmlformats.org/drawingml/2006/table">
            <a:tbl>
              <a:tblPr firstRow="1" firstCol="1" bandRow="1">
                <a:tableStyleId>{93296810-A885-4BE3-A3E7-6D5BEEA58F35}</a:tableStyleId>
              </a:tblPr>
              <a:tblGrid>
                <a:gridCol w="2595653">
                  <a:extLst>
                    <a:ext uri="{9D8B030D-6E8A-4147-A177-3AD203B41FA5}">
                      <a16:colId xmlns:a16="http://schemas.microsoft.com/office/drawing/2014/main" val="623991898"/>
                    </a:ext>
                  </a:extLst>
                </a:gridCol>
                <a:gridCol w="3218420">
                  <a:extLst>
                    <a:ext uri="{9D8B030D-6E8A-4147-A177-3AD203B41FA5}">
                      <a16:colId xmlns:a16="http://schemas.microsoft.com/office/drawing/2014/main" val="477426108"/>
                    </a:ext>
                  </a:extLst>
                </a:gridCol>
                <a:gridCol w="1577326">
                  <a:extLst>
                    <a:ext uri="{9D8B030D-6E8A-4147-A177-3AD203B41FA5}">
                      <a16:colId xmlns:a16="http://schemas.microsoft.com/office/drawing/2014/main" val="1572203349"/>
                    </a:ext>
                  </a:extLst>
                </a:gridCol>
              </a:tblGrid>
              <a:tr h="820963">
                <a:tc>
                  <a:txBody>
                    <a:bodyPr/>
                    <a:lstStyle/>
                    <a:p>
                      <a:pPr marL="0" marR="0" algn="ctr">
                        <a:lnSpc>
                          <a:spcPct val="115000"/>
                        </a:lnSpc>
                        <a:spcBef>
                          <a:spcPts val="0"/>
                        </a:spcBef>
                        <a:spcAft>
                          <a:spcPts val="0"/>
                        </a:spcAft>
                      </a:pPr>
                      <a:r>
                        <a:rPr lang="en-US" sz="1800" dirty="0">
                          <a:effectLst/>
                        </a:rPr>
                        <a:t>TG category</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TG concentration (mg/dL)</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TG goal</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9066353"/>
                  </a:ext>
                </a:extLst>
              </a:tr>
              <a:tr h="537709">
                <a:tc>
                  <a:txBody>
                    <a:bodyPr/>
                    <a:lstStyle/>
                    <a:p>
                      <a:pPr marL="0" marR="0" algn="ctr">
                        <a:lnSpc>
                          <a:spcPct val="115000"/>
                        </a:lnSpc>
                        <a:spcBef>
                          <a:spcPts val="0"/>
                        </a:spcBef>
                        <a:spcAft>
                          <a:spcPts val="0"/>
                        </a:spcAft>
                      </a:pPr>
                      <a:r>
                        <a:rPr lang="en-US" sz="1800" dirty="0">
                          <a:effectLst/>
                        </a:rPr>
                        <a:t>Normal</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&lt;150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800" dirty="0">
                          <a:effectLst/>
                        </a:rPr>
                        <a:t>&lt;150 mg/dL</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6408619"/>
                  </a:ext>
                </a:extLst>
              </a:tr>
              <a:tr h="537709">
                <a:tc>
                  <a:txBody>
                    <a:bodyPr/>
                    <a:lstStyle/>
                    <a:p>
                      <a:pPr marL="0" marR="0" algn="ctr">
                        <a:lnSpc>
                          <a:spcPct val="115000"/>
                        </a:lnSpc>
                        <a:spcBef>
                          <a:spcPts val="0"/>
                        </a:spcBef>
                        <a:spcAft>
                          <a:spcPts val="0"/>
                        </a:spcAft>
                      </a:pPr>
                      <a:r>
                        <a:rPr lang="en-US" sz="1800" dirty="0">
                          <a:effectLst/>
                        </a:rPr>
                        <a:t>Borderline high</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150-199</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867853431"/>
                  </a:ext>
                </a:extLst>
              </a:tr>
              <a:tr h="537709">
                <a:tc>
                  <a:txBody>
                    <a:bodyPr/>
                    <a:lstStyle/>
                    <a:p>
                      <a:pPr marL="0" marR="0" algn="ctr">
                        <a:lnSpc>
                          <a:spcPct val="115000"/>
                        </a:lnSpc>
                        <a:spcBef>
                          <a:spcPts val="0"/>
                        </a:spcBef>
                        <a:spcAft>
                          <a:spcPts val="0"/>
                        </a:spcAft>
                      </a:pPr>
                      <a:r>
                        <a:rPr lang="en-US" sz="1800" dirty="0">
                          <a:effectLst/>
                        </a:rPr>
                        <a:t>High</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200-499</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308055105"/>
                  </a:ext>
                </a:extLst>
              </a:tr>
              <a:tr h="537709">
                <a:tc>
                  <a:txBody>
                    <a:bodyPr/>
                    <a:lstStyle/>
                    <a:p>
                      <a:pPr marL="0" marR="0" algn="ctr">
                        <a:lnSpc>
                          <a:spcPct val="115000"/>
                        </a:lnSpc>
                        <a:spcBef>
                          <a:spcPts val="0"/>
                        </a:spcBef>
                        <a:spcAft>
                          <a:spcPts val="0"/>
                        </a:spcAft>
                      </a:pPr>
                      <a:r>
                        <a:rPr lang="en-US" sz="1800" dirty="0">
                          <a:effectLst/>
                        </a:rPr>
                        <a:t>Very high</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≥500</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223984456"/>
                  </a:ext>
                </a:extLst>
              </a:tr>
            </a:tbl>
          </a:graphicData>
        </a:graphic>
      </p:graphicFrame>
      <p:sp>
        <p:nvSpPr>
          <p:cNvPr id="3" name="TextBox 2"/>
          <p:cNvSpPr txBox="1"/>
          <p:nvPr/>
        </p:nvSpPr>
        <p:spPr>
          <a:xfrm>
            <a:off x="304800" y="1718753"/>
            <a:ext cx="8610600" cy="830997"/>
          </a:xfrm>
          <a:prstGeom prst="rect">
            <a:avLst/>
          </a:prstGeom>
          <a:ln>
            <a:solidFill>
              <a:schemeClr val="accent3"/>
            </a:solidFill>
          </a:ln>
        </p:spPr>
        <p:style>
          <a:lnRef idx="1">
            <a:schemeClr val="dk1"/>
          </a:lnRef>
          <a:fillRef idx="2">
            <a:schemeClr val="dk1"/>
          </a:fillRef>
          <a:effectRef idx="1">
            <a:schemeClr val="dk1"/>
          </a:effectRef>
          <a:fontRef idx="minor">
            <a:schemeClr val="dk1"/>
          </a:fontRef>
        </p:style>
        <p:txBody>
          <a:bodyPr wrap="square" rtlCol="0">
            <a:spAutoFit/>
          </a:bodyPr>
          <a:lstStyle/>
          <a:p>
            <a:pPr lvl="0" algn="ctr"/>
            <a:r>
              <a:rPr lang="en-US" sz="1600" dirty="0">
                <a:solidFill>
                  <a:schemeClr val="tx1"/>
                </a:solidFill>
                <a:latin typeface="Calibri Regular" charset="0"/>
              </a:rPr>
              <a:t>TG levels that are even moderately elevated (≥150 mg/dL) may identify individuals at risk for the insulin resistance syndrome. TG levels ≥200 mg/dL may indicate a substantial increase in ASCVD risk. Hypertriglyceridemia is also commonly associated with a procoagulant state and hypertension.</a:t>
            </a:r>
          </a:p>
        </p:txBody>
      </p:sp>
      <p:sp>
        <p:nvSpPr>
          <p:cNvPr id="6" name="TextBox 5"/>
          <p:cNvSpPr txBox="1"/>
          <p:nvPr/>
        </p:nvSpPr>
        <p:spPr>
          <a:xfrm>
            <a:off x="49675" y="6357796"/>
            <a:ext cx="8218024" cy="477054"/>
          </a:xfrm>
          <a:prstGeom prst="rect">
            <a:avLst/>
          </a:prstGeom>
          <a:noFill/>
        </p:spPr>
        <p:txBody>
          <a:bodyPr wrap="square" rtlCol="0" anchor="b">
            <a:spAutoFit/>
          </a:bodyPr>
          <a:lstStyle/>
          <a:p>
            <a:pPr>
              <a:spcBef>
                <a:spcPts val="600"/>
              </a:spcBef>
            </a:pPr>
            <a:r>
              <a:rPr lang="en-US" sz="1000" dirty="0">
                <a:latin typeface="+mn-lt"/>
                <a:ea typeface="Calibri" panose="020F0502020204030204" pitchFamily="34" charset="0"/>
                <a:cs typeface="Times New Roman" panose="02020603050405020304" pitchFamily="18" charset="0"/>
              </a:rPr>
              <a:t>ASCVD, atherosclerotic cardiovascular disease; TG, triglycerides</a:t>
            </a:r>
            <a:r>
              <a:rPr lang="en-US" sz="1000" dirty="0">
                <a:solidFill>
                  <a:prstClr val="black"/>
                </a:solidFill>
                <a:latin typeface="+mn-lt"/>
                <a:ea typeface="Calibri" panose="020F0502020204030204" pitchFamily="34" charset="0"/>
                <a:cs typeface="Times New Roman" panose="02020603050405020304" pitchFamily="18" charset="0"/>
              </a:rPr>
              <a:t>.</a:t>
            </a:r>
            <a:endParaRPr lang="en-US" sz="1000" dirty="0">
              <a:solidFill>
                <a:prstClr val="black"/>
              </a:solidFill>
              <a:latin typeface="+mn-lt"/>
            </a:endParaRPr>
          </a:p>
          <a:p>
            <a:pPr>
              <a:spcBef>
                <a:spcPts val="600"/>
              </a:spcBef>
            </a:pPr>
            <a:r>
              <a:rPr lang="en-US" sz="1000" dirty="0" err="1">
                <a:solidFill>
                  <a:prstClr val="black"/>
                </a:solidFill>
                <a:latin typeface="+mn-lt"/>
                <a:cs typeface="Calibri" panose="020F0502020204030204" pitchFamily="34" charset="0"/>
              </a:rPr>
              <a:t>Jellinger</a:t>
            </a:r>
            <a:r>
              <a:rPr lang="en-US" sz="1000" dirty="0">
                <a:solidFill>
                  <a:prstClr val="black"/>
                </a:solidFill>
                <a:latin typeface="+mn-lt"/>
                <a:cs typeface="Calibri" panose="020F0502020204030204" pitchFamily="34" charset="0"/>
              </a:rPr>
              <a:t> P, et al. </a:t>
            </a:r>
            <a:r>
              <a:rPr lang="en-US" sz="1000" i="1" dirty="0">
                <a:solidFill>
                  <a:prstClr val="black"/>
                </a:solidFill>
                <a:latin typeface="+mn-lt"/>
                <a:cs typeface="Calibri" panose="020F0502020204030204" pitchFamily="34" charset="0"/>
              </a:rPr>
              <a:t>Endocr Practice</a:t>
            </a:r>
            <a:r>
              <a:rPr lang="en-US" sz="1000" dirty="0">
                <a:solidFill>
                  <a:prstClr val="black"/>
                </a:solidFill>
                <a:latin typeface="+mn-lt"/>
                <a:cs typeface="Calibri" panose="020F0502020204030204" pitchFamily="34" charset="0"/>
              </a:rPr>
              <a:t>. 2017;23:479-497</a:t>
            </a:r>
            <a:r>
              <a:rPr lang="en-US" sz="1000" dirty="0">
                <a:latin typeface="+mn-lt"/>
              </a:rPr>
              <a:t>.</a:t>
            </a:r>
            <a:endParaRPr lang="en-US" sz="1000" u="sng" dirty="0">
              <a:latin typeface="+mn-lt"/>
            </a:endParaRPr>
          </a:p>
        </p:txBody>
      </p:sp>
    </p:spTree>
    <p:extLst>
      <p:ext uri="{BB962C8B-B14F-4D97-AF65-F5344CB8AC3E}">
        <p14:creationId xmlns:p14="http://schemas.microsoft.com/office/powerpoint/2010/main" val="2662422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12" y="5817161"/>
            <a:ext cx="8529071" cy="1015663"/>
          </a:xfrm>
          <a:prstGeom prst="rect">
            <a:avLst/>
          </a:prstGeom>
        </p:spPr>
        <p:txBody>
          <a:bodyPr wrap="square" anchor="b">
            <a:spAutoFit/>
          </a:bodyPr>
          <a:lstStyle/>
          <a:p>
            <a:pPr>
              <a:spcBef>
                <a:spcPts val="400"/>
              </a:spcBef>
            </a:pPr>
            <a:r>
              <a:rPr lang="en-US" sz="1000" dirty="0">
                <a:ea typeface="Calibri" panose="020F0502020204030204" pitchFamily="34" charset="0"/>
              </a:rPr>
              <a:t>*Adjusted for sex, age,  smoking, diabetes, SBP, HDL-C, and trial. </a:t>
            </a:r>
          </a:p>
          <a:p>
            <a:pPr>
              <a:spcBef>
                <a:spcPts val="400"/>
              </a:spcBef>
            </a:pPr>
            <a:r>
              <a:rPr lang="en-US" sz="1000" dirty="0">
                <a:ea typeface="Calibri" panose="020F0502020204030204" pitchFamily="34" charset="0"/>
              </a:rPr>
              <a:t>** &gt;200 mg/dL for non-HDL-C. </a:t>
            </a:r>
          </a:p>
          <a:p>
            <a:pPr>
              <a:spcBef>
                <a:spcPts val="400"/>
              </a:spcBef>
            </a:pPr>
            <a:r>
              <a:rPr lang="en-US" sz="1000" dirty="0">
                <a:ea typeface="Calibri" panose="020F0502020204030204" pitchFamily="34" charset="0"/>
              </a:rPr>
              <a:t>Apo, apolipoprotein; </a:t>
            </a:r>
            <a:r>
              <a:rPr lang="en-US" sz="1000" dirty="0"/>
              <a:t>CV, cerebrovascular; HDL-C, high-density lipoprotein cholesterol; LDL-C, low-density lipoprotein cholesterol SBP, systolic blood pressure.</a:t>
            </a:r>
          </a:p>
          <a:p>
            <a:pPr>
              <a:spcBef>
                <a:spcPts val="400"/>
              </a:spcBef>
            </a:pPr>
            <a:r>
              <a:rPr lang="en-US" sz="1000" dirty="0" err="1"/>
              <a:t>Boekholdt</a:t>
            </a:r>
            <a:r>
              <a:rPr lang="en-US" sz="1000" dirty="0"/>
              <a:t> SM, et al</a:t>
            </a:r>
            <a:r>
              <a:rPr lang="en-US" sz="1000" i="1" dirty="0"/>
              <a:t>. J Am Coll Cardiol</a:t>
            </a:r>
            <a:r>
              <a:rPr lang="en-US" sz="1000" dirty="0"/>
              <a:t>. 2014;64(5):485-494.</a:t>
            </a:r>
            <a:endParaRPr lang="en-US" sz="1200" dirty="0"/>
          </a:p>
        </p:txBody>
      </p:sp>
      <p:sp>
        <p:nvSpPr>
          <p:cNvPr id="13" name="Rectangle 12"/>
          <p:cNvSpPr/>
          <p:nvPr/>
        </p:nvSpPr>
        <p:spPr>
          <a:xfrm>
            <a:off x="792880" y="1528974"/>
            <a:ext cx="7558239" cy="646331"/>
          </a:xfrm>
          <a:prstGeom prst="rect">
            <a:avLst/>
          </a:prstGeom>
        </p:spPr>
        <p:txBody>
          <a:bodyPr wrap="square">
            <a:spAutoFit/>
          </a:bodyPr>
          <a:lstStyle/>
          <a:p>
            <a:pPr algn="ctr" defTabSz="914400">
              <a:lnSpc>
                <a:spcPct val="90000"/>
              </a:lnSpc>
            </a:pPr>
            <a:r>
              <a:rPr lang="en-US" sz="2000" b="1" dirty="0">
                <a:solidFill>
                  <a:schemeClr val="accent3"/>
                </a:solidFill>
                <a:latin typeface="+mn-lt"/>
                <a:cs typeface="Arial" panose="020B0604020202020204" pitchFamily="34" charset="0"/>
              </a:rPr>
              <a:t>Meta-analysis of 8 Statin Trials</a:t>
            </a:r>
            <a:br>
              <a:rPr lang="en-US" sz="2000" b="1" dirty="0">
                <a:solidFill>
                  <a:schemeClr val="accent3"/>
                </a:solidFill>
                <a:latin typeface="+mn-lt"/>
                <a:cs typeface="Arial" panose="020B0604020202020204" pitchFamily="34" charset="0"/>
              </a:rPr>
            </a:br>
            <a:r>
              <a:rPr lang="en-US" sz="2000" b="1" dirty="0">
                <a:solidFill>
                  <a:schemeClr val="accent3"/>
                </a:solidFill>
                <a:latin typeface="+mn-lt"/>
                <a:cs typeface="Arial" panose="020B0604020202020204" pitchFamily="34" charset="0"/>
              </a:rPr>
              <a:t>(Moderate- to High-Intensity Dosing)</a:t>
            </a:r>
          </a:p>
        </p:txBody>
      </p:sp>
      <p:grpSp>
        <p:nvGrpSpPr>
          <p:cNvPr id="16" name="Group 15"/>
          <p:cNvGrpSpPr/>
          <p:nvPr/>
        </p:nvGrpSpPr>
        <p:grpSpPr>
          <a:xfrm>
            <a:off x="291441" y="2168618"/>
            <a:ext cx="8676634" cy="3758452"/>
            <a:chOff x="291441" y="2168618"/>
            <a:chExt cx="8676634" cy="3758452"/>
          </a:xfrm>
        </p:grpSpPr>
        <p:sp>
          <p:nvSpPr>
            <p:cNvPr id="8" name="Rectangle 7"/>
            <p:cNvSpPr/>
            <p:nvPr/>
          </p:nvSpPr>
          <p:spPr>
            <a:xfrm>
              <a:off x="2367875" y="2190427"/>
              <a:ext cx="1035766" cy="954107"/>
            </a:xfrm>
            <a:prstGeom prst="rect">
              <a:avLst/>
            </a:prstGeom>
          </p:spPr>
          <p:txBody>
            <a:bodyPr wrap="square">
              <a:spAutoFit/>
            </a:bodyPr>
            <a:lstStyle/>
            <a:p>
              <a:pPr algn="ctr" defTabSz="914400"/>
              <a:r>
                <a:rPr lang="en-US" sz="1400" b="1" dirty="0">
                  <a:latin typeface="+mn-lt"/>
                </a:rPr>
                <a:t>Current </a:t>
              </a:r>
            </a:p>
            <a:p>
              <a:pPr algn="ctr"/>
              <a:r>
                <a:rPr lang="en-US" sz="1400" b="1" dirty="0">
                  <a:latin typeface="+mn-lt"/>
                </a:rPr>
                <a:t>“very high” risk goals</a:t>
              </a:r>
            </a:p>
          </p:txBody>
        </p:sp>
        <p:grpSp>
          <p:nvGrpSpPr>
            <p:cNvPr id="12" name="Group 11"/>
            <p:cNvGrpSpPr/>
            <p:nvPr/>
          </p:nvGrpSpPr>
          <p:grpSpPr>
            <a:xfrm>
              <a:off x="291441" y="2168618"/>
              <a:ext cx="8676634" cy="3758452"/>
              <a:chOff x="291441" y="2168618"/>
              <a:chExt cx="8676634" cy="3758452"/>
            </a:xfrm>
          </p:grpSpPr>
          <p:grpSp>
            <p:nvGrpSpPr>
              <p:cNvPr id="11" name="Group 10"/>
              <p:cNvGrpSpPr/>
              <p:nvPr/>
            </p:nvGrpSpPr>
            <p:grpSpPr>
              <a:xfrm>
                <a:off x="1240786" y="2250659"/>
                <a:ext cx="7636672" cy="2973083"/>
                <a:chOff x="1240786" y="2250659"/>
                <a:chExt cx="7636672" cy="2973083"/>
              </a:xfrm>
            </p:grpSpPr>
            <p:sp>
              <p:nvSpPr>
                <p:cNvPr id="10" name="Rectangle 9"/>
                <p:cNvSpPr/>
                <p:nvPr/>
              </p:nvSpPr>
              <p:spPr bwMode="auto">
                <a:xfrm>
                  <a:off x="1240786" y="2250659"/>
                  <a:ext cx="1097215" cy="2973083"/>
                </a:xfrm>
                <a:prstGeom prst="rect">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19" name="Rectangle 18"/>
                <p:cNvSpPr/>
                <p:nvPr/>
              </p:nvSpPr>
              <p:spPr bwMode="auto">
                <a:xfrm>
                  <a:off x="3420605" y="2250659"/>
                  <a:ext cx="1097215" cy="2973083"/>
                </a:xfrm>
                <a:prstGeom prst="rect">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0" name="Rectangle 19"/>
                <p:cNvSpPr/>
                <p:nvPr/>
              </p:nvSpPr>
              <p:spPr bwMode="auto">
                <a:xfrm>
                  <a:off x="5600424" y="2250659"/>
                  <a:ext cx="1097215" cy="2973083"/>
                </a:xfrm>
                <a:prstGeom prst="rect">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1" name="Rectangle 20"/>
                <p:cNvSpPr/>
                <p:nvPr/>
              </p:nvSpPr>
              <p:spPr bwMode="auto">
                <a:xfrm>
                  <a:off x="7780243" y="2250659"/>
                  <a:ext cx="1097215" cy="2973083"/>
                </a:xfrm>
                <a:prstGeom prst="rect">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grpSp>
          <p:graphicFrame>
            <p:nvGraphicFramePr>
              <p:cNvPr id="4" name="Chart 3"/>
              <p:cNvGraphicFramePr/>
              <p:nvPr>
                <p:extLst>
                  <p:ext uri="{D42A27DB-BD31-4B8C-83A1-F6EECF244321}">
                    <p14:modId xmlns:p14="http://schemas.microsoft.com/office/powerpoint/2010/main" val="3748001914"/>
                  </p:ext>
                </p:extLst>
              </p:nvPr>
            </p:nvGraphicFramePr>
            <p:xfrm>
              <a:off x="558140" y="2243972"/>
              <a:ext cx="8409935" cy="328431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rot="16200000">
                <a:off x="-969479" y="3429538"/>
                <a:ext cx="3045060" cy="523220"/>
              </a:xfrm>
              <a:prstGeom prst="rect">
                <a:avLst/>
              </a:prstGeom>
            </p:spPr>
            <p:txBody>
              <a:bodyPr wrap="square">
                <a:spAutoFit/>
              </a:bodyPr>
              <a:lstStyle/>
              <a:p>
                <a:pPr algn="ctr" defTabSz="914400"/>
                <a:r>
                  <a:rPr lang="en-US" sz="1400" b="1" dirty="0">
                    <a:solidFill>
                      <a:schemeClr val="tx1">
                        <a:lumMod val="65000"/>
                        <a:lumOff val="35000"/>
                      </a:schemeClr>
                    </a:solidFill>
                    <a:latin typeface="+mj-lt"/>
                    <a:cs typeface="Arial" panose="020B0604020202020204" pitchFamily="34" charset="0"/>
                  </a:rPr>
                  <a:t>Adjusted* Hazard Ratio </a:t>
                </a:r>
                <a:r>
                  <a:rPr lang="en-US" sz="1400" b="1" dirty="0">
                    <a:solidFill>
                      <a:schemeClr val="tx1">
                        <a:lumMod val="65000"/>
                        <a:lumOff val="35000"/>
                      </a:schemeClr>
                    </a:solidFill>
                    <a:latin typeface="+mj-lt"/>
                  </a:rPr>
                  <a:t>for Major CV Events</a:t>
                </a:r>
                <a:endParaRPr lang="en-US" sz="1050" dirty="0">
                  <a:solidFill>
                    <a:schemeClr val="tx1">
                      <a:lumMod val="65000"/>
                      <a:lumOff val="35000"/>
                    </a:schemeClr>
                  </a:solidFill>
                  <a:latin typeface="+mj-lt"/>
                </a:endParaRPr>
              </a:p>
            </p:txBody>
          </p:sp>
          <p:sp>
            <p:nvSpPr>
              <p:cNvPr id="14" name="TextBox 13"/>
              <p:cNvSpPr txBox="1"/>
              <p:nvPr/>
            </p:nvSpPr>
            <p:spPr>
              <a:xfrm>
                <a:off x="1120305" y="5403850"/>
                <a:ext cx="7694497" cy="523220"/>
              </a:xfrm>
              <a:prstGeom prst="rect">
                <a:avLst/>
              </a:prstGeom>
              <a:noFill/>
            </p:spPr>
            <p:txBody>
              <a:bodyPr wrap="square" rtlCol="0">
                <a:spAutoFit/>
              </a:bodyPr>
              <a:lstStyle/>
              <a:p>
                <a:pPr algn="ctr" defTabSz="914400"/>
                <a:r>
                  <a:rPr lang="en-US" sz="1400" b="1" dirty="0">
                    <a:solidFill>
                      <a:schemeClr val="tx1">
                        <a:lumMod val="65000"/>
                        <a:lumOff val="35000"/>
                      </a:schemeClr>
                    </a:solidFill>
                    <a:latin typeface="+mj-lt"/>
                    <a:cs typeface="Arial" panose="020B0604020202020204" pitchFamily="34" charset="0"/>
                  </a:rPr>
                  <a:t>LDL-C, ApoB, non-HDL-C </a:t>
                </a:r>
                <a:r>
                  <a:rPr lang="en-US" sz="1400" b="1" dirty="0">
                    <a:solidFill>
                      <a:schemeClr val="tx1">
                        <a:lumMod val="65000"/>
                        <a:lumOff val="35000"/>
                      </a:schemeClr>
                    </a:solidFill>
                  </a:rPr>
                  <a:t>Achieved On-Trial Atherogenic Cholesterol and Lipoprotein Concentration (mg/dL)</a:t>
                </a:r>
              </a:p>
            </p:txBody>
          </p:sp>
        </p:grpSp>
        <p:sp>
          <p:nvSpPr>
            <p:cNvPr id="15" name="Rectangle 14"/>
            <p:cNvSpPr/>
            <p:nvPr/>
          </p:nvSpPr>
          <p:spPr>
            <a:xfrm>
              <a:off x="3508438" y="2190427"/>
              <a:ext cx="983073" cy="954107"/>
            </a:xfrm>
            <a:prstGeom prst="rect">
              <a:avLst/>
            </a:prstGeom>
          </p:spPr>
          <p:txBody>
            <a:bodyPr wrap="square">
              <a:spAutoFit/>
            </a:bodyPr>
            <a:lstStyle/>
            <a:p>
              <a:pPr algn="ctr" defTabSz="914400"/>
              <a:r>
                <a:rPr lang="en-US" sz="1400" b="1" dirty="0">
                  <a:latin typeface="+mn-lt"/>
                </a:rPr>
                <a:t>Current “high” risk goals</a:t>
              </a:r>
            </a:p>
          </p:txBody>
        </p:sp>
        <p:sp>
          <p:nvSpPr>
            <p:cNvPr id="25" name="Rectangle 24"/>
            <p:cNvSpPr/>
            <p:nvPr/>
          </p:nvSpPr>
          <p:spPr>
            <a:xfrm>
              <a:off x="1177913" y="2190427"/>
              <a:ext cx="1277801" cy="954107"/>
            </a:xfrm>
            <a:prstGeom prst="rect">
              <a:avLst/>
            </a:prstGeom>
          </p:spPr>
          <p:txBody>
            <a:bodyPr wrap="square">
              <a:spAutoFit/>
            </a:bodyPr>
            <a:lstStyle/>
            <a:p>
              <a:pPr algn="ctr" defTabSz="914400"/>
              <a:r>
                <a:rPr lang="en-US" sz="1400" b="1" dirty="0">
                  <a:solidFill>
                    <a:schemeClr val="accent3"/>
                  </a:solidFill>
                  <a:latin typeface="+mn-lt"/>
                  <a:cs typeface="Arial" panose="020B0604020202020204" pitchFamily="34" charset="0"/>
                </a:rPr>
                <a:t>Very low </a:t>
              </a:r>
            </a:p>
            <a:p>
              <a:pPr algn="ctr" defTabSz="914400"/>
              <a:r>
                <a:rPr lang="en-US" sz="1400" b="1" dirty="0">
                  <a:solidFill>
                    <a:schemeClr val="accent3"/>
                  </a:solidFill>
                  <a:latin typeface="+mn-lt"/>
                  <a:cs typeface="Arial" panose="020B0604020202020204" pitchFamily="34" charset="0"/>
                </a:rPr>
                <a:t>LDL-C levels, </a:t>
              </a:r>
            </a:p>
            <a:p>
              <a:pPr algn="ctr" defTabSz="914400"/>
              <a:r>
                <a:rPr lang="en-US" sz="1400" b="1" dirty="0">
                  <a:solidFill>
                    <a:schemeClr val="accent3"/>
                  </a:solidFill>
                  <a:latin typeface="+mn-lt"/>
                  <a:cs typeface="Arial" panose="020B0604020202020204" pitchFamily="34" charset="0"/>
                </a:rPr>
                <a:t>lowest </a:t>
              </a:r>
              <a:r>
                <a:rPr lang="en-US" sz="1400" b="1" dirty="0">
                  <a:solidFill>
                    <a:schemeClr val="accent3"/>
                  </a:solidFill>
                  <a:latin typeface="+mn-lt"/>
                </a:rPr>
                <a:t>risk </a:t>
              </a:r>
              <a:endParaRPr lang="en-US" sz="1400" dirty="0">
                <a:solidFill>
                  <a:schemeClr val="accent3"/>
                </a:solidFill>
                <a:latin typeface="+mn-lt"/>
              </a:endParaRPr>
            </a:p>
          </p:txBody>
        </p:sp>
      </p:grpSp>
      <p:sp>
        <p:nvSpPr>
          <p:cNvPr id="6" name="Title 5"/>
          <p:cNvSpPr>
            <a:spLocks noGrp="1"/>
          </p:cNvSpPr>
          <p:nvPr>
            <p:ph type="title"/>
          </p:nvPr>
        </p:nvSpPr>
        <p:spPr/>
        <p:txBody>
          <a:bodyPr/>
          <a:lstStyle/>
          <a:p>
            <a:r>
              <a:rPr lang="en-US" dirty="0"/>
              <a:t>Very Low LDL-C Levels and Risk for Major CV Events</a:t>
            </a:r>
          </a:p>
        </p:txBody>
      </p:sp>
      <p:sp>
        <p:nvSpPr>
          <p:cNvPr id="2" name="Slide Number Placeholder 1"/>
          <p:cNvSpPr>
            <a:spLocks noGrp="1"/>
          </p:cNvSpPr>
          <p:nvPr>
            <p:ph type="sldNum" sz="quarter" idx="4"/>
          </p:nvPr>
        </p:nvSpPr>
        <p:spPr/>
        <p:txBody>
          <a:bodyPr/>
          <a:lstStyle/>
          <a:p>
            <a:fld id="{2462ECC2-A415-4E86-873D-B602882CC3EA}" type="slidenum">
              <a:rPr lang="en-US" smtClean="0"/>
              <a:pPr/>
              <a:t>83</a:t>
            </a:fld>
            <a:endParaRPr lang="en-US" dirty="0"/>
          </a:p>
        </p:txBody>
      </p:sp>
    </p:spTree>
    <p:extLst>
      <p:ext uri="{BB962C8B-B14F-4D97-AF65-F5344CB8AC3E}">
        <p14:creationId xmlns:p14="http://schemas.microsoft.com/office/powerpoint/2010/main" val="3785080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IMPROVE-IT: Improved Reduction of Outcomes, </a:t>
            </a:r>
            <a:r>
              <a:rPr lang="en-US" sz="2800" dirty="0" err="1"/>
              <a:t>Vytorin</a:t>
            </a:r>
            <a:r>
              <a:rPr lang="en-US" sz="2800" dirty="0"/>
              <a:t> Efficacy International Trial</a:t>
            </a:r>
          </a:p>
        </p:txBody>
      </p:sp>
      <p:sp>
        <p:nvSpPr>
          <p:cNvPr id="4" name="Slide Number Placeholder 3"/>
          <p:cNvSpPr>
            <a:spLocks noGrp="1"/>
          </p:cNvSpPr>
          <p:nvPr>
            <p:ph type="sldNum" sz="quarter" idx="4"/>
          </p:nvPr>
        </p:nvSpPr>
        <p:spPr/>
        <p:txBody>
          <a:bodyPr/>
          <a:lstStyle/>
          <a:p>
            <a:fld id="{2462ECC2-A415-4E86-873D-B602882CC3EA}" type="slidenum">
              <a:rPr lang="en-US" smtClean="0"/>
              <a:pPr/>
              <a:t>84</a:t>
            </a:fld>
            <a:endParaRPr lang="en-US" dirty="0"/>
          </a:p>
        </p:txBody>
      </p:sp>
      <p:sp>
        <p:nvSpPr>
          <p:cNvPr id="5" name="Rectangle 34"/>
          <p:cNvSpPr txBox="1">
            <a:spLocks noChangeArrowheads="1"/>
          </p:cNvSpPr>
          <p:nvPr/>
        </p:nvSpPr>
        <p:spPr>
          <a:xfrm>
            <a:off x="4479185" y="2535753"/>
            <a:ext cx="4556125" cy="1656967"/>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600"/>
              </a:spcBef>
              <a:buClr>
                <a:schemeClr val="tx1"/>
              </a:buClr>
              <a:buFont typeface="Arial" charset="0"/>
              <a:buChar char="•"/>
            </a:pPr>
            <a:r>
              <a:rPr lang="en-US" sz="1400" dirty="0">
                <a:latin typeface="+mj-lt"/>
              </a:rPr>
              <a:t>Primary endpoint (CV death/MI/UA/coronary revasc/stroke/moderate/severe bleeding) for ezetimibe/simvastatin vs. simvastatin: 32.7% vs. 34.7% (HR 0.94, 95% CI 0.89-0.99; </a:t>
            </a:r>
            <a:r>
              <a:rPr lang="en-US" sz="1400" i="1" dirty="0">
                <a:latin typeface="+mj-lt"/>
              </a:rPr>
              <a:t>P</a:t>
            </a:r>
            <a:r>
              <a:rPr lang="en-US" sz="1400" dirty="0">
                <a:latin typeface="+mj-lt"/>
              </a:rPr>
              <a:t>=0.016)</a:t>
            </a:r>
          </a:p>
          <a:p>
            <a:pPr>
              <a:spcBef>
                <a:spcPts val="600"/>
              </a:spcBef>
              <a:buClr>
                <a:schemeClr val="tx1"/>
              </a:buClr>
              <a:buFont typeface="Arial" charset="0"/>
              <a:buChar char="•"/>
            </a:pPr>
            <a:r>
              <a:rPr lang="en-US" sz="1400" dirty="0">
                <a:latin typeface="+mj-lt"/>
              </a:rPr>
              <a:t>MI: 13.1% vs. 14.8%, </a:t>
            </a:r>
            <a:r>
              <a:rPr lang="en-US" sz="1400" i="1" dirty="0">
                <a:latin typeface="+mj-lt"/>
              </a:rPr>
              <a:t>P</a:t>
            </a:r>
            <a:r>
              <a:rPr lang="en-US" sz="1400" dirty="0">
                <a:latin typeface="+mj-lt"/>
              </a:rPr>
              <a:t>=0.002; stroke: 4.2% vs. 4.8%, </a:t>
            </a:r>
            <a:r>
              <a:rPr lang="en-US" sz="1400" i="1" dirty="0">
                <a:latin typeface="+mj-lt"/>
              </a:rPr>
              <a:t>P</a:t>
            </a:r>
            <a:r>
              <a:rPr lang="en-US" sz="1400" dirty="0">
                <a:latin typeface="+mj-lt"/>
              </a:rPr>
              <a:t>=0.05; CVD/MI/stroke: 20.4% vs. 22.2%, </a:t>
            </a:r>
            <a:r>
              <a:rPr lang="en-US" sz="1400" i="1" dirty="0">
                <a:latin typeface="+mj-lt"/>
              </a:rPr>
              <a:t>P</a:t>
            </a:r>
            <a:r>
              <a:rPr lang="en-US" sz="1400" dirty="0">
                <a:latin typeface="+mj-lt"/>
              </a:rPr>
              <a:t>=0.003</a:t>
            </a:r>
          </a:p>
          <a:p>
            <a:pPr>
              <a:spcBef>
                <a:spcPts val="600"/>
              </a:spcBef>
              <a:buClr>
                <a:schemeClr val="tx1"/>
              </a:buClr>
              <a:buFont typeface="Arial" charset="0"/>
              <a:buChar char="•"/>
            </a:pPr>
            <a:r>
              <a:rPr lang="en-US" sz="1400" dirty="0">
                <a:latin typeface="+mj-lt"/>
              </a:rPr>
              <a:t>Median LDL follow-up average: 53.7 vs. 69.5 mg/dL</a:t>
            </a:r>
          </a:p>
        </p:txBody>
      </p:sp>
      <p:sp>
        <p:nvSpPr>
          <p:cNvPr id="6" name="Text Box 10"/>
          <p:cNvSpPr txBox="1">
            <a:spLocks noChangeArrowheads="1"/>
          </p:cNvSpPr>
          <p:nvPr/>
        </p:nvSpPr>
        <p:spPr bwMode="auto">
          <a:xfrm>
            <a:off x="288184" y="1550190"/>
            <a:ext cx="8558933" cy="677108"/>
          </a:xfrm>
          <a:prstGeom prst="rect">
            <a:avLst/>
          </a:prstGeom>
          <a:ln>
            <a:solidFill>
              <a:schemeClr val="accent3"/>
            </a:solidFill>
            <a:headEnd/>
            <a:tailEnd/>
          </a:ln>
        </p:spPr>
        <p:style>
          <a:lnRef idx="1">
            <a:schemeClr val="dk1"/>
          </a:lnRef>
          <a:fillRef idx="2">
            <a:schemeClr val="dk1"/>
          </a:fillRef>
          <a:effectRef idx="1">
            <a:schemeClr val="dk1"/>
          </a:effectRef>
          <a:fontRef idx="minor">
            <a:schemeClr val="dk1"/>
          </a:fontRef>
        </p:style>
        <p:txBody>
          <a:bodyPr wrap="square" lIns="457200" tIns="91440" rIns="457200" bIns="91440">
            <a:spAutoFit/>
          </a:bodyPr>
          <a:lstStyle/>
          <a:p>
            <a:pPr algn="ctr">
              <a:spcBef>
                <a:spcPct val="50000"/>
              </a:spcBef>
            </a:pPr>
            <a:r>
              <a:rPr lang="en-US" sz="1600" b="1" dirty="0">
                <a:latin typeface="+mj-lt"/>
              </a:rPr>
              <a:t>Trial design: </a:t>
            </a:r>
            <a:r>
              <a:rPr lang="en-US" sz="1600" dirty="0">
                <a:latin typeface="+mj-lt"/>
              </a:rPr>
              <a:t>Patients with recent ACS were randomized 1:1 to either ezetimibe 10 mg + simvastatin 40 mg or simvastatin 40 mg and followed for a median of 6 years</a:t>
            </a:r>
          </a:p>
        </p:txBody>
      </p:sp>
      <p:sp>
        <p:nvSpPr>
          <p:cNvPr id="7" name="Text Box 13"/>
          <p:cNvSpPr txBox="1">
            <a:spLocks noChangeArrowheads="1"/>
          </p:cNvSpPr>
          <p:nvPr/>
        </p:nvSpPr>
        <p:spPr bwMode="auto">
          <a:xfrm>
            <a:off x="4402985" y="2324417"/>
            <a:ext cx="3962400" cy="338554"/>
          </a:xfrm>
          <a:prstGeom prst="rect">
            <a:avLst/>
          </a:prstGeom>
          <a:noFill/>
          <a:ln w="9525">
            <a:noFill/>
            <a:miter lim="800000"/>
            <a:headEnd/>
            <a:tailEnd/>
          </a:ln>
        </p:spPr>
        <p:txBody>
          <a:bodyPr wrap="square">
            <a:spAutoFit/>
          </a:bodyPr>
          <a:lstStyle/>
          <a:p>
            <a:pPr>
              <a:spcBef>
                <a:spcPct val="50000"/>
              </a:spcBef>
            </a:pPr>
            <a:r>
              <a:rPr lang="en-US" sz="1600" b="1" dirty="0">
                <a:solidFill>
                  <a:schemeClr val="accent3"/>
                </a:solidFill>
                <a:latin typeface="Calibri Regular" charset="0"/>
              </a:rPr>
              <a:t>Results</a:t>
            </a:r>
          </a:p>
        </p:txBody>
      </p:sp>
      <p:sp>
        <p:nvSpPr>
          <p:cNvPr id="8" name="Text Box 14"/>
          <p:cNvSpPr txBox="1">
            <a:spLocks noChangeArrowheads="1"/>
          </p:cNvSpPr>
          <p:nvPr/>
        </p:nvSpPr>
        <p:spPr bwMode="auto">
          <a:xfrm>
            <a:off x="4479185" y="4573038"/>
            <a:ext cx="3962400" cy="338138"/>
          </a:xfrm>
          <a:prstGeom prst="rect">
            <a:avLst/>
          </a:prstGeom>
          <a:noFill/>
          <a:ln w="9525">
            <a:noFill/>
            <a:miter lim="800000"/>
            <a:headEnd/>
            <a:tailEnd/>
          </a:ln>
        </p:spPr>
        <p:txBody>
          <a:bodyPr>
            <a:spAutoFit/>
          </a:bodyPr>
          <a:lstStyle/>
          <a:p>
            <a:pPr>
              <a:spcBef>
                <a:spcPct val="50000"/>
              </a:spcBef>
            </a:pPr>
            <a:r>
              <a:rPr lang="en-US" sz="1600" b="1" dirty="0">
                <a:solidFill>
                  <a:schemeClr val="accent3"/>
                </a:solidFill>
                <a:latin typeface="Calibri Regular" charset="0"/>
              </a:rPr>
              <a:t>Conclusions</a:t>
            </a:r>
          </a:p>
        </p:txBody>
      </p:sp>
      <p:sp>
        <p:nvSpPr>
          <p:cNvPr id="14" name="Rectangle 212"/>
          <p:cNvSpPr>
            <a:spLocks noChangeArrowheads="1"/>
          </p:cNvSpPr>
          <p:nvPr/>
        </p:nvSpPr>
        <p:spPr bwMode="auto">
          <a:xfrm>
            <a:off x="4493473" y="4834976"/>
            <a:ext cx="4481512" cy="1524000"/>
          </a:xfrm>
          <a:prstGeom prst="rect">
            <a:avLst/>
          </a:prstGeom>
          <a:noFill/>
          <a:ln w="9525">
            <a:noFill/>
            <a:miter lim="800000"/>
            <a:headEnd/>
            <a:tailEnd/>
          </a:ln>
        </p:spPr>
        <p:txBody>
          <a:bodyPr/>
          <a:lstStyle/>
          <a:p>
            <a:pPr marL="122238" indent="-122238">
              <a:spcBef>
                <a:spcPts val="600"/>
              </a:spcBef>
              <a:buFontTx/>
              <a:buChar char="•"/>
            </a:pPr>
            <a:r>
              <a:rPr lang="en-US" sz="1450" dirty="0">
                <a:latin typeface="+mj-lt"/>
              </a:rPr>
              <a:t>In patients with high-risk ACS, ezetimibe 10 mg/simvastatin 40 mg was superior to simvastatin </a:t>
            </a:r>
            <a:br>
              <a:rPr lang="en-US" sz="1450" dirty="0">
                <a:latin typeface="+mj-lt"/>
              </a:rPr>
            </a:br>
            <a:r>
              <a:rPr lang="en-US" sz="1450" dirty="0">
                <a:latin typeface="+mj-lt"/>
              </a:rPr>
              <a:t>40 mg alone in reducing adverse CV events </a:t>
            </a:r>
          </a:p>
          <a:p>
            <a:pPr marL="122238" indent="-122238">
              <a:spcBef>
                <a:spcPts val="600"/>
              </a:spcBef>
              <a:buFontTx/>
              <a:buChar char="•"/>
            </a:pPr>
            <a:r>
              <a:rPr lang="en-US" sz="1450" dirty="0">
                <a:latin typeface="+mj-lt"/>
              </a:rPr>
              <a:t>This is the first study powered for clinical outcomes </a:t>
            </a:r>
            <a:br>
              <a:rPr lang="en-US" sz="1450" dirty="0">
                <a:latin typeface="+mj-lt"/>
              </a:rPr>
            </a:br>
            <a:r>
              <a:rPr lang="en-US" sz="1450" dirty="0">
                <a:latin typeface="+mj-lt"/>
              </a:rPr>
              <a:t>to show a benefit with a non-statin agent</a:t>
            </a:r>
          </a:p>
          <a:p>
            <a:pPr marL="122238" indent="-122238">
              <a:spcBef>
                <a:spcPts val="600"/>
              </a:spcBef>
              <a:buFontTx/>
              <a:buChar char="•"/>
            </a:pPr>
            <a:r>
              <a:rPr lang="en-US" sz="1450" dirty="0">
                <a:latin typeface="+mj-lt"/>
              </a:rPr>
              <a:t>Reaffirms the “lower is better” hypothesis </a:t>
            </a:r>
            <a:br>
              <a:rPr lang="en-US" sz="1450" dirty="0">
                <a:latin typeface="+mj-lt"/>
              </a:rPr>
            </a:br>
            <a:r>
              <a:rPr lang="en-US" sz="1450" dirty="0">
                <a:latin typeface="+mj-lt"/>
              </a:rPr>
              <a:t>with LDL-C </a:t>
            </a:r>
          </a:p>
        </p:txBody>
      </p:sp>
      <p:graphicFrame>
        <p:nvGraphicFramePr>
          <p:cNvPr id="22" name="Chart 21"/>
          <p:cNvGraphicFramePr/>
          <p:nvPr>
            <p:extLst>
              <p:ext uri="{D42A27DB-BD31-4B8C-83A1-F6EECF244321}">
                <p14:modId xmlns:p14="http://schemas.microsoft.com/office/powerpoint/2010/main" val="2584039757"/>
              </p:ext>
            </p:extLst>
          </p:nvPr>
        </p:nvGraphicFramePr>
        <p:xfrm>
          <a:off x="288184" y="2434443"/>
          <a:ext cx="3979015" cy="33250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40941" y="6054176"/>
            <a:ext cx="4419600" cy="774571"/>
          </a:xfrm>
          <a:prstGeom prst="rect">
            <a:avLst/>
          </a:prstGeom>
          <a:noFill/>
        </p:spPr>
        <p:txBody>
          <a:bodyPr wrap="square" rtlCol="0" anchor="b">
            <a:spAutoFit/>
          </a:bodyPr>
          <a:lstStyle/>
          <a:p>
            <a:pPr>
              <a:spcAft>
                <a:spcPts val="400"/>
              </a:spcAft>
            </a:pPr>
            <a:r>
              <a:rPr lang="en-US" sz="1000" dirty="0"/>
              <a:t>Abbreviations: </a:t>
            </a:r>
            <a:r>
              <a:rPr lang="en-US" sz="1000" dirty="0">
                <a:solidFill>
                  <a:srgbClr val="000000"/>
                </a:solidFill>
                <a:ea typeface="Calibri" panose="020F0502020204030204" pitchFamily="34" charset="0"/>
              </a:rPr>
              <a:t>ACS, acute coronary syndrome; </a:t>
            </a:r>
            <a:r>
              <a:rPr lang="en-US" sz="1000" dirty="0">
                <a:ea typeface="Calibri" panose="020F0502020204030204" pitchFamily="34" charset="0"/>
              </a:rPr>
              <a:t>CV, cardiovascular; CVD, cardiovascular disease;</a:t>
            </a:r>
            <a:r>
              <a:rPr lang="en-US" sz="1000" dirty="0"/>
              <a:t> LDL, low-density </a:t>
            </a:r>
            <a:r>
              <a:rPr lang="en-US" sz="1000" dirty="0">
                <a:ea typeface="Calibri" panose="020F0502020204030204" pitchFamily="34" charset="0"/>
              </a:rPr>
              <a:t>lipoprotein; LDL-C, low-density lipoprotein cholesterol; MI, </a:t>
            </a:r>
            <a:r>
              <a:rPr lang="en-US" sz="1100" dirty="0">
                <a:ea typeface="Calibri" panose="020F0502020204030204" pitchFamily="34" charset="0"/>
              </a:rPr>
              <a:t>myocardial infarction.</a:t>
            </a:r>
            <a:endParaRPr lang="en-US" sz="1400" dirty="0">
              <a:ea typeface="Calibri" panose="020F0502020204030204" pitchFamily="34" charset="0"/>
            </a:endParaRPr>
          </a:p>
          <a:p>
            <a:pPr>
              <a:spcAft>
                <a:spcPts val="400"/>
              </a:spcAft>
            </a:pPr>
            <a:r>
              <a:rPr lang="en-US" sz="1000" dirty="0">
                <a:solidFill>
                  <a:srgbClr val="000000"/>
                </a:solidFill>
                <a:ea typeface="Times New Roman" panose="02020603050405020304" pitchFamily="18" charset="0"/>
              </a:rPr>
              <a:t>Cannon CP, et al. </a:t>
            </a:r>
            <a:r>
              <a:rPr lang="en-US" sz="1000" i="1" dirty="0">
                <a:solidFill>
                  <a:srgbClr val="000000"/>
                </a:solidFill>
                <a:ea typeface="Times New Roman" panose="02020603050405020304" pitchFamily="18" charset="0"/>
              </a:rPr>
              <a:t>N Engl J Med. </a:t>
            </a:r>
            <a:r>
              <a:rPr lang="en-US" sz="1000" dirty="0">
                <a:solidFill>
                  <a:srgbClr val="000000"/>
                </a:solidFill>
                <a:ea typeface="Times New Roman" panose="02020603050405020304" pitchFamily="18" charset="0"/>
              </a:rPr>
              <a:t>2015;372:2387-2397.</a:t>
            </a:r>
            <a:endParaRPr lang="en-US" sz="1000" dirty="0"/>
          </a:p>
        </p:txBody>
      </p:sp>
      <p:sp>
        <p:nvSpPr>
          <p:cNvPr id="11" name="Rectangle 10"/>
          <p:cNvSpPr/>
          <p:nvPr/>
        </p:nvSpPr>
        <p:spPr>
          <a:xfrm>
            <a:off x="571007" y="2455759"/>
            <a:ext cx="3453189" cy="350865"/>
          </a:xfrm>
          <a:prstGeom prst="rect">
            <a:avLst/>
          </a:prstGeom>
        </p:spPr>
        <p:txBody>
          <a:bodyPr wrap="none">
            <a:spAutoFit/>
          </a:bodyPr>
          <a:lstStyle/>
          <a:p>
            <a:pPr>
              <a:defRPr sz="1680" b="1" i="0" u="none" strike="noStrike" kern="1200" baseline="0">
                <a:solidFill>
                  <a:prstClr val="black"/>
                </a:solidFill>
                <a:latin typeface="+mj-lt"/>
                <a:ea typeface="+mn-ea"/>
                <a:cs typeface="+mn-cs"/>
              </a:defRPr>
            </a:pPr>
            <a:r>
              <a:rPr lang="en-US" b="1" dirty="0">
                <a:solidFill>
                  <a:schemeClr val="accent3"/>
                </a:solidFill>
              </a:rPr>
              <a:t>Primary composite CV endpoint</a:t>
            </a:r>
          </a:p>
        </p:txBody>
      </p:sp>
    </p:spTree>
    <p:extLst>
      <p:ext uri="{BB962C8B-B14F-4D97-AF65-F5344CB8AC3E}">
        <p14:creationId xmlns:p14="http://schemas.microsoft.com/office/powerpoint/2010/main" val="910503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GLAGOV</a:t>
            </a:r>
          </a:p>
        </p:txBody>
      </p:sp>
      <p:sp>
        <p:nvSpPr>
          <p:cNvPr id="10" name="Slide Number Placeholder 9"/>
          <p:cNvSpPr>
            <a:spLocks noGrp="1"/>
          </p:cNvSpPr>
          <p:nvPr>
            <p:ph type="sldNum" sz="quarter" idx="4"/>
          </p:nvPr>
        </p:nvSpPr>
        <p:spPr/>
        <p:txBody>
          <a:bodyPr/>
          <a:lstStyle/>
          <a:p>
            <a:fld id="{2462ECC2-A415-4E86-873D-B602882CC3EA}" type="slidenum">
              <a:rPr lang="en-US" smtClean="0"/>
              <a:pPr/>
              <a:t>85</a:t>
            </a:fld>
            <a:endParaRPr lang="en-US" dirty="0"/>
          </a:p>
        </p:txBody>
      </p:sp>
      <p:sp>
        <p:nvSpPr>
          <p:cNvPr id="4" name="Rectangle 34"/>
          <p:cNvSpPr txBox="1">
            <a:spLocks noChangeArrowheads="1"/>
          </p:cNvSpPr>
          <p:nvPr/>
        </p:nvSpPr>
        <p:spPr>
          <a:xfrm>
            <a:off x="4470854" y="2367892"/>
            <a:ext cx="4572000" cy="1905238"/>
          </a:xfrm>
          <a:prstGeom prst="rect">
            <a:avLst/>
          </a:prstGeom>
        </p:spPr>
        <p:txBody>
          <a:bodyPr vert="horz">
            <a:noAutofit/>
          </a:bodyPr>
          <a:lstStyle>
            <a:defPPr>
              <a:defRPr lang="en-US"/>
            </a:defPPr>
            <a:lvl1pPr marL="274320" indent="-274320" eaLnBrk="1" latinLnBrk="0" hangingPunct="1">
              <a:spcBef>
                <a:spcPts val="600"/>
              </a:spcBef>
              <a:buClr>
                <a:schemeClr val="tx1"/>
              </a:buClr>
              <a:buSzPct val="95000"/>
              <a:buFont typeface="Arial" charset="0"/>
              <a:buChar char="•"/>
              <a:defRPr kumimoji="0" sz="1400">
                <a:latin typeface="+mj-lt"/>
                <a:cs typeface="+mn-cs"/>
              </a:defRPr>
            </a:lvl1pPr>
            <a:lvl2pPr marL="640080" indent="-246888" eaLnBrk="1" latinLnBrk="0" hangingPunct="1">
              <a:spcBef>
                <a:spcPct val="20000"/>
              </a:spcBef>
              <a:buClr>
                <a:schemeClr val="accent1"/>
              </a:buClr>
              <a:buSzPct val="85000"/>
              <a:buFont typeface="Wingdings 2"/>
              <a:buChar char=""/>
              <a:defRPr kumimoji="0" sz="2400">
                <a:latin typeface="+mn-lt"/>
                <a:cs typeface="+mn-cs"/>
              </a:defRPr>
            </a:lvl2pPr>
            <a:lvl3pPr indent="-246888" eaLnBrk="1" latinLnBrk="0" hangingPunct="1">
              <a:spcBef>
                <a:spcPct val="20000"/>
              </a:spcBef>
              <a:buClr>
                <a:schemeClr val="accent2"/>
              </a:buClr>
              <a:buSzPct val="70000"/>
              <a:buFont typeface="Wingdings 2"/>
              <a:buChar char=""/>
              <a:defRPr kumimoji="0" sz="2100">
                <a:latin typeface="+mn-lt"/>
                <a:cs typeface="+mn-cs"/>
              </a:defRPr>
            </a:lvl3pPr>
            <a:lvl4pPr marL="1188720" indent="-210312" eaLnBrk="1" latinLnBrk="0" hangingPunct="1">
              <a:spcBef>
                <a:spcPct val="20000"/>
              </a:spcBef>
              <a:buClr>
                <a:schemeClr val="accent3"/>
              </a:buClr>
              <a:buSzPct val="65000"/>
              <a:buFont typeface="Wingdings 2"/>
              <a:buChar char=""/>
              <a:defRPr kumimoji="0" sz="2000">
                <a:latin typeface="+mn-lt"/>
                <a:cs typeface="+mn-cs"/>
              </a:defRPr>
            </a:lvl4pPr>
            <a:lvl5pPr marL="1463040" indent="-210312" eaLnBrk="1" latinLnBrk="0" hangingPunct="1">
              <a:spcBef>
                <a:spcPct val="20000"/>
              </a:spcBef>
              <a:buClr>
                <a:schemeClr val="accent4"/>
              </a:buClr>
              <a:buSzPct val="65000"/>
              <a:buFont typeface="Wingdings 2"/>
              <a:buChar char=""/>
              <a:defRPr kumimoji="0" sz="2000">
                <a:latin typeface="+mn-lt"/>
                <a:cs typeface="+mn-cs"/>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r>
              <a:rPr lang="en-US" altLang="en-US" dirty="0"/>
              <a:t>Nominal change in percent atheroma volume at 78 weeks: -0.95% in the evolocumab group vs. 0.05% in the placebo group (P&lt;0.001 for between-group comparison)</a:t>
            </a:r>
          </a:p>
          <a:p>
            <a:r>
              <a:rPr lang="en-US" altLang="en-US" dirty="0"/>
              <a:t>Patients with plaque regression: 64.3% with evolocumab vs. 47.3% with placebo (P&lt;0.001) </a:t>
            </a:r>
          </a:p>
          <a:p>
            <a:r>
              <a:rPr lang="en-US" altLang="en-US" dirty="0"/>
              <a:t>Major adverse cardiac events: 12.2% with evolocumab vs. 15.3% with placebo</a:t>
            </a:r>
          </a:p>
        </p:txBody>
      </p:sp>
      <p:sp>
        <p:nvSpPr>
          <p:cNvPr id="5" name="Text Box 10"/>
          <p:cNvSpPr txBox="1">
            <a:spLocks noChangeArrowheads="1"/>
          </p:cNvSpPr>
          <p:nvPr/>
        </p:nvSpPr>
        <p:spPr bwMode="auto">
          <a:xfrm>
            <a:off x="838200" y="1321722"/>
            <a:ext cx="7620000" cy="677108"/>
          </a:xfrm>
          <a:prstGeom prst="rect">
            <a:avLst/>
          </a:prstGeom>
          <a:ln>
            <a:solidFill>
              <a:schemeClr val="accent3"/>
            </a:solidFill>
          </a:ln>
          <a:extLst/>
        </p:spPr>
        <p:style>
          <a:lnRef idx="1">
            <a:schemeClr val="dk1"/>
          </a:lnRef>
          <a:fillRef idx="2">
            <a:schemeClr val="dk1"/>
          </a:fillRef>
          <a:effectRef idx="1">
            <a:schemeClr val="dk1"/>
          </a:effectRef>
          <a:fontRef idx="minor">
            <a:schemeClr val="dk1"/>
          </a:fontRef>
        </p:style>
        <p:txBody>
          <a:bodyPr wrap="square" lIns="457200" tIns="91440" rIns="457200" bIns="91440">
            <a:spAutoFit/>
          </a:bodyPr>
          <a:lstStyle>
            <a:lvl1pPr>
              <a:spcBef>
                <a:spcPct val="20000"/>
              </a:spcBef>
              <a:buChar char="•"/>
              <a:defRPr sz="1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600" b="1" dirty="0">
                <a:latin typeface="+mj-lt"/>
              </a:rPr>
              <a:t>Trial design:</a:t>
            </a:r>
            <a:r>
              <a:rPr lang="en-US" altLang="en-US" sz="1600" dirty="0">
                <a:latin typeface="+mj-lt"/>
              </a:rPr>
              <a:t> Patients with CAD and elevated LDL-C on statin therapy were randomized to SQ evolocumab (n=484) vs SQ placebo (n=486). </a:t>
            </a:r>
          </a:p>
        </p:txBody>
      </p:sp>
      <p:sp>
        <p:nvSpPr>
          <p:cNvPr id="6" name="Text Box 13"/>
          <p:cNvSpPr txBox="1">
            <a:spLocks noChangeArrowheads="1"/>
          </p:cNvSpPr>
          <p:nvPr/>
        </p:nvSpPr>
        <p:spPr bwMode="auto">
          <a:xfrm>
            <a:off x="4267200" y="2091163"/>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1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dirty="0">
                <a:solidFill>
                  <a:schemeClr val="accent3"/>
                </a:solidFill>
              </a:rPr>
              <a:t>Results</a:t>
            </a:r>
          </a:p>
        </p:txBody>
      </p:sp>
      <p:sp>
        <p:nvSpPr>
          <p:cNvPr id="7" name="Text Box 14"/>
          <p:cNvSpPr txBox="1">
            <a:spLocks noChangeArrowheads="1"/>
          </p:cNvSpPr>
          <p:nvPr/>
        </p:nvSpPr>
        <p:spPr bwMode="auto">
          <a:xfrm>
            <a:off x="4267200" y="4282340"/>
            <a:ext cx="3962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1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dirty="0">
                <a:solidFill>
                  <a:schemeClr val="accent3"/>
                </a:solidFill>
              </a:rPr>
              <a:t>Conclusions</a:t>
            </a:r>
          </a:p>
        </p:txBody>
      </p:sp>
      <p:sp>
        <p:nvSpPr>
          <p:cNvPr id="8" name="Text Box 36"/>
          <p:cNvSpPr txBox="1">
            <a:spLocks noChangeArrowheads="1"/>
          </p:cNvSpPr>
          <p:nvPr/>
        </p:nvSpPr>
        <p:spPr bwMode="auto">
          <a:xfrm>
            <a:off x="4476990" y="4534915"/>
            <a:ext cx="4076700" cy="138499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a:noAutofit/>
          </a:bodyPr>
          <a:lstStyle>
            <a:defPPr>
              <a:defRPr lang="en-US"/>
            </a:defPPr>
            <a:lvl1pPr marL="274320" indent="-274320" eaLnBrk="1" latinLnBrk="0" hangingPunct="1">
              <a:spcBef>
                <a:spcPts val="600"/>
              </a:spcBef>
              <a:buClr>
                <a:schemeClr val="tx1"/>
              </a:buClr>
              <a:buSzPct val="95000"/>
              <a:buFont typeface="Arial" charset="0"/>
              <a:buChar char="•"/>
              <a:defRPr kumimoji="0" sz="1400">
                <a:latin typeface="+mj-lt"/>
                <a:cs typeface="+mn-cs"/>
              </a:defRPr>
            </a:lvl1pPr>
            <a:lvl2pPr marL="640080" indent="-246888" eaLnBrk="1" latinLnBrk="0" hangingPunct="1">
              <a:spcBef>
                <a:spcPct val="20000"/>
              </a:spcBef>
              <a:buClr>
                <a:schemeClr val="accent1"/>
              </a:buClr>
              <a:buSzPct val="85000"/>
              <a:buFont typeface="Wingdings 2"/>
              <a:buChar char=""/>
              <a:defRPr kumimoji="0" sz="2400">
                <a:latin typeface="+mn-lt"/>
                <a:cs typeface="+mn-cs"/>
              </a:defRPr>
            </a:lvl2pPr>
            <a:lvl3pPr indent="-246888" eaLnBrk="1" latinLnBrk="0" hangingPunct="1">
              <a:spcBef>
                <a:spcPct val="20000"/>
              </a:spcBef>
              <a:buClr>
                <a:schemeClr val="accent2"/>
              </a:buClr>
              <a:buSzPct val="70000"/>
              <a:buFont typeface="Wingdings 2"/>
              <a:buChar char=""/>
              <a:defRPr kumimoji="0" sz="2100">
                <a:latin typeface="+mn-lt"/>
                <a:cs typeface="+mn-cs"/>
              </a:defRPr>
            </a:lvl3pPr>
            <a:lvl4pPr marL="1188720" indent="-210312" eaLnBrk="1" latinLnBrk="0" hangingPunct="1">
              <a:spcBef>
                <a:spcPct val="20000"/>
              </a:spcBef>
              <a:buClr>
                <a:schemeClr val="accent3"/>
              </a:buClr>
              <a:buSzPct val="65000"/>
              <a:buFont typeface="Wingdings 2"/>
              <a:buChar char=""/>
              <a:defRPr kumimoji="0" sz="2000">
                <a:latin typeface="+mn-lt"/>
                <a:cs typeface="+mn-cs"/>
              </a:defRPr>
            </a:lvl4pPr>
            <a:lvl5pPr marL="1463040" indent="-210312" eaLnBrk="1" latinLnBrk="0" hangingPunct="1">
              <a:spcBef>
                <a:spcPct val="20000"/>
              </a:spcBef>
              <a:buClr>
                <a:schemeClr val="accent4"/>
              </a:buClr>
              <a:buSzPct val="65000"/>
              <a:buFont typeface="Wingdings 2"/>
              <a:buChar char=""/>
              <a:defRPr kumimoji="0" sz="2000">
                <a:latin typeface="+mn-lt"/>
                <a:cs typeface="+mn-cs"/>
              </a:defRPr>
            </a:lvl5pPr>
            <a:lvl6pPr marL="1737360" indent="-210312">
              <a:spcBef>
                <a:spcPct val="20000"/>
              </a:spcBef>
              <a:buClr>
                <a:schemeClr val="accent5"/>
              </a:buClr>
              <a:buSzPct val="80000"/>
              <a:buFont typeface="Wingdings 2"/>
              <a:buChar char=""/>
              <a:defRPr kumimoji="0" sz="1800">
                <a:latin typeface="+mn-lt"/>
                <a:cs typeface="+mn-cs"/>
              </a:defRPr>
            </a:lvl6pPr>
            <a:lvl7pPr marL="1920240" indent="-182880">
              <a:spcBef>
                <a:spcPct val="20000"/>
              </a:spcBef>
              <a:buClr>
                <a:schemeClr val="accent6"/>
              </a:buClr>
              <a:buSzPct val="80000"/>
              <a:buFont typeface="Wingdings 2"/>
              <a:buChar char=""/>
              <a:defRPr kumimoji="0" sz="1600" baseline="0">
                <a:latin typeface="+mn-lt"/>
                <a:cs typeface="+mn-cs"/>
              </a:defRPr>
            </a:lvl7pPr>
            <a:lvl8pPr marL="2194560" indent="-182880">
              <a:spcBef>
                <a:spcPct val="20000"/>
              </a:spcBef>
              <a:buClr>
                <a:schemeClr val="tx2"/>
              </a:buClr>
              <a:buChar char="•"/>
              <a:defRPr kumimoji="0" sz="1600">
                <a:latin typeface="+mn-lt"/>
                <a:cs typeface="+mn-cs"/>
              </a:defRPr>
            </a:lvl8pPr>
            <a:lvl9pPr marL="2468880" indent="-182880">
              <a:spcBef>
                <a:spcPct val="20000"/>
              </a:spcBef>
              <a:buClr>
                <a:schemeClr val="tx2"/>
              </a:buClr>
              <a:buFontTx/>
              <a:buChar char="•"/>
              <a:defRPr kumimoji="0" sz="1400" baseline="0">
                <a:latin typeface="+mn-lt"/>
                <a:cs typeface="+mn-cs"/>
              </a:defRPr>
            </a:lvl9pPr>
          </a:lstStyle>
          <a:p>
            <a:r>
              <a:rPr lang="en-US" altLang="en-US" dirty="0"/>
              <a:t>Among patients with angiographic evidence of CAD on chronic statin therapy, the PCSK9 inhibitor evolocumab resulted in a greater change in percent atheroma volume and a greater proportion of patients with plaque regression</a:t>
            </a:r>
          </a:p>
        </p:txBody>
      </p:sp>
      <p:sp>
        <p:nvSpPr>
          <p:cNvPr id="9" name="Text Box 37"/>
          <p:cNvSpPr txBox="1">
            <a:spLocks noChangeArrowheads="1"/>
          </p:cNvSpPr>
          <p:nvPr/>
        </p:nvSpPr>
        <p:spPr bwMode="auto">
          <a:xfrm>
            <a:off x="44159" y="6193109"/>
            <a:ext cx="850953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lvl1pPr>
              <a:spcBef>
                <a:spcPct val="20000"/>
              </a:spcBef>
              <a:buChar char="•"/>
              <a:defRPr sz="14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600"/>
              </a:spcBef>
              <a:spcAft>
                <a:spcPts val="0"/>
              </a:spcAft>
              <a:buNone/>
            </a:pPr>
            <a:r>
              <a:rPr lang="en-US" sz="1000" dirty="0">
                <a:solidFill>
                  <a:prstClr val="black"/>
                </a:solidFill>
                <a:latin typeface="+mn-lt"/>
                <a:cs typeface="Calibri" panose="020F0502020204030204" pitchFamily="34" charset="0"/>
              </a:rPr>
              <a:t>CAD, coronary artery disease</a:t>
            </a:r>
            <a:r>
              <a:rPr lang="en-US" sz="1000" dirty="0">
                <a:solidFill>
                  <a:prstClr val="black"/>
                </a:solidFill>
                <a:latin typeface="+mn-lt"/>
                <a:cs typeface="Times New Roman" panose="02020603050405020304" pitchFamily="18" charset="0"/>
              </a:rPr>
              <a:t>;</a:t>
            </a:r>
            <a:r>
              <a:rPr lang="en-US" sz="1000" dirty="0">
                <a:solidFill>
                  <a:prstClr val="black"/>
                </a:solidFill>
                <a:latin typeface="+mn-lt"/>
                <a:ea typeface="Calibri" panose="020F0502020204030204" pitchFamily="34" charset="0"/>
                <a:cs typeface="Times New Roman" panose="02020603050405020304" pitchFamily="18" charset="0"/>
              </a:rPr>
              <a:t> GLAGOV, </a:t>
            </a:r>
            <a:r>
              <a:rPr lang="en-US" sz="1000" dirty="0"/>
              <a:t>Global Assessment of Plaque Regression With a PCSK9 Antibody as Measured by Intravascular Ultrasound; </a:t>
            </a:r>
            <a:r>
              <a:rPr lang="en-US" sz="1000" dirty="0">
                <a:latin typeface="+mn-lt"/>
                <a:ea typeface="Calibri" panose="020F0502020204030204" pitchFamily="34" charset="0"/>
                <a:cs typeface="Times New Roman" panose="02020603050405020304" pitchFamily="18" charset="0"/>
              </a:rPr>
              <a:t>LDL-C, low-density lipoprotein cholesterol; PCSK9, proprotein convertase subtilisin/kexin type 9; SQ, subcutaneous.</a:t>
            </a:r>
          </a:p>
          <a:p>
            <a:pPr eaLnBrk="1" hangingPunct="1">
              <a:spcBef>
                <a:spcPts val="600"/>
              </a:spcBef>
              <a:spcAft>
                <a:spcPts val="0"/>
              </a:spcAft>
              <a:buFontTx/>
              <a:buNone/>
            </a:pPr>
            <a:r>
              <a:rPr lang="en-US" altLang="en-US" sz="1000" dirty="0">
                <a:latin typeface="+mn-lt"/>
              </a:rPr>
              <a:t>Nicholls SJ, et al. </a:t>
            </a:r>
            <a:r>
              <a:rPr lang="en-US" altLang="en-US" sz="1000" i="1" dirty="0">
                <a:latin typeface="+mn-lt"/>
              </a:rPr>
              <a:t>JAMA.</a:t>
            </a:r>
            <a:r>
              <a:rPr lang="en-US" altLang="en-US" sz="1000" dirty="0">
                <a:latin typeface="+mn-lt"/>
              </a:rPr>
              <a:t> 2016;316:2373-2384.</a:t>
            </a:r>
          </a:p>
        </p:txBody>
      </p:sp>
      <p:pic>
        <p:nvPicPr>
          <p:cNvPr id="3" name="Picture 2"/>
          <p:cNvPicPr>
            <a:picLocks noChangeAspect="1"/>
          </p:cNvPicPr>
          <p:nvPr/>
        </p:nvPicPr>
        <p:blipFill>
          <a:blip r:embed="rId3"/>
          <a:stretch>
            <a:fillRect/>
          </a:stretch>
        </p:blipFill>
        <p:spPr>
          <a:xfrm>
            <a:off x="243068" y="2179597"/>
            <a:ext cx="4054055" cy="3786654"/>
          </a:xfrm>
          <a:prstGeom prst="rect">
            <a:avLst/>
          </a:prstGeom>
          <a:ln w="28575">
            <a:solidFill>
              <a:schemeClr val="accent6"/>
            </a:solidFill>
          </a:ln>
        </p:spPr>
      </p:pic>
    </p:spTree>
    <p:extLst>
      <p:ext uri="{BB962C8B-B14F-4D97-AF65-F5344CB8AC3E}">
        <p14:creationId xmlns:p14="http://schemas.microsoft.com/office/powerpoint/2010/main" val="1059407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FOURIER Trial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This randomized, double-blind, placebo-controlled trial investigated the effects of adding </a:t>
            </a:r>
            <a:r>
              <a:rPr lang="en-US" dirty="0" err="1"/>
              <a:t>evolocumab</a:t>
            </a:r>
            <a:r>
              <a:rPr lang="en-US" dirty="0"/>
              <a:t> to high-intensity statin therapy compared with high-intensity statins alone</a:t>
            </a:r>
          </a:p>
          <a:p>
            <a:r>
              <a:rPr lang="en-US" dirty="0"/>
              <a:t>Participants were recruited from 12 prior </a:t>
            </a:r>
            <a:r>
              <a:rPr lang="en-US" dirty="0" err="1"/>
              <a:t>evolocumab</a:t>
            </a:r>
            <a:r>
              <a:rPr lang="en-US" dirty="0"/>
              <a:t> trials</a:t>
            </a:r>
          </a:p>
          <a:p>
            <a:r>
              <a:rPr lang="en-US" dirty="0"/>
              <a:t>Median patient follow-up was 2.2 years; study results included data for over 27,500 individuals with clinically evident atherosclerotic disease and baseline LDL-C levels ≥70 mg/dL and HDL-C levels ≥100 mg/dL</a:t>
            </a:r>
          </a:p>
          <a:p>
            <a:r>
              <a:rPr lang="en-US" dirty="0"/>
              <a:t>All study participants were receiving statin therapy with or without ezetimibe, and the </a:t>
            </a:r>
            <a:r>
              <a:rPr lang="en-US" dirty="0" err="1"/>
              <a:t>evolocumab</a:t>
            </a:r>
            <a:r>
              <a:rPr lang="en-US" dirty="0"/>
              <a:t> and placebo groups had the same baseline LDL-C (92 mg/dL)</a:t>
            </a:r>
          </a:p>
          <a:p>
            <a:endParaRPr lang="en-US" dirty="0"/>
          </a:p>
        </p:txBody>
      </p:sp>
      <p:sp>
        <p:nvSpPr>
          <p:cNvPr id="4" name="Slide Number Placeholder 3"/>
          <p:cNvSpPr>
            <a:spLocks noGrp="1"/>
          </p:cNvSpPr>
          <p:nvPr>
            <p:ph type="sldNum" sz="quarter" idx="4"/>
          </p:nvPr>
        </p:nvSpPr>
        <p:spPr/>
        <p:txBody>
          <a:bodyPr/>
          <a:lstStyle/>
          <a:p>
            <a:fld id="{2462ECC2-A415-4E86-873D-B602882CC3EA}" type="slidenum">
              <a:rPr lang="en-US" smtClean="0"/>
              <a:pPr/>
              <a:t>86</a:t>
            </a:fld>
            <a:endParaRPr lang="en-US" dirty="0"/>
          </a:p>
        </p:txBody>
      </p:sp>
      <p:sp>
        <p:nvSpPr>
          <p:cNvPr id="5" name="TextBox 4"/>
          <p:cNvSpPr txBox="1"/>
          <p:nvPr/>
        </p:nvSpPr>
        <p:spPr>
          <a:xfrm>
            <a:off x="46300" y="6157933"/>
            <a:ext cx="7848600" cy="676917"/>
          </a:xfrm>
          <a:prstGeom prst="rect">
            <a:avLst/>
          </a:prstGeom>
          <a:noFill/>
        </p:spPr>
        <p:txBody>
          <a:bodyPr wrap="square" rtlCol="0" anchor="b">
            <a:spAutoFit/>
          </a:bodyPr>
          <a:lstStyle/>
          <a:p>
            <a:pPr>
              <a:lnSpc>
                <a:spcPct val="107000"/>
              </a:lnSpc>
              <a:spcAft>
                <a:spcPts val="800"/>
              </a:spcAft>
            </a:pPr>
            <a:r>
              <a:rPr lang="en-US" sz="1000" dirty="0">
                <a:solidFill>
                  <a:prstClr val="black"/>
                </a:solidFill>
                <a:latin typeface="+mn-lt"/>
                <a:ea typeface="Calibri" panose="020F0502020204030204" pitchFamily="34" charset="0"/>
                <a:cs typeface="Times New Roman" panose="02020603050405020304" pitchFamily="18" charset="0"/>
              </a:rPr>
              <a:t>FOURIER, </a:t>
            </a:r>
            <a:r>
              <a:rPr lang="en-US" sz="1000" dirty="0">
                <a:latin typeface="+mn-lt"/>
              </a:rPr>
              <a:t>Further Cardiovascular Outcomes Research With PCSK9 Inhibition in Subjects with Elevated Risk; </a:t>
            </a:r>
            <a:r>
              <a:rPr lang="en-US" sz="1000" dirty="0">
                <a:solidFill>
                  <a:prstClr val="black"/>
                </a:solidFill>
                <a:latin typeface="+mn-lt"/>
                <a:ea typeface="Calibri" panose="020F0502020204030204" pitchFamily="34" charset="0"/>
                <a:cs typeface="Times New Roman" panose="02020603050405020304" pitchFamily="18" charset="0"/>
              </a:rPr>
              <a:t>LDL-C, low-density lipoprotein cholesterol; </a:t>
            </a:r>
            <a:r>
              <a:rPr lang="en-US" sz="1000" dirty="0">
                <a:latin typeface="+mn-lt"/>
                <a:ea typeface="Calibri" panose="020F0502020204030204" pitchFamily="34" charset="0"/>
                <a:cs typeface="Times New Roman" panose="02020603050405020304" pitchFamily="18" charset="0"/>
              </a:rPr>
              <a:t>MI, myocardial infarction.</a:t>
            </a:r>
          </a:p>
          <a:p>
            <a:pPr>
              <a:lnSpc>
                <a:spcPct val="107000"/>
              </a:lnSpc>
              <a:spcAft>
                <a:spcPts val="800"/>
              </a:spcAft>
            </a:pPr>
            <a:r>
              <a:rPr lang="en-US" sz="1000" dirty="0" err="1">
                <a:latin typeface="+mn-lt"/>
              </a:rPr>
              <a:t>Sabatine</a:t>
            </a:r>
            <a:r>
              <a:rPr lang="en-US" sz="1000" dirty="0">
                <a:latin typeface="+mn-lt"/>
              </a:rPr>
              <a:t> MS, et al. </a:t>
            </a:r>
            <a:r>
              <a:rPr lang="en-US" sz="1000" i="1" dirty="0">
                <a:latin typeface="+mn-lt"/>
              </a:rPr>
              <a:t>NEJM.</a:t>
            </a:r>
            <a:r>
              <a:rPr lang="en-US" sz="1000" dirty="0">
                <a:latin typeface="+mn-lt"/>
              </a:rPr>
              <a:t> 2017;376:1713-1722.</a:t>
            </a:r>
          </a:p>
        </p:txBody>
      </p:sp>
    </p:spTree>
    <p:extLst>
      <p:ext uri="{BB962C8B-B14F-4D97-AF65-F5344CB8AC3E}">
        <p14:creationId xmlns:p14="http://schemas.microsoft.com/office/powerpoint/2010/main" val="93850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a:t>
            </a:r>
            <a:r>
              <a:rPr lang="en-US" dirty="0" err="1"/>
              <a:t>Evolocumab</a:t>
            </a:r>
            <a:r>
              <a:rPr lang="en-US" dirty="0"/>
              <a:t> Study</a:t>
            </a:r>
            <a:br>
              <a:rPr lang="en-US" dirty="0"/>
            </a:br>
            <a:r>
              <a:rPr lang="en-US" dirty="0"/>
              <a:t>LDL-C Levels Over Time</a:t>
            </a:r>
          </a:p>
        </p:txBody>
      </p:sp>
      <p:sp>
        <p:nvSpPr>
          <p:cNvPr id="4" name="Slide Number Placeholder 3"/>
          <p:cNvSpPr>
            <a:spLocks noGrp="1"/>
          </p:cNvSpPr>
          <p:nvPr>
            <p:ph type="sldNum" sz="quarter" idx="4"/>
          </p:nvPr>
        </p:nvSpPr>
        <p:spPr/>
        <p:txBody>
          <a:bodyPr/>
          <a:lstStyle/>
          <a:p>
            <a:fld id="{2462ECC2-A415-4E86-873D-B602882CC3EA}" type="slidenum">
              <a:rPr lang="en-US" smtClean="0"/>
              <a:pPr/>
              <a:t>87</a:t>
            </a:fld>
            <a:endParaRPr lang="en-US" dirty="0"/>
          </a:p>
        </p:txBody>
      </p:sp>
      <p:sp>
        <p:nvSpPr>
          <p:cNvPr id="5" name="TextBox 4"/>
          <p:cNvSpPr txBox="1"/>
          <p:nvPr/>
        </p:nvSpPr>
        <p:spPr>
          <a:xfrm>
            <a:off x="42913" y="6188519"/>
            <a:ext cx="8001000" cy="646331"/>
          </a:xfrm>
          <a:prstGeom prst="rect">
            <a:avLst/>
          </a:prstGeom>
          <a:noFill/>
        </p:spPr>
        <p:txBody>
          <a:bodyPr wrap="square" rtlCol="0" anchor="b">
            <a:spAutoFit/>
          </a:bodyPr>
          <a:lstStyle/>
          <a:p>
            <a:pPr>
              <a:spcAft>
                <a:spcPts val="600"/>
              </a:spcAft>
            </a:pPr>
            <a:r>
              <a:rPr lang="en-US" sz="1000" dirty="0">
                <a:solidFill>
                  <a:srgbClr val="000000"/>
                </a:solidFill>
                <a:latin typeface="+mn-lt"/>
                <a:ea typeface="Calibri" panose="020F0502020204030204" pitchFamily="34" charset="0"/>
                <a:cs typeface="Times New Roman" panose="02020603050405020304" pitchFamily="18" charset="0"/>
              </a:rPr>
              <a:t>FOURIER, Further Cardiovascular Outcomes Research with PCSK9 Inhibition in Subjects With Elevated Risk trial; </a:t>
            </a:r>
            <a:r>
              <a:rPr lang="en-US" sz="1000" dirty="0">
                <a:solidFill>
                  <a:prstClr val="black"/>
                </a:solidFill>
                <a:latin typeface="+mn-lt"/>
                <a:ea typeface="Calibri" panose="020F0502020204030204" pitchFamily="34" charset="0"/>
                <a:cs typeface="Times New Roman" panose="02020603050405020304" pitchFamily="18" charset="0"/>
              </a:rPr>
              <a:t>LDL-C, low-density lipoprotein cholesterol</a:t>
            </a:r>
            <a:r>
              <a:rPr lang="en-US" sz="1000" dirty="0">
                <a:solidFill>
                  <a:prstClr val="black"/>
                </a:solidFill>
                <a:latin typeface="+mn-lt"/>
              </a:rPr>
              <a:t>.  </a:t>
            </a:r>
          </a:p>
          <a:p>
            <a:pPr>
              <a:lnSpc>
                <a:spcPct val="107000"/>
              </a:lnSpc>
              <a:spcAft>
                <a:spcPts val="800"/>
              </a:spcAft>
            </a:pPr>
            <a:r>
              <a:rPr lang="en-US" sz="1000" dirty="0" err="1"/>
              <a:t>Sabatine</a:t>
            </a:r>
            <a:r>
              <a:rPr lang="en-US" sz="1000" dirty="0"/>
              <a:t> MS, et al. </a:t>
            </a:r>
            <a:r>
              <a:rPr lang="en-US" sz="1000" i="1" dirty="0"/>
              <a:t>NEJM.</a:t>
            </a:r>
            <a:r>
              <a:rPr lang="en-US" sz="1000" dirty="0"/>
              <a:t> 2017;376:1713-1722.</a:t>
            </a:r>
          </a:p>
        </p:txBody>
      </p:sp>
      <p:graphicFrame>
        <p:nvGraphicFramePr>
          <p:cNvPr id="6" name="Chart 5">
            <a:extLst>
              <a:ext uri="{FF2B5EF4-FFF2-40B4-BE49-F238E27FC236}">
                <a16:creationId xmlns:a16="http://schemas.microsoft.com/office/drawing/2014/main" id="{D93FF51D-4568-4185-A2FD-0F3B22668C68}"/>
              </a:ext>
            </a:extLst>
          </p:cNvPr>
          <p:cNvGraphicFramePr>
            <a:graphicFrameLocks/>
          </p:cNvGraphicFramePr>
          <p:nvPr>
            <p:extLst>
              <p:ext uri="{D42A27DB-BD31-4B8C-83A1-F6EECF244321}">
                <p14:modId xmlns:p14="http://schemas.microsoft.com/office/powerpoint/2010/main" val="1428305893"/>
              </p:ext>
            </p:extLst>
          </p:nvPr>
        </p:nvGraphicFramePr>
        <p:xfrm>
          <a:off x="1691639" y="1670653"/>
          <a:ext cx="6934200" cy="2949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47469672"/>
              </p:ext>
            </p:extLst>
          </p:nvPr>
        </p:nvGraphicFramePr>
        <p:xfrm>
          <a:off x="304800" y="4772628"/>
          <a:ext cx="8321039" cy="1085850"/>
        </p:xfrm>
        <a:graphic>
          <a:graphicData uri="http://schemas.openxmlformats.org/drawingml/2006/table">
            <a:tbl>
              <a:tblPr/>
              <a:tblGrid>
                <a:gridCol w="838200">
                  <a:extLst>
                    <a:ext uri="{9D8B030D-6E8A-4147-A177-3AD203B41FA5}">
                      <a16:colId xmlns:a16="http://schemas.microsoft.com/office/drawing/2014/main" val="1898415468"/>
                    </a:ext>
                  </a:extLst>
                </a:gridCol>
                <a:gridCol w="990600">
                  <a:extLst>
                    <a:ext uri="{9D8B030D-6E8A-4147-A177-3AD203B41FA5}">
                      <a16:colId xmlns:a16="http://schemas.microsoft.com/office/drawing/2014/main" val="869805786"/>
                    </a:ext>
                  </a:extLst>
                </a:gridCol>
                <a:gridCol w="533400">
                  <a:extLst>
                    <a:ext uri="{9D8B030D-6E8A-4147-A177-3AD203B41FA5}">
                      <a16:colId xmlns:a16="http://schemas.microsoft.com/office/drawing/2014/main" val="4212880588"/>
                    </a:ext>
                  </a:extLst>
                </a:gridCol>
                <a:gridCol w="609600">
                  <a:extLst>
                    <a:ext uri="{9D8B030D-6E8A-4147-A177-3AD203B41FA5}">
                      <a16:colId xmlns:a16="http://schemas.microsoft.com/office/drawing/2014/main" val="2221385499"/>
                    </a:ext>
                  </a:extLst>
                </a:gridCol>
                <a:gridCol w="533400">
                  <a:extLst>
                    <a:ext uri="{9D8B030D-6E8A-4147-A177-3AD203B41FA5}">
                      <a16:colId xmlns:a16="http://schemas.microsoft.com/office/drawing/2014/main" val="2731288426"/>
                    </a:ext>
                  </a:extLst>
                </a:gridCol>
                <a:gridCol w="457199">
                  <a:extLst>
                    <a:ext uri="{9D8B030D-6E8A-4147-A177-3AD203B41FA5}">
                      <a16:colId xmlns:a16="http://schemas.microsoft.com/office/drawing/2014/main" val="1042680854"/>
                    </a:ext>
                  </a:extLst>
                </a:gridCol>
                <a:gridCol w="838200">
                  <a:extLst>
                    <a:ext uri="{9D8B030D-6E8A-4147-A177-3AD203B41FA5}">
                      <a16:colId xmlns:a16="http://schemas.microsoft.com/office/drawing/2014/main" val="1289345809"/>
                    </a:ext>
                  </a:extLst>
                </a:gridCol>
                <a:gridCol w="914400">
                  <a:extLst>
                    <a:ext uri="{9D8B030D-6E8A-4147-A177-3AD203B41FA5}">
                      <a16:colId xmlns:a16="http://schemas.microsoft.com/office/drawing/2014/main" val="3287319257"/>
                    </a:ext>
                  </a:extLst>
                </a:gridCol>
                <a:gridCol w="868680">
                  <a:extLst>
                    <a:ext uri="{9D8B030D-6E8A-4147-A177-3AD203B41FA5}">
                      <a16:colId xmlns:a16="http://schemas.microsoft.com/office/drawing/2014/main" val="2430843424"/>
                    </a:ext>
                  </a:extLst>
                </a:gridCol>
                <a:gridCol w="914400">
                  <a:extLst>
                    <a:ext uri="{9D8B030D-6E8A-4147-A177-3AD203B41FA5}">
                      <a16:colId xmlns:a16="http://schemas.microsoft.com/office/drawing/2014/main" val="3653106397"/>
                    </a:ext>
                  </a:extLst>
                </a:gridCol>
                <a:gridCol w="822960">
                  <a:extLst>
                    <a:ext uri="{9D8B030D-6E8A-4147-A177-3AD203B41FA5}">
                      <a16:colId xmlns:a16="http://schemas.microsoft.com/office/drawing/2014/main" val="428608199"/>
                    </a:ext>
                  </a:extLst>
                </a:gridCol>
              </a:tblGrid>
              <a:tr h="180975">
                <a:tc>
                  <a:txBody>
                    <a:bodyPr/>
                    <a:lstStyle/>
                    <a:p>
                      <a:pPr algn="l" fontAlgn="b"/>
                      <a:r>
                        <a:rPr lang="en-US" sz="1100" b="0" i="0" u="none" strike="noStrike">
                          <a:solidFill>
                            <a:srgbClr val="000000"/>
                          </a:solidFill>
                          <a:effectLst/>
                          <a:latin typeface="+mj-lt"/>
                        </a:rPr>
                        <a:t>Placebo</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13,779</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13,251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13,151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12,954</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12,596</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12,311</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10,812</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6926</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3352</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790</a:t>
                      </a:r>
                    </a:p>
                  </a:txBody>
                  <a:tcPr marL="4763" marR="4763" marT="4763" marB="0" anchor="b">
                    <a:lnL>
                      <a:noFill/>
                    </a:lnL>
                    <a:lnR>
                      <a:noFill/>
                    </a:lnR>
                    <a:lnT>
                      <a:noFill/>
                    </a:lnT>
                    <a:lnB>
                      <a:noFill/>
                    </a:lnB>
                  </a:tcPr>
                </a:tc>
                <a:extLst>
                  <a:ext uri="{0D108BD9-81ED-4DB2-BD59-A6C34878D82A}">
                    <a16:rowId xmlns:a16="http://schemas.microsoft.com/office/drawing/2014/main" val="496276969"/>
                  </a:ext>
                </a:extLst>
              </a:tr>
              <a:tr h="180975">
                <a:tc>
                  <a:txBody>
                    <a:bodyPr/>
                    <a:lstStyle/>
                    <a:p>
                      <a:pPr algn="l" fontAlgn="b"/>
                      <a:r>
                        <a:rPr lang="en-US" sz="1100" b="0" i="0" u="none" strike="noStrike">
                          <a:solidFill>
                            <a:srgbClr val="000000"/>
                          </a:solidFill>
                          <a:effectLst/>
                          <a:latin typeface="+mj-lt"/>
                        </a:rPr>
                        <a:t>Evolocumab</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13,784</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13,288</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13,144</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12,964</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12,645</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12,359</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10,902</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6958</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3323</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768</a:t>
                      </a:r>
                    </a:p>
                  </a:txBody>
                  <a:tcPr marL="4763" marR="4763" marT="4763" marB="0" anchor="b">
                    <a:lnL>
                      <a:noFill/>
                    </a:lnL>
                    <a:lnR>
                      <a:noFill/>
                    </a:lnR>
                    <a:lnT>
                      <a:noFill/>
                    </a:lnT>
                    <a:lnB>
                      <a:noFill/>
                    </a:lnB>
                  </a:tcPr>
                </a:tc>
                <a:extLst>
                  <a:ext uri="{0D108BD9-81ED-4DB2-BD59-A6C34878D82A}">
                    <a16:rowId xmlns:a16="http://schemas.microsoft.com/office/drawing/2014/main" val="729882242"/>
                  </a:ext>
                </a:extLst>
              </a:tr>
              <a:tr h="180975">
                <a:tc>
                  <a:txBody>
                    <a:bodyPr/>
                    <a:lstStyle/>
                    <a:p>
                      <a:pPr algn="l" fontAlgn="b"/>
                      <a:endParaRPr lang="en-US" sz="1100" b="0" i="0" u="none" strike="noStrike">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extLst>
                  <a:ext uri="{0D108BD9-81ED-4DB2-BD59-A6C34878D82A}">
                    <a16:rowId xmlns:a16="http://schemas.microsoft.com/office/drawing/2014/main" val="2407225596"/>
                  </a:ext>
                </a:extLst>
              </a:tr>
              <a:tr h="180975">
                <a:tc gridSpan="2">
                  <a:txBody>
                    <a:bodyPr/>
                    <a:lstStyle/>
                    <a:p>
                      <a:pPr algn="l" fontAlgn="b"/>
                      <a:r>
                        <a:rPr lang="en-US" sz="1100" b="0" i="0" u="none" strike="noStrike" dirty="0">
                          <a:solidFill>
                            <a:srgbClr val="000000"/>
                          </a:solidFill>
                          <a:effectLst/>
                          <a:latin typeface="+mj-lt"/>
                        </a:rPr>
                        <a:t>Absolute difference (mg/dL)</a:t>
                      </a:r>
                    </a:p>
                  </a:txBody>
                  <a:tcPr marL="4763" marR="4763" marT="4763" marB="0" anchor="b">
                    <a:lnL>
                      <a:noFill/>
                    </a:lnL>
                    <a:lnR>
                      <a:noFill/>
                    </a:lnR>
                    <a:lnT>
                      <a:noFill/>
                    </a:lnT>
                    <a:lnB>
                      <a:noFill/>
                    </a:lnB>
                  </a:tcPr>
                </a:tc>
                <a:tc hMerge="1">
                  <a:txBody>
                    <a:bodyPr/>
                    <a:lstStyle/>
                    <a:p>
                      <a:pPr algn="l" fontAlgn="b"/>
                      <a:endParaRPr lang="en-US" sz="1100" b="1"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54</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58</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57</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56</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55</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54</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52</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53</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50</a:t>
                      </a:r>
                    </a:p>
                  </a:txBody>
                  <a:tcPr marL="4763" marR="4763" marT="4763" marB="0" anchor="b">
                    <a:lnL>
                      <a:noFill/>
                    </a:lnL>
                    <a:lnR>
                      <a:noFill/>
                    </a:lnR>
                    <a:lnT>
                      <a:noFill/>
                    </a:lnT>
                    <a:lnB>
                      <a:noFill/>
                    </a:lnB>
                  </a:tcPr>
                </a:tc>
                <a:extLst>
                  <a:ext uri="{0D108BD9-81ED-4DB2-BD59-A6C34878D82A}">
                    <a16:rowId xmlns:a16="http://schemas.microsoft.com/office/drawing/2014/main" val="2242420410"/>
                  </a:ext>
                </a:extLst>
              </a:tr>
              <a:tr h="180975">
                <a:tc gridSpan="2">
                  <a:txBody>
                    <a:bodyPr/>
                    <a:lstStyle/>
                    <a:p>
                      <a:pPr algn="l" fontAlgn="b"/>
                      <a:r>
                        <a:rPr lang="en-US" sz="1100" b="0" i="0" u="none" strike="noStrike" dirty="0">
                          <a:solidFill>
                            <a:srgbClr val="000000"/>
                          </a:solidFill>
                          <a:effectLst/>
                          <a:latin typeface="+mj-lt"/>
                        </a:rPr>
                        <a:t>Percentage difference</a:t>
                      </a:r>
                    </a:p>
                  </a:txBody>
                  <a:tcPr marL="4763" marR="4763" marT="4763" marB="0" anchor="b">
                    <a:lnL>
                      <a:noFill/>
                    </a:lnL>
                    <a:lnR>
                      <a:noFill/>
                    </a:lnR>
                    <a:lnT>
                      <a:noFill/>
                    </a:lnT>
                    <a:lnB>
                      <a:noFill/>
                    </a:lnB>
                  </a:tcPr>
                </a:tc>
                <a:tc hMerge="1">
                  <a:txBody>
                    <a:bodyPr/>
                    <a:lstStyle/>
                    <a:p>
                      <a:pPr algn="l" fontAlgn="b"/>
                      <a:endParaRPr lang="en-US" sz="1100" b="1"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57</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61</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61</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59</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58</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57</a:t>
                      </a:r>
                    </a:p>
                  </a:txBody>
                  <a:tcPr marL="4763" marR="4763" marT="4763" marB="0" anchor="b">
                    <a:lnL>
                      <a:noFill/>
                    </a:lnL>
                    <a:lnR>
                      <a:noFill/>
                    </a:lnR>
                    <a:lnT>
                      <a:noFill/>
                    </a:lnT>
                    <a:lnB>
                      <a:noFill/>
                    </a:lnB>
                  </a:tcPr>
                </a:tc>
                <a:tc>
                  <a:txBody>
                    <a:bodyPr/>
                    <a:lstStyle/>
                    <a:p>
                      <a:pPr algn="r" fontAlgn="b"/>
                      <a:r>
                        <a:rPr lang="en-US" sz="1100" b="0" i="0" u="none" strike="noStrike">
                          <a:solidFill>
                            <a:srgbClr val="000000"/>
                          </a:solidFill>
                          <a:effectLst/>
                          <a:latin typeface="+mj-lt"/>
                        </a:rPr>
                        <a:t>55</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56</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54</a:t>
                      </a:r>
                    </a:p>
                  </a:txBody>
                  <a:tcPr marL="4763" marR="4763" marT="4763" marB="0" anchor="b">
                    <a:lnL>
                      <a:noFill/>
                    </a:lnL>
                    <a:lnR>
                      <a:noFill/>
                    </a:lnR>
                    <a:lnT>
                      <a:noFill/>
                    </a:lnT>
                    <a:lnB>
                      <a:noFill/>
                    </a:lnB>
                  </a:tcPr>
                </a:tc>
                <a:extLst>
                  <a:ext uri="{0D108BD9-81ED-4DB2-BD59-A6C34878D82A}">
                    <a16:rowId xmlns:a16="http://schemas.microsoft.com/office/drawing/2014/main" val="1916601902"/>
                  </a:ext>
                </a:extLst>
              </a:tr>
              <a:tr h="180975">
                <a:tc>
                  <a:txBody>
                    <a:bodyPr/>
                    <a:lstStyle/>
                    <a:p>
                      <a:pPr algn="l" fontAlgn="b"/>
                      <a:r>
                        <a:rPr lang="en-US" sz="1100" b="0" i="1" u="none" strike="noStrike" dirty="0">
                          <a:solidFill>
                            <a:srgbClr val="000000"/>
                          </a:solidFill>
                          <a:effectLst/>
                          <a:latin typeface="+mj-lt"/>
                        </a:rPr>
                        <a:t>P</a:t>
                      </a:r>
                      <a:r>
                        <a:rPr lang="en-US" sz="1100" b="0" i="0" u="none" strike="noStrike" dirty="0">
                          <a:solidFill>
                            <a:srgbClr val="000000"/>
                          </a:solidFill>
                          <a:effectLst/>
                          <a:latin typeface="+mj-lt"/>
                        </a:rPr>
                        <a:t>-value</a:t>
                      </a:r>
                    </a:p>
                  </a:txBody>
                  <a:tcPr marL="4763" marR="4763" marT="476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mj-lt"/>
                      </a:endParaRP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tc>
                  <a:txBody>
                    <a:bodyPr/>
                    <a:lstStyle/>
                    <a:p>
                      <a:pPr algn="r" fontAlgn="b"/>
                      <a:r>
                        <a:rPr lang="en-US" sz="1100" b="0" i="0" u="none" strike="noStrike" dirty="0">
                          <a:solidFill>
                            <a:srgbClr val="000000"/>
                          </a:solidFill>
                          <a:effectLst/>
                          <a:latin typeface="+mj-lt"/>
                        </a:rPr>
                        <a:t>&lt;0.001</a:t>
                      </a:r>
                    </a:p>
                  </a:txBody>
                  <a:tcPr marL="4763" marR="4763" marT="4763" marB="0" anchor="b">
                    <a:lnL>
                      <a:noFill/>
                    </a:lnL>
                    <a:lnR>
                      <a:noFill/>
                    </a:lnR>
                    <a:lnT>
                      <a:noFill/>
                    </a:lnT>
                    <a:lnB>
                      <a:noFill/>
                    </a:lnB>
                  </a:tcPr>
                </a:tc>
                <a:extLst>
                  <a:ext uri="{0D108BD9-81ED-4DB2-BD59-A6C34878D82A}">
                    <a16:rowId xmlns:a16="http://schemas.microsoft.com/office/drawing/2014/main" val="2922183724"/>
                  </a:ext>
                </a:extLst>
              </a:tr>
            </a:tbl>
          </a:graphicData>
        </a:graphic>
      </p:graphicFrame>
      <p:sp>
        <p:nvSpPr>
          <p:cNvPr id="7" name="TextBox 6"/>
          <p:cNvSpPr txBox="1"/>
          <p:nvPr/>
        </p:nvSpPr>
        <p:spPr>
          <a:xfrm>
            <a:off x="210528" y="4467609"/>
            <a:ext cx="981294" cy="307777"/>
          </a:xfrm>
          <a:prstGeom prst="rect">
            <a:avLst/>
          </a:prstGeom>
          <a:noFill/>
        </p:spPr>
        <p:txBody>
          <a:bodyPr wrap="none" rtlCol="0">
            <a:spAutoFit/>
          </a:bodyPr>
          <a:lstStyle/>
          <a:p>
            <a:r>
              <a:rPr lang="en-US" sz="1400" dirty="0">
                <a:latin typeface="+mj-lt"/>
              </a:rPr>
              <a:t>No. at Risk</a:t>
            </a:r>
          </a:p>
        </p:txBody>
      </p:sp>
    </p:spTree>
    <p:extLst>
      <p:ext uri="{BB962C8B-B14F-4D97-AF65-F5344CB8AC3E}">
        <p14:creationId xmlns:p14="http://schemas.microsoft.com/office/powerpoint/2010/main" val="4005160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FOURIER Primary and Secondary Endpoints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At 26 months, extremely tight lipid control with </a:t>
            </a:r>
            <a:r>
              <a:rPr lang="en-US" dirty="0" err="1"/>
              <a:t>evolocumab</a:t>
            </a:r>
            <a:r>
              <a:rPr lang="en-US" dirty="0"/>
              <a:t> led to a 15% decrease in risk for the primary composite endpoint and 20% decrease in risk for a secondary composite endpoint</a:t>
            </a:r>
          </a:p>
          <a:p>
            <a:pPr lvl="1"/>
            <a:r>
              <a:rPr lang="en-US" dirty="0"/>
              <a:t>The primary endpoint included MI, cardiovascular death, stroke, coronary revascularization, or hospitalization for unstable angina</a:t>
            </a:r>
          </a:p>
          <a:p>
            <a:pPr lvl="1"/>
            <a:r>
              <a:rPr lang="en-US" dirty="0"/>
              <a:t>The secondary endpoint included cardiovascular death, MI, or stroke </a:t>
            </a:r>
          </a:p>
          <a:p>
            <a:r>
              <a:rPr lang="en-US" dirty="0"/>
              <a:t>Beyond the second year of follow-up, the risk reduction increased to 20% for the primary endpoint and to 25% for the secondary endpoint</a:t>
            </a:r>
          </a:p>
          <a:p>
            <a:r>
              <a:rPr lang="en-US" dirty="0"/>
              <a:t>For singular endpoints at 26 months, very tight lipid control reduced the risk of MI by 27%, stroke by 21%, and coronary revascularization by 22% </a:t>
            </a:r>
          </a:p>
        </p:txBody>
      </p:sp>
      <p:sp>
        <p:nvSpPr>
          <p:cNvPr id="4" name="Slide Number Placeholder 3"/>
          <p:cNvSpPr>
            <a:spLocks noGrp="1"/>
          </p:cNvSpPr>
          <p:nvPr>
            <p:ph type="sldNum" sz="quarter" idx="4"/>
          </p:nvPr>
        </p:nvSpPr>
        <p:spPr/>
        <p:txBody>
          <a:bodyPr/>
          <a:lstStyle/>
          <a:p>
            <a:fld id="{2462ECC2-A415-4E86-873D-B602882CC3EA}" type="slidenum">
              <a:rPr lang="en-US" smtClean="0"/>
              <a:pPr/>
              <a:t>88</a:t>
            </a:fld>
            <a:endParaRPr lang="en-US" dirty="0"/>
          </a:p>
        </p:txBody>
      </p:sp>
      <p:sp>
        <p:nvSpPr>
          <p:cNvPr id="5" name="TextBox 4"/>
          <p:cNvSpPr txBox="1"/>
          <p:nvPr/>
        </p:nvSpPr>
        <p:spPr>
          <a:xfrm>
            <a:off x="44913" y="6171592"/>
            <a:ext cx="8207836" cy="663258"/>
          </a:xfrm>
          <a:prstGeom prst="rect">
            <a:avLst/>
          </a:prstGeom>
          <a:noFill/>
        </p:spPr>
        <p:txBody>
          <a:bodyPr wrap="square" rtlCol="0" anchor="b">
            <a:spAutoFit/>
          </a:bodyPr>
          <a:lstStyle/>
          <a:p>
            <a:pPr>
              <a:lnSpc>
                <a:spcPct val="107000"/>
              </a:lnSpc>
              <a:spcBef>
                <a:spcPts val="600"/>
              </a:spcBef>
              <a:spcAft>
                <a:spcPts val="0"/>
              </a:spcAft>
            </a:pPr>
            <a:r>
              <a:rPr lang="en-US" sz="1000" dirty="0">
                <a:solidFill>
                  <a:srgbClr val="000000"/>
                </a:solidFill>
                <a:latin typeface="+mn-lt"/>
                <a:ea typeface="Calibri" panose="020F0502020204030204" pitchFamily="34" charset="0"/>
                <a:cs typeface="Times New Roman" panose="02020603050405020304" pitchFamily="18" charset="0"/>
              </a:rPr>
              <a:t>FOURIER, Further Cardiovascular Outcomes Research with PCSK9 Inhibition in Subjects With Elevated Risk trial; </a:t>
            </a:r>
            <a:r>
              <a:rPr lang="en-US" sz="1000" dirty="0">
                <a:solidFill>
                  <a:prstClr val="black"/>
                </a:solidFill>
                <a:latin typeface="+mn-lt"/>
                <a:ea typeface="Calibri" panose="020F0502020204030204" pitchFamily="34" charset="0"/>
                <a:cs typeface="Times New Roman" panose="02020603050405020304" pitchFamily="18" charset="0"/>
              </a:rPr>
              <a:t>LDL-C, low-density lipoprotein cholesterol; </a:t>
            </a:r>
            <a:r>
              <a:rPr lang="en-US" sz="1000" dirty="0">
                <a:latin typeface="+mn-lt"/>
                <a:ea typeface="Calibri" panose="020F0502020204030204" pitchFamily="34" charset="0"/>
                <a:cs typeface="Times New Roman" panose="02020603050405020304" pitchFamily="18" charset="0"/>
              </a:rPr>
              <a:t>MI, myocardial infarction.</a:t>
            </a:r>
          </a:p>
          <a:p>
            <a:pPr>
              <a:lnSpc>
                <a:spcPct val="107000"/>
              </a:lnSpc>
              <a:spcBef>
                <a:spcPts val="600"/>
              </a:spcBef>
              <a:spcAft>
                <a:spcPts val="0"/>
              </a:spcAft>
            </a:pPr>
            <a:r>
              <a:rPr lang="en-US" sz="1000" dirty="0" err="1">
                <a:latin typeface="+mn-lt"/>
              </a:rPr>
              <a:t>Sabatine</a:t>
            </a:r>
            <a:r>
              <a:rPr lang="en-US" sz="1000" dirty="0">
                <a:latin typeface="+mn-lt"/>
              </a:rPr>
              <a:t> MS, et al. </a:t>
            </a:r>
            <a:r>
              <a:rPr lang="en-US" sz="1000" i="1" dirty="0">
                <a:latin typeface="+mn-lt"/>
              </a:rPr>
              <a:t>NEJM.</a:t>
            </a:r>
            <a:r>
              <a:rPr lang="en-US" sz="1000" dirty="0">
                <a:latin typeface="+mn-lt"/>
              </a:rPr>
              <a:t> 2017;376:1713-1722.</a:t>
            </a:r>
          </a:p>
        </p:txBody>
      </p:sp>
    </p:spTree>
    <p:extLst>
      <p:ext uri="{BB962C8B-B14F-4D97-AF65-F5344CB8AC3E}">
        <p14:creationId xmlns:p14="http://schemas.microsoft.com/office/powerpoint/2010/main" val="2385371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a:t>
            </a:r>
            <a:r>
              <a:rPr lang="en-US" dirty="0" err="1"/>
              <a:t>Evolocumab</a:t>
            </a:r>
            <a:r>
              <a:rPr lang="en-US" dirty="0"/>
              <a:t> Study Endpoints</a:t>
            </a:r>
          </a:p>
        </p:txBody>
      </p:sp>
      <p:sp>
        <p:nvSpPr>
          <p:cNvPr id="8" name="Slide Number Placeholder 7"/>
          <p:cNvSpPr>
            <a:spLocks noGrp="1"/>
          </p:cNvSpPr>
          <p:nvPr>
            <p:ph type="sldNum" sz="quarter" idx="4"/>
          </p:nvPr>
        </p:nvSpPr>
        <p:spPr/>
        <p:txBody>
          <a:bodyPr/>
          <a:lstStyle/>
          <a:p>
            <a:fld id="{2462ECC2-A415-4E86-873D-B602882CC3EA}" type="slidenum">
              <a:rPr lang="en-US" smtClean="0"/>
              <a:pPr/>
              <a:t>89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4365045" cy="3620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470" y="1676400"/>
            <a:ext cx="4375539" cy="3620050"/>
          </a:xfrm>
          <a:prstGeom prst="rect">
            <a:avLst/>
          </a:prstGeom>
        </p:spPr>
      </p:pic>
      <p:sp>
        <p:nvSpPr>
          <p:cNvPr id="6" name="TextBox 5"/>
          <p:cNvSpPr txBox="1"/>
          <p:nvPr/>
        </p:nvSpPr>
        <p:spPr>
          <a:xfrm>
            <a:off x="117669" y="5318827"/>
            <a:ext cx="4572000" cy="1052596"/>
          </a:xfrm>
          <a:prstGeom prst="rect">
            <a:avLst/>
          </a:prstGeom>
          <a:noFill/>
        </p:spPr>
        <p:txBody>
          <a:bodyPr wrap="square" rtlCol="0">
            <a:spAutoFit/>
          </a:bodyPr>
          <a:lstStyle/>
          <a:p>
            <a:pPr algn="ctr">
              <a:lnSpc>
                <a:spcPct val="90000"/>
              </a:lnSpc>
            </a:pPr>
            <a:r>
              <a:rPr lang="en-US" sz="1400" b="1" dirty="0">
                <a:latin typeface="+mj-lt"/>
              </a:rPr>
              <a:t>Cumulative event rates for the primary efficacy endpoint </a:t>
            </a:r>
          </a:p>
          <a:p>
            <a:pPr algn="ctr">
              <a:lnSpc>
                <a:spcPct val="90000"/>
              </a:lnSpc>
            </a:pPr>
            <a:r>
              <a:rPr lang="en-US" sz="1400" b="1" dirty="0">
                <a:solidFill>
                  <a:srgbClr val="895D1D"/>
                </a:solidFill>
                <a:latin typeface="+mj-lt"/>
              </a:rPr>
              <a:t>(Composite of cardiovascular death, MI, stroke, </a:t>
            </a:r>
          </a:p>
          <a:p>
            <a:pPr algn="ctr">
              <a:lnSpc>
                <a:spcPct val="90000"/>
              </a:lnSpc>
            </a:pPr>
            <a:r>
              <a:rPr lang="en-US" sz="1400" b="1" dirty="0">
                <a:solidFill>
                  <a:srgbClr val="895D1D"/>
                </a:solidFill>
                <a:latin typeface="+mj-lt"/>
              </a:rPr>
              <a:t>hospitalization for unstable angina, or coronary revascularization</a:t>
            </a:r>
            <a:r>
              <a:rPr lang="en-US" sz="1400" dirty="0">
                <a:latin typeface="+mj-lt"/>
              </a:rPr>
              <a:t>) </a:t>
            </a:r>
          </a:p>
          <a:p>
            <a:endParaRPr lang="en-US" sz="1200" dirty="0">
              <a:latin typeface="+mj-lt"/>
            </a:endParaRPr>
          </a:p>
        </p:txBody>
      </p:sp>
      <p:sp>
        <p:nvSpPr>
          <p:cNvPr id="7" name="TextBox 6"/>
          <p:cNvSpPr txBox="1"/>
          <p:nvPr/>
        </p:nvSpPr>
        <p:spPr>
          <a:xfrm>
            <a:off x="4875904" y="5318826"/>
            <a:ext cx="3825669" cy="1052596"/>
          </a:xfrm>
          <a:prstGeom prst="rect">
            <a:avLst/>
          </a:prstGeom>
          <a:noFill/>
        </p:spPr>
        <p:txBody>
          <a:bodyPr wrap="square" rtlCol="0">
            <a:spAutoFit/>
          </a:bodyPr>
          <a:lstStyle/>
          <a:p>
            <a:pPr algn="ctr">
              <a:lnSpc>
                <a:spcPct val="90000"/>
              </a:lnSpc>
            </a:pPr>
            <a:r>
              <a:rPr lang="en-US" sz="1400" b="1" dirty="0">
                <a:latin typeface="+mj-lt"/>
              </a:rPr>
              <a:t>Cumulative rates for the key secondary efficacy endpoint</a:t>
            </a:r>
            <a:br>
              <a:rPr lang="en-US" sz="1400" b="1" dirty="0">
                <a:latin typeface="+mj-lt"/>
              </a:rPr>
            </a:br>
            <a:r>
              <a:rPr lang="en-US" sz="1400" b="1" dirty="0">
                <a:solidFill>
                  <a:srgbClr val="895D1D"/>
                </a:solidFill>
                <a:latin typeface="+mj-lt"/>
              </a:rPr>
              <a:t>(Composite of cardiovascular death, MI, or stroke) </a:t>
            </a:r>
          </a:p>
          <a:p>
            <a:endParaRPr lang="en-US" sz="1200" dirty="0">
              <a:latin typeface="+mj-lt"/>
            </a:endParaRPr>
          </a:p>
        </p:txBody>
      </p:sp>
      <p:sp>
        <p:nvSpPr>
          <p:cNvPr id="11" name="TextBox 10"/>
          <p:cNvSpPr txBox="1"/>
          <p:nvPr/>
        </p:nvSpPr>
        <p:spPr>
          <a:xfrm>
            <a:off x="44913" y="6336252"/>
            <a:ext cx="8207836" cy="498598"/>
          </a:xfrm>
          <a:prstGeom prst="rect">
            <a:avLst/>
          </a:prstGeom>
          <a:noFill/>
        </p:spPr>
        <p:txBody>
          <a:bodyPr wrap="square" rtlCol="0" anchor="b">
            <a:spAutoFit/>
          </a:bodyPr>
          <a:lstStyle/>
          <a:p>
            <a:pPr>
              <a:lnSpc>
                <a:spcPct val="107000"/>
              </a:lnSpc>
              <a:spcBef>
                <a:spcPts val="600"/>
              </a:spcBef>
              <a:spcAft>
                <a:spcPts val="0"/>
              </a:spcAft>
            </a:pPr>
            <a:r>
              <a:rPr lang="en-US" sz="1000" dirty="0">
                <a:solidFill>
                  <a:srgbClr val="000000"/>
                </a:solidFill>
                <a:latin typeface="+mn-lt"/>
                <a:ea typeface="Calibri" panose="020F0502020204030204" pitchFamily="34" charset="0"/>
                <a:cs typeface="Times New Roman" panose="02020603050405020304" pitchFamily="18" charset="0"/>
              </a:rPr>
              <a:t>FOURIER, Further Cardiovascular Outcomes Research with PCSK9 Inhibition in Subjects With Elevated Risk trial; </a:t>
            </a:r>
            <a:r>
              <a:rPr lang="en-US" sz="1000" dirty="0">
                <a:latin typeface="+mn-lt"/>
                <a:ea typeface="Calibri" panose="020F0502020204030204" pitchFamily="34" charset="0"/>
                <a:cs typeface="Times New Roman" panose="02020603050405020304" pitchFamily="18" charset="0"/>
              </a:rPr>
              <a:t>MI, myocardial infarction.</a:t>
            </a:r>
          </a:p>
          <a:p>
            <a:pPr>
              <a:lnSpc>
                <a:spcPct val="107000"/>
              </a:lnSpc>
              <a:spcBef>
                <a:spcPts val="600"/>
              </a:spcBef>
              <a:spcAft>
                <a:spcPts val="0"/>
              </a:spcAft>
            </a:pPr>
            <a:r>
              <a:rPr lang="en-US" sz="1000" dirty="0" err="1">
                <a:latin typeface="+mn-lt"/>
              </a:rPr>
              <a:t>Sabatine</a:t>
            </a:r>
            <a:r>
              <a:rPr lang="en-US" sz="1000" dirty="0">
                <a:latin typeface="+mn-lt"/>
              </a:rPr>
              <a:t> MS, et al. </a:t>
            </a:r>
            <a:r>
              <a:rPr lang="en-US" sz="1000" i="1" dirty="0">
                <a:latin typeface="+mn-lt"/>
              </a:rPr>
              <a:t>NEJM.</a:t>
            </a:r>
            <a:r>
              <a:rPr lang="en-US" sz="1000" dirty="0">
                <a:latin typeface="+mn-lt"/>
              </a:rPr>
              <a:t> 2017;376:1713-1722.</a:t>
            </a:r>
          </a:p>
        </p:txBody>
      </p:sp>
    </p:spTree>
    <p:extLst>
      <p:ext uri="{BB962C8B-B14F-4D97-AF65-F5344CB8AC3E}">
        <p14:creationId xmlns:p14="http://schemas.microsoft.com/office/powerpoint/2010/main" val="629625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Orlistat: Summary of Warnings and Contraindications</a:t>
            </a:r>
            <a:endParaRPr lang="en-US" dirty="0"/>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9</a:t>
            </a:fld>
            <a:endParaRPr lang="en-US" dirty="0"/>
          </a:p>
        </p:txBody>
      </p:sp>
      <p:sp>
        <p:nvSpPr>
          <p:cNvPr id="12" name="Footer Placeholder 7"/>
          <p:cNvSpPr txBox="1">
            <a:spLocks/>
          </p:cNvSpPr>
          <p:nvPr/>
        </p:nvSpPr>
        <p:spPr>
          <a:xfrm>
            <a:off x="33338" y="6573308"/>
            <a:ext cx="7848600" cy="246221"/>
          </a:xfrm>
          <a:prstGeom prst="rect">
            <a:avLst/>
          </a:prstGeom>
          <a:noFill/>
        </p:spPr>
        <p:txBody>
          <a:bodyPr wrap="square" rtlCol="0" anchor="b">
            <a:spAutoFit/>
          </a:bodyPr>
          <a:lstStyle>
            <a:defPPr>
              <a:defRPr lang="en-US"/>
            </a:defPPr>
            <a:lvl1pPr marL="0" algn="l"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600"/>
              </a:spcBef>
              <a:spcAft>
                <a:spcPts val="0"/>
              </a:spcAft>
            </a:pPr>
            <a:r>
              <a:rPr lang="da-DK" sz="1000" dirty="0">
                <a:solidFill>
                  <a:schemeClr val="tx1"/>
                </a:solidFill>
              </a:rPr>
              <a:t>Xenical prescribing information. South San Francisco, CA: Genentech USA, Inc.; 2013.</a:t>
            </a:r>
          </a:p>
        </p:txBody>
      </p:sp>
      <p:sp>
        <p:nvSpPr>
          <p:cNvPr id="18" name="Text Placeholder 3"/>
          <p:cNvSpPr txBox="1">
            <a:spLocks/>
          </p:cNvSpPr>
          <p:nvPr/>
        </p:nvSpPr>
        <p:spPr>
          <a:xfrm>
            <a:off x="668507" y="1312376"/>
            <a:ext cx="4040188" cy="639762"/>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2400" b="1" i="0" kern="1200">
                <a:solidFill>
                  <a:schemeClr val="tx2"/>
                </a:solidFill>
                <a:latin typeface="Verdana"/>
                <a:ea typeface="+mn-ea"/>
                <a:cs typeface="Verdana"/>
              </a:defRPr>
            </a:lvl1pPr>
            <a:lvl2pPr marL="457200" indent="0" algn="l" defTabSz="457200" rtl="0" eaLnBrk="1" latinLnBrk="0" hangingPunct="1">
              <a:spcBef>
                <a:spcPct val="20000"/>
              </a:spcBef>
              <a:buFont typeface="Arial"/>
              <a:buNone/>
              <a:defRPr sz="2000" b="1" i="0" kern="1200">
                <a:solidFill>
                  <a:srgbClr val="363E36"/>
                </a:solidFill>
                <a:latin typeface="Verdana"/>
                <a:ea typeface="+mn-ea"/>
                <a:cs typeface="Verdana"/>
              </a:defRPr>
            </a:lvl2pPr>
            <a:lvl3pPr marL="914400" indent="0" algn="l" defTabSz="457200" rtl="0" eaLnBrk="1" latinLnBrk="0" hangingPunct="1">
              <a:spcBef>
                <a:spcPct val="20000"/>
              </a:spcBef>
              <a:buFont typeface="Arial"/>
              <a:buNone/>
              <a:defRPr sz="1800" b="1" i="0" kern="1200">
                <a:solidFill>
                  <a:srgbClr val="363E36"/>
                </a:solidFill>
                <a:latin typeface="Verdana"/>
                <a:ea typeface="+mn-ea"/>
                <a:cs typeface="Verdana"/>
              </a:defRPr>
            </a:lvl3pPr>
            <a:lvl4pPr marL="1371600" indent="0" algn="l" defTabSz="457200" rtl="0" eaLnBrk="1" latinLnBrk="0" hangingPunct="1">
              <a:spcBef>
                <a:spcPct val="20000"/>
              </a:spcBef>
              <a:buFont typeface="Arial"/>
              <a:buNone/>
              <a:defRPr sz="1600" b="1" i="0" kern="1200">
                <a:solidFill>
                  <a:srgbClr val="363E36"/>
                </a:solidFill>
                <a:latin typeface="Verdana"/>
                <a:ea typeface="+mn-ea"/>
                <a:cs typeface="Verdana"/>
              </a:defRPr>
            </a:lvl4pPr>
            <a:lvl5pPr marL="1828800" indent="0" algn="l" defTabSz="457200" rtl="0" eaLnBrk="1" latinLnBrk="0" hangingPunct="1">
              <a:spcBef>
                <a:spcPct val="20000"/>
              </a:spcBef>
              <a:buFont typeface="Arial"/>
              <a:buNone/>
              <a:defRPr sz="1600" b="1" i="0" kern="1200">
                <a:solidFill>
                  <a:srgbClr val="363E36"/>
                </a:solidFill>
                <a:latin typeface="Verdana"/>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chemeClr val="accent3"/>
                </a:solidFill>
                <a:effectLst/>
                <a:uLnTx/>
                <a:uFillTx/>
                <a:latin typeface="+mn-lt"/>
                <a:ea typeface="+mn-ea"/>
                <a:cs typeface="Verdana"/>
              </a:rPr>
              <a:t>Contraindications</a:t>
            </a:r>
          </a:p>
        </p:txBody>
      </p:sp>
      <p:sp>
        <p:nvSpPr>
          <p:cNvPr id="19" name="Content Placeholder 4"/>
          <p:cNvSpPr txBox="1">
            <a:spLocks/>
          </p:cNvSpPr>
          <p:nvPr/>
        </p:nvSpPr>
        <p:spPr>
          <a:xfrm>
            <a:off x="668507" y="1952137"/>
            <a:ext cx="4040188" cy="2408011"/>
          </a:xfrm>
          <a:prstGeom prst="rect">
            <a:avLst/>
          </a:prstGeom>
        </p:spPr>
        <p:txBody>
          <a:bodyPr vert="horz" lIns="91440" tIns="45720" rIns="91440" bIns="45720" rtlCol="0">
            <a:normAutofit/>
          </a:bodyPr>
          <a:lstStyle>
            <a:defPPr>
              <a:defRPr lang="en-US"/>
            </a:defPPr>
            <a:lvl1pPr marL="342900" marR="0" lvl="0" indent="-342900" defTabSz="45720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kumimoji="0" sz="2400" b="0" i="0" u="none" strike="noStrike" kern="0" cap="none" spc="0" normalizeH="0" baseline="0">
                <a:ln>
                  <a:noFill/>
                </a:ln>
                <a:solidFill>
                  <a:srgbClr val="363E36"/>
                </a:solidFill>
                <a:effectLst/>
                <a:uLnTx/>
                <a:uFillTx/>
                <a:latin typeface="+mn-lt"/>
                <a:ea typeface="+mn-ea"/>
                <a:cs typeface="Verdana"/>
              </a:defRPr>
            </a:lvl1pPr>
            <a:lvl2pPr marL="742950" indent="-285750" defTabSz="457200" eaLnBrk="1" latinLnBrk="0" hangingPunct="1">
              <a:spcBef>
                <a:spcPct val="20000"/>
              </a:spcBef>
              <a:buFont typeface="Arial"/>
              <a:buChar char="–"/>
              <a:defRPr sz="2800" b="0" i="0">
                <a:solidFill>
                  <a:srgbClr val="363E36"/>
                </a:solidFill>
                <a:latin typeface="Verdana"/>
                <a:ea typeface="+mn-ea"/>
                <a:cs typeface="Verdana"/>
              </a:defRPr>
            </a:lvl2pPr>
            <a:lvl3pPr marL="1143000" indent="-228600" defTabSz="457200" eaLnBrk="1" latinLnBrk="0" hangingPunct="1">
              <a:spcBef>
                <a:spcPct val="20000"/>
              </a:spcBef>
              <a:buFont typeface="Arial"/>
              <a:buChar char="•"/>
              <a:defRPr sz="2400" b="0" i="0">
                <a:solidFill>
                  <a:srgbClr val="363E36"/>
                </a:solidFill>
                <a:latin typeface="Verdana"/>
                <a:ea typeface="+mn-ea"/>
                <a:cs typeface="Verdana"/>
              </a:defRPr>
            </a:lvl3pPr>
            <a:lvl4pPr marL="1600200" indent="-228600" defTabSz="457200" eaLnBrk="1" latinLnBrk="0" hangingPunct="1">
              <a:spcBef>
                <a:spcPct val="20000"/>
              </a:spcBef>
              <a:buFont typeface="Arial"/>
              <a:buChar char="–"/>
              <a:defRPr sz="2000" b="0" i="0">
                <a:solidFill>
                  <a:srgbClr val="363E36"/>
                </a:solidFill>
                <a:latin typeface="Verdana"/>
                <a:ea typeface="+mn-ea"/>
                <a:cs typeface="Verdana"/>
              </a:defRPr>
            </a:lvl4pPr>
            <a:lvl5pPr marL="2057400" indent="-228600" defTabSz="457200" eaLnBrk="1" latinLnBrk="0" hangingPunct="1">
              <a:spcBef>
                <a:spcPct val="20000"/>
              </a:spcBef>
              <a:buFont typeface="Arial"/>
              <a:buChar char="»"/>
              <a:defRPr sz="2000" b="0" i="0">
                <a:solidFill>
                  <a:srgbClr val="363E36"/>
                </a:solidFill>
                <a:latin typeface="Verdana"/>
                <a:ea typeface="+mn-ea"/>
                <a:cs typeface="Verdan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sz="2000" dirty="0"/>
              <a:t>Pregnancy</a:t>
            </a:r>
          </a:p>
          <a:p>
            <a:r>
              <a:rPr lang="en-US" sz="2000" dirty="0"/>
              <a:t>Chronic malabsorption syndrome</a:t>
            </a:r>
          </a:p>
          <a:p>
            <a:r>
              <a:rPr lang="en-US" sz="2000" dirty="0"/>
              <a:t>Cholestasis</a:t>
            </a:r>
          </a:p>
        </p:txBody>
      </p:sp>
      <p:sp>
        <p:nvSpPr>
          <p:cNvPr id="20" name="Text Placeholder 5"/>
          <p:cNvSpPr txBox="1">
            <a:spLocks/>
          </p:cNvSpPr>
          <p:nvPr/>
        </p:nvSpPr>
        <p:spPr>
          <a:xfrm>
            <a:off x="4809147" y="1312376"/>
            <a:ext cx="4041775" cy="639762"/>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2400" b="1" i="0" kern="1200">
                <a:solidFill>
                  <a:schemeClr val="tx2"/>
                </a:solidFill>
                <a:latin typeface="Verdana"/>
                <a:ea typeface="+mn-ea"/>
                <a:cs typeface="Verdana"/>
              </a:defRPr>
            </a:lvl1pPr>
            <a:lvl2pPr marL="457200" indent="0" algn="l" defTabSz="457200" rtl="0" eaLnBrk="1" latinLnBrk="0" hangingPunct="1">
              <a:spcBef>
                <a:spcPct val="20000"/>
              </a:spcBef>
              <a:buFont typeface="Arial"/>
              <a:buNone/>
              <a:defRPr sz="2000" b="1" i="0" kern="1200">
                <a:solidFill>
                  <a:srgbClr val="363E36"/>
                </a:solidFill>
                <a:latin typeface="Verdana"/>
                <a:ea typeface="+mn-ea"/>
                <a:cs typeface="Verdana"/>
              </a:defRPr>
            </a:lvl2pPr>
            <a:lvl3pPr marL="914400" indent="0" algn="l" defTabSz="457200" rtl="0" eaLnBrk="1" latinLnBrk="0" hangingPunct="1">
              <a:spcBef>
                <a:spcPct val="20000"/>
              </a:spcBef>
              <a:buFont typeface="Arial"/>
              <a:buNone/>
              <a:defRPr sz="1800" b="1" i="0" kern="1200">
                <a:solidFill>
                  <a:srgbClr val="363E36"/>
                </a:solidFill>
                <a:latin typeface="Verdana"/>
                <a:ea typeface="+mn-ea"/>
                <a:cs typeface="Verdana"/>
              </a:defRPr>
            </a:lvl3pPr>
            <a:lvl4pPr marL="1371600" indent="0" algn="l" defTabSz="457200" rtl="0" eaLnBrk="1" latinLnBrk="0" hangingPunct="1">
              <a:spcBef>
                <a:spcPct val="20000"/>
              </a:spcBef>
              <a:buFont typeface="Arial"/>
              <a:buNone/>
              <a:defRPr sz="1600" b="1" i="0" kern="1200">
                <a:solidFill>
                  <a:srgbClr val="363E36"/>
                </a:solidFill>
                <a:latin typeface="Verdana"/>
                <a:ea typeface="+mn-ea"/>
                <a:cs typeface="Verdana"/>
              </a:defRPr>
            </a:lvl4pPr>
            <a:lvl5pPr marL="1828800" indent="0" algn="l" defTabSz="457200" rtl="0" eaLnBrk="1" latinLnBrk="0" hangingPunct="1">
              <a:spcBef>
                <a:spcPct val="20000"/>
              </a:spcBef>
              <a:buFont typeface="Arial"/>
              <a:buNone/>
              <a:defRPr sz="1600" b="1" i="0" kern="1200">
                <a:solidFill>
                  <a:srgbClr val="363E36"/>
                </a:solidFill>
                <a:latin typeface="Verdana"/>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a:ln>
                  <a:noFill/>
                </a:ln>
                <a:solidFill>
                  <a:schemeClr val="accent3"/>
                </a:solidFill>
                <a:effectLst/>
                <a:uLnTx/>
                <a:uFillTx/>
                <a:latin typeface="+mn-lt"/>
                <a:ea typeface="+mn-ea"/>
                <a:cs typeface="Verdana"/>
              </a:rPr>
              <a:t>Warnings</a:t>
            </a:r>
            <a:endParaRPr kumimoji="0" lang="en-US" sz="2400" b="1" i="0" u="none" strike="noStrike" kern="1200" cap="none" spc="0" normalizeH="0" baseline="0" noProof="0" dirty="0">
              <a:ln>
                <a:noFill/>
              </a:ln>
              <a:solidFill>
                <a:schemeClr val="accent3"/>
              </a:solidFill>
              <a:effectLst/>
              <a:uLnTx/>
              <a:uFillTx/>
              <a:latin typeface="+mn-lt"/>
              <a:ea typeface="+mn-ea"/>
              <a:cs typeface="Verdana"/>
            </a:endParaRPr>
          </a:p>
        </p:txBody>
      </p:sp>
      <p:sp>
        <p:nvSpPr>
          <p:cNvPr id="21" name="Content Placeholder 6"/>
          <p:cNvSpPr txBox="1">
            <a:spLocks/>
          </p:cNvSpPr>
          <p:nvPr/>
        </p:nvSpPr>
        <p:spPr>
          <a:xfrm>
            <a:off x="4809147" y="1952138"/>
            <a:ext cx="4178300" cy="3951288"/>
          </a:xfrm>
          <a:prstGeom prst="rect">
            <a:avLst/>
          </a:prstGeom>
        </p:spPr>
        <p:txBody>
          <a:bodyPr vert="horz" lIns="91440" tIns="45720" rIns="91440" bIns="45720" rtlCol="0">
            <a:noAutofit/>
          </a:bodyPr>
          <a:lstStyle>
            <a:defPPr>
              <a:defRPr lang="en-US"/>
            </a:defPPr>
            <a:lvl1pPr marL="342900" marR="0" lvl="0" indent="-342900" defTabSz="457200" eaLnBrk="1" fontAlgn="auto" latinLnBrk="0" hangingPunct="1">
              <a:lnSpc>
                <a:spcPct val="100000"/>
              </a:lnSpc>
              <a:spcBef>
                <a:spcPct val="20000"/>
              </a:spcBef>
              <a:spcAft>
                <a:spcPts val="0"/>
              </a:spcAft>
              <a:buClr>
                <a:schemeClr val="accent2"/>
              </a:buClr>
              <a:buSzTx/>
              <a:buFont typeface="Wingdings" panose="05000000000000000000" pitchFamily="2" charset="2"/>
              <a:buChar char="§"/>
              <a:tabLst/>
              <a:defRPr kumimoji="0" sz="2000" b="0" i="0" u="none" strike="noStrike" kern="0" cap="none" spc="0" normalizeH="0" baseline="0">
                <a:ln>
                  <a:noFill/>
                </a:ln>
                <a:solidFill>
                  <a:srgbClr val="363E36"/>
                </a:solidFill>
                <a:effectLst/>
                <a:uLnTx/>
                <a:uFillTx/>
                <a:latin typeface="+mn-lt"/>
                <a:ea typeface="+mn-ea"/>
                <a:cs typeface="Verdana"/>
              </a:defRPr>
            </a:lvl1pPr>
            <a:lvl2pPr marL="742950" indent="-285750" defTabSz="457200" eaLnBrk="1" latinLnBrk="0" hangingPunct="1">
              <a:spcBef>
                <a:spcPct val="20000"/>
              </a:spcBef>
              <a:buFont typeface="Arial"/>
              <a:buChar char="–"/>
              <a:defRPr sz="2800" b="0" i="0">
                <a:solidFill>
                  <a:srgbClr val="363E36"/>
                </a:solidFill>
                <a:latin typeface="Verdana"/>
                <a:ea typeface="+mn-ea"/>
                <a:cs typeface="Verdana"/>
              </a:defRPr>
            </a:lvl2pPr>
            <a:lvl3pPr marL="1143000" indent="-228600" defTabSz="457200" eaLnBrk="1" latinLnBrk="0" hangingPunct="1">
              <a:spcBef>
                <a:spcPct val="20000"/>
              </a:spcBef>
              <a:buFont typeface="Arial"/>
              <a:buChar char="•"/>
              <a:defRPr sz="2400" b="0" i="0">
                <a:solidFill>
                  <a:srgbClr val="363E36"/>
                </a:solidFill>
                <a:latin typeface="Verdana"/>
                <a:ea typeface="+mn-ea"/>
                <a:cs typeface="Verdana"/>
              </a:defRPr>
            </a:lvl3pPr>
            <a:lvl4pPr marL="1600200" indent="-228600" defTabSz="457200" eaLnBrk="1" latinLnBrk="0" hangingPunct="1">
              <a:spcBef>
                <a:spcPct val="20000"/>
              </a:spcBef>
              <a:buFont typeface="Arial"/>
              <a:buChar char="–"/>
              <a:defRPr sz="2000" b="0" i="0">
                <a:solidFill>
                  <a:srgbClr val="363E36"/>
                </a:solidFill>
                <a:latin typeface="Verdana"/>
                <a:ea typeface="+mn-ea"/>
                <a:cs typeface="Verdana"/>
              </a:defRPr>
            </a:lvl4pPr>
            <a:lvl5pPr marL="2057400" indent="-228600" defTabSz="457200" eaLnBrk="1" latinLnBrk="0" hangingPunct="1">
              <a:spcBef>
                <a:spcPct val="20000"/>
              </a:spcBef>
              <a:buFont typeface="Arial"/>
              <a:buChar char="»"/>
              <a:defRPr sz="2000" b="0" i="0">
                <a:solidFill>
                  <a:srgbClr val="363E36"/>
                </a:solidFill>
                <a:latin typeface="Verdana"/>
                <a:ea typeface="+mn-ea"/>
                <a:cs typeface="Verdan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dirty="0"/>
              <a:t>Decreased cyclosporine exposure</a:t>
            </a:r>
          </a:p>
          <a:p>
            <a:r>
              <a:rPr lang="en-US" dirty="0"/>
              <a:t>Multivitamin supplement containing fat-soluble vitamins recommended to ensure adequate nutrition</a:t>
            </a:r>
          </a:p>
          <a:p>
            <a:r>
              <a:rPr lang="en-US" dirty="0"/>
              <a:t>Hepatocellular necrosis, acute hepatic failure</a:t>
            </a:r>
          </a:p>
          <a:p>
            <a:r>
              <a:rPr lang="en-US" dirty="0"/>
              <a:t>Increased urinary oxalate; monitor renal function</a:t>
            </a:r>
          </a:p>
          <a:p>
            <a:r>
              <a:rPr lang="en-US" dirty="0"/>
              <a:t>Cholelithiasis</a:t>
            </a:r>
          </a:p>
          <a:p>
            <a:r>
              <a:rPr lang="en-US" dirty="0"/>
              <a:t>Increased GI events with high-fat diets (fat &gt;30% of total daily calories)</a:t>
            </a:r>
          </a:p>
        </p:txBody>
      </p:sp>
      <p:sp>
        <p:nvSpPr>
          <p:cNvPr id="22" name="Rectangle 21"/>
          <p:cNvSpPr/>
          <p:nvPr/>
        </p:nvSpPr>
        <p:spPr>
          <a:xfrm>
            <a:off x="668508" y="4298244"/>
            <a:ext cx="4040188" cy="1821201"/>
          </a:xfrm>
          <a:prstGeom prst="rect">
            <a:avLst/>
          </a:prstGeom>
        </p:spPr>
        <p:txBody>
          <a:bodyPr vert="horz" lIns="91440" tIns="45720" rIns="91440" bIns="45720" rtlCol="0">
            <a:normAutofit/>
          </a:bodyPr>
          <a:lstStyle/>
          <a:p>
            <a:pPr marL="342900" indent="-342900" defTabSz="457200" fontAlgn="auto">
              <a:spcBef>
                <a:spcPct val="20000"/>
              </a:spcBef>
              <a:spcAft>
                <a:spcPts val="0"/>
              </a:spcAft>
              <a:buClr>
                <a:schemeClr val="accent2"/>
              </a:buClr>
              <a:buFont typeface="Wingdings" panose="05000000000000000000" pitchFamily="2" charset="2"/>
              <a:buChar char="§"/>
            </a:pPr>
            <a:r>
              <a:rPr lang="en-US" sz="2000" kern="0" dirty="0">
                <a:solidFill>
                  <a:srgbClr val="363E36"/>
                </a:solidFill>
                <a:latin typeface="+mn-lt"/>
                <a:ea typeface="+mn-ea"/>
                <a:cs typeface="Verdana"/>
              </a:rPr>
              <a:t>Oily spotting</a:t>
            </a:r>
          </a:p>
          <a:p>
            <a:pPr marL="342900" indent="-342900" defTabSz="457200" fontAlgn="auto">
              <a:spcBef>
                <a:spcPct val="20000"/>
              </a:spcBef>
              <a:spcAft>
                <a:spcPts val="0"/>
              </a:spcAft>
              <a:buClr>
                <a:schemeClr val="accent2"/>
              </a:buClr>
              <a:buFont typeface="Wingdings" panose="05000000000000000000" pitchFamily="2" charset="2"/>
              <a:buChar char="§"/>
            </a:pPr>
            <a:r>
              <a:rPr lang="en-US" sz="2000" kern="0" dirty="0">
                <a:solidFill>
                  <a:srgbClr val="363E36"/>
                </a:solidFill>
                <a:latin typeface="+mn-lt"/>
                <a:ea typeface="+mn-ea"/>
                <a:cs typeface="Verdana"/>
              </a:rPr>
              <a:t>Flatus with discharge</a:t>
            </a:r>
          </a:p>
          <a:p>
            <a:pPr marL="342900" indent="-342900" defTabSz="457200" fontAlgn="auto">
              <a:spcBef>
                <a:spcPct val="20000"/>
              </a:spcBef>
              <a:spcAft>
                <a:spcPts val="0"/>
              </a:spcAft>
              <a:buClr>
                <a:schemeClr val="accent2"/>
              </a:buClr>
              <a:buFont typeface="Wingdings" panose="05000000000000000000" pitchFamily="2" charset="2"/>
              <a:buChar char="§"/>
            </a:pPr>
            <a:r>
              <a:rPr lang="en-US" sz="2000" kern="0" dirty="0">
                <a:solidFill>
                  <a:srgbClr val="363E36"/>
                </a:solidFill>
                <a:latin typeface="+mn-lt"/>
                <a:ea typeface="+mn-ea"/>
                <a:cs typeface="Verdana"/>
              </a:rPr>
              <a:t>Fecal urgency and incontinence</a:t>
            </a:r>
          </a:p>
        </p:txBody>
      </p:sp>
      <p:sp>
        <p:nvSpPr>
          <p:cNvPr id="23" name="Text Placeholder 3"/>
          <p:cNvSpPr txBox="1">
            <a:spLocks/>
          </p:cNvSpPr>
          <p:nvPr/>
        </p:nvSpPr>
        <p:spPr>
          <a:xfrm>
            <a:off x="668507" y="3657221"/>
            <a:ext cx="4040188" cy="639762"/>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fontAlgn="auto">
              <a:spcAft>
                <a:spcPts val="0"/>
              </a:spcAft>
            </a:pPr>
            <a:r>
              <a:rPr lang="en-US" dirty="0">
                <a:solidFill>
                  <a:schemeClr val="accent3"/>
                </a:solidFill>
                <a:ea typeface="Verdana" panose="020B0604030504040204" pitchFamily="34" charset="0"/>
                <a:cs typeface="Verdana" panose="020B0604030504040204" pitchFamily="34" charset="0"/>
              </a:rPr>
              <a:t>Adverse Effects</a:t>
            </a:r>
          </a:p>
        </p:txBody>
      </p:sp>
    </p:spTree>
    <p:extLst>
      <p:ext uri="{BB962C8B-B14F-4D97-AF65-F5344CB8AC3E}">
        <p14:creationId xmlns:p14="http://schemas.microsoft.com/office/powerpoint/2010/main" val="521172939"/>
      </p:ext>
    </p:extLst>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80"/>
          <p:cNvSpPr>
            <a:spLocks noGrp="1" noChangeArrowheads="1"/>
          </p:cNvSpPr>
          <p:nvPr>
            <p:ph type="title"/>
          </p:nvPr>
        </p:nvSpPr>
        <p:spPr/>
        <p:txBody>
          <a:bodyPr/>
          <a:lstStyle/>
          <a:p>
            <a:r>
              <a:rPr lang="en-US" sz="3600" dirty="0"/>
              <a:t>Effect of Metformin and Lifestyle on Total and LDL-C in Prediabetes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90</a:t>
            </a:fld>
            <a:endParaRPr lang="en-US" dirty="0"/>
          </a:p>
        </p:txBody>
      </p:sp>
      <p:sp>
        <p:nvSpPr>
          <p:cNvPr id="100" name="TextBox 99"/>
          <p:cNvSpPr txBox="1"/>
          <p:nvPr/>
        </p:nvSpPr>
        <p:spPr>
          <a:xfrm>
            <a:off x="36096" y="6332213"/>
            <a:ext cx="7507704" cy="477054"/>
          </a:xfrm>
          <a:prstGeom prst="rect">
            <a:avLst/>
          </a:prstGeom>
          <a:noFill/>
        </p:spPr>
        <p:txBody>
          <a:bodyPr wrap="square" rtlCol="0" anchor="b">
            <a:spAutoFit/>
          </a:bodyPr>
          <a:lstStyle/>
          <a:p>
            <a:pPr fontAlgn="base">
              <a:spcBef>
                <a:spcPts val="600"/>
              </a:spcBef>
              <a:spcAft>
                <a:spcPct val="0"/>
              </a:spcAft>
            </a:pPr>
            <a:r>
              <a:rPr lang="en-US" sz="1000" dirty="0">
                <a:latin typeface="Arial" charset="0"/>
                <a:ea typeface="ＭＳ Ｐゴシック" charset="0"/>
                <a:cs typeface="ＭＳ Ｐゴシック" charset="0"/>
              </a:rPr>
              <a:t>LDL-C, low-density lipoprotein cholesterol.</a:t>
            </a:r>
          </a:p>
          <a:p>
            <a:pPr fontAlgn="base">
              <a:spcBef>
                <a:spcPts val="600"/>
              </a:spcBef>
              <a:spcAft>
                <a:spcPct val="0"/>
              </a:spcAft>
            </a:pPr>
            <a:r>
              <a:rPr lang="en-US" sz="1000" dirty="0"/>
              <a:t>DPP Research Group. </a:t>
            </a:r>
            <a:r>
              <a:rPr lang="en-US" sz="1000" i="1" dirty="0"/>
              <a:t>Diabetes Care</a:t>
            </a:r>
            <a:r>
              <a:rPr lang="en-US" sz="1000" dirty="0"/>
              <a:t>. 2005;28:2472–2479.</a:t>
            </a:r>
            <a:r>
              <a:rPr lang="en-US" sz="1000" i="1" dirty="0"/>
              <a:t> </a:t>
            </a:r>
            <a:r>
              <a:rPr lang="en-US" sz="1000" dirty="0">
                <a:ea typeface="ＭＳ Ｐゴシック" charset="0"/>
                <a:cs typeface="ＭＳ Ｐゴシック" charset="0"/>
              </a:rPr>
              <a:t>Ratner R, et al. </a:t>
            </a:r>
            <a:r>
              <a:rPr lang="en-US" sz="1000" i="1" dirty="0">
                <a:ea typeface="ＭＳ Ｐゴシック" charset="0"/>
                <a:cs typeface="ＭＳ Ｐゴシック" charset="0"/>
              </a:rPr>
              <a:t>Diabetes Care</a:t>
            </a:r>
            <a:r>
              <a:rPr lang="en-US" sz="1000" dirty="0">
                <a:ea typeface="ＭＳ Ｐゴシック" charset="0"/>
                <a:cs typeface="ＭＳ Ｐゴシック" charset="0"/>
              </a:rPr>
              <a:t>. 2005;28:888-894.</a:t>
            </a:r>
            <a:endParaRPr lang="en-US" sz="1000" dirty="0">
              <a:latin typeface="Arial" charset="0"/>
              <a:ea typeface="ＭＳ Ｐゴシック" charset="0"/>
              <a:cs typeface="ＭＳ Ｐゴシック" charset="0"/>
            </a:endParaRPr>
          </a:p>
        </p:txBody>
      </p:sp>
      <p:graphicFrame>
        <p:nvGraphicFramePr>
          <p:cNvPr id="81" name="Content Placeholder 12"/>
          <p:cNvGraphicFramePr>
            <a:graphicFrameLocks/>
          </p:cNvGraphicFramePr>
          <p:nvPr>
            <p:extLst>
              <p:ext uri="{D42A27DB-BD31-4B8C-83A1-F6EECF244321}">
                <p14:modId xmlns:p14="http://schemas.microsoft.com/office/powerpoint/2010/main" val="4043113584"/>
              </p:ext>
            </p:extLst>
          </p:nvPr>
        </p:nvGraphicFramePr>
        <p:xfrm>
          <a:off x="901700" y="2842998"/>
          <a:ext cx="3810000" cy="30656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2" name="Content Placeholder 13"/>
          <p:cNvGraphicFramePr>
            <a:graphicFrameLocks/>
          </p:cNvGraphicFramePr>
          <p:nvPr>
            <p:extLst>
              <p:ext uri="{D42A27DB-BD31-4B8C-83A1-F6EECF244321}">
                <p14:modId xmlns:p14="http://schemas.microsoft.com/office/powerpoint/2010/main" val="2922375173"/>
              </p:ext>
            </p:extLst>
          </p:nvPr>
        </p:nvGraphicFramePr>
        <p:xfrm>
          <a:off x="4864100" y="2842998"/>
          <a:ext cx="3810000" cy="3065676"/>
        </p:xfrm>
        <a:graphic>
          <a:graphicData uri="http://schemas.openxmlformats.org/drawingml/2006/chart">
            <c:chart xmlns:c="http://schemas.openxmlformats.org/drawingml/2006/chart" xmlns:r="http://schemas.openxmlformats.org/officeDocument/2006/relationships" r:id="rId4"/>
          </a:graphicData>
        </a:graphic>
      </p:graphicFrame>
      <p:sp>
        <p:nvSpPr>
          <p:cNvPr id="83" name="Rectangle 28"/>
          <p:cNvSpPr>
            <a:spLocks noChangeArrowheads="1"/>
          </p:cNvSpPr>
          <p:nvPr/>
        </p:nvSpPr>
        <p:spPr bwMode="auto">
          <a:xfrm rot="16200000">
            <a:off x="-307188" y="4143647"/>
            <a:ext cx="213036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90000"/>
              </a:lnSpc>
              <a:spcBef>
                <a:spcPct val="0"/>
              </a:spcBef>
              <a:spcAft>
                <a:spcPct val="0"/>
              </a:spcAft>
            </a:pPr>
            <a:r>
              <a:rPr lang="en-US" sz="1600" b="1" dirty="0">
                <a:solidFill>
                  <a:srgbClr val="000000"/>
                </a:solidFill>
                <a:latin typeface="Helvetica" charset="0"/>
                <a:ea typeface="ＭＳ Ｐゴシック" charset="0"/>
                <a:cs typeface="ＭＳ Ｐゴシック" charset="0"/>
              </a:rPr>
              <a:t>Change in Lipids (%)</a:t>
            </a:r>
          </a:p>
        </p:txBody>
      </p:sp>
      <p:sp>
        <p:nvSpPr>
          <p:cNvPr id="84" name="Rectangle 30"/>
          <p:cNvSpPr>
            <a:spLocks noChangeArrowheads="1"/>
          </p:cNvSpPr>
          <p:nvPr/>
        </p:nvSpPr>
        <p:spPr bwMode="auto">
          <a:xfrm>
            <a:off x="449242" y="2641731"/>
            <a:ext cx="822485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p>
            <a:pPr fontAlgn="base">
              <a:lnSpc>
                <a:spcPct val="90000"/>
              </a:lnSpc>
              <a:spcBef>
                <a:spcPct val="0"/>
              </a:spcBef>
              <a:spcAft>
                <a:spcPct val="0"/>
              </a:spcAft>
              <a:tabLst>
                <a:tab pos="1828800" algn="ctr"/>
                <a:tab pos="2520950" algn="ctr"/>
                <a:tab pos="3200400" algn="ctr"/>
                <a:tab pos="5773738" algn="ctr"/>
                <a:tab pos="6453188" algn="ctr"/>
                <a:tab pos="7145338" algn="ctr"/>
              </a:tabLst>
            </a:pPr>
            <a:r>
              <a:rPr lang="en-US" sz="1400" dirty="0">
                <a:solidFill>
                  <a:srgbClr val="000000"/>
                </a:solidFill>
                <a:latin typeface="Helvetica" charset="0"/>
                <a:ea typeface="ＭＳ Ｐゴシック" charset="0"/>
                <a:cs typeface="ＭＳ Ｐゴシック" charset="0"/>
              </a:rPr>
              <a:t>Baseline (mg/dL) 		202			127</a:t>
            </a:r>
          </a:p>
        </p:txBody>
      </p:sp>
      <p:sp>
        <p:nvSpPr>
          <p:cNvPr id="85" name="Rectangle 80"/>
          <p:cNvSpPr>
            <a:spLocks noChangeArrowheads="1"/>
          </p:cNvSpPr>
          <p:nvPr/>
        </p:nvSpPr>
        <p:spPr bwMode="auto">
          <a:xfrm>
            <a:off x="1802451" y="2345086"/>
            <a:ext cx="2005869" cy="2954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262" tIns="26987" rIns="68262" bIns="26987">
            <a:spAutoFit/>
          </a:bodyPr>
          <a:lstStyle/>
          <a:p>
            <a:pPr algn="ctr" defTabSz="933450" fontAlgn="base">
              <a:lnSpc>
                <a:spcPct val="87000"/>
              </a:lnSpc>
              <a:spcBef>
                <a:spcPct val="0"/>
              </a:spcBef>
              <a:spcAft>
                <a:spcPct val="0"/>
              </a:spcAft>
              <a:defRPr/>
            </a:pPr>
            <a:r>
              <a:rPr lang="en-US" b="1" dirty="0">
                <a:solidFill>
                  <a:srgbClr val="000000"/>
                </a:solidFill>
                <a:latin typeface="Arial" charset="0"/>
                <a:ea typeface="ＭＳ Ｐゴシック" charset="0"/>
                <a:cs typeface="ＭＳ Ｐゴシック" charset="0"/>
              </a:rPr>
              <a:t>Total Cholesterol</a:t>
            </a:r>
          </a:p>
        </p:txBody>
      </p:sp>
      <p:sp>
        <p:nvSpPr>
          <p:cNvPr id="86" name="Rectangle 81"/>
          <p:cNvSpPr>
            <a:spLocks noChangeArrowheads="1"/>
          </p:cNvSpPr>
          <p:nvPr/>
        </p:nvSpPr>
        <p:spPr bwMode="auto">
          <a:xfrm>
            <a:off x="6464665" y="2345086"/>
            <a:ext cx="830355" cy="2954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262" tIns="26987" rIns="68262" bIns="26987">
            <a:spAutoFit/>
          </a:bodyPr>
          <a:lstStyle/>
          <a:p>
            <a:pPr algn="ctr" defTabSz="933450" fontAlgn="base">
              <a:lnSpc>
                <a:spcPct val="87000"/>
              </a:lnSpc>
              <a:spcBef>
                <a:spcPct val="0"/>
              </a:spcBef>
              <a:spcAft>
                <a:spcPct val="0"/>
              </a:spcAft>
              <a:defRPr/>
            </a:pPr>
            <a:r>
              <a:rPr lang="en-US" b="1" dirty="0">
                <a:solidFill>
                  <a:srgbClr val="000000"/>
                </a:solidFill>
                <a:latin typeface="Arial" charset="0"/>
                <a:ea typeface="ＭＳ Ｐゴシック" charset="0"/>
                <a:cs typeface="ＭＳ Ｐゴシック" charset="0"/>
              </a:rPr>
              <a:t>LDL-C</a:t>
            </a:r>
          </a:p>
        </p:txBody>
      </p:sp>
      <p:sp>
        <p:nvSpPr>
          <p:cNvPr id="16" name="Rectangle 15"/>
          <p:cNvSpPr/>
          <p:nvPr/>
        </p:nvSpPr>
        <p:spPr>
          <a:xfrm>
            <a:off x="2689071" y="1532669"/>
            <a:ext cx="3775393" cy="707886"/>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Diabetes Prevention Program</a:t>
            </a:r>
          </a:p>
          <a:p>
            <a:pPr algn="ctr" fontAlgn="auto">
              <a:spcBef>
                <a:spcPts val="0"/>
              </a:spcBef>
              <a:spcAft>
                <a:spcPts val="0"/>
              </a:spcAft>
            </a:pPr>
            <a:r>
              <a:rPr lang="fi-FI" sz="2000" b="1" dirty="0">
                <a:solidFill>
                  <a:srgbClr val="1F497D"/>
                </a:solidFill>
                <a:latin typeface="+mn-lt"/>
              </a:rPr>
              <a:t>(N=3234)</a:t>
            </a:r>
            <a:endParaRPr lang="en-US" sz="2000" b="1" dirty="0">
              <a:solidFill>
                <a:srgbClr val="1F497D"/>
              </a:solidFill>
              <a:latin typeface="+mn-lt"/>
            </a:endParaRPr>
          </a:p>
        </p:txBody>
      </p:sp>
    </p:spTree>
    <p:extLst>
      <p:ext uri="{BB962C8B-B14F-4D97-AF65-F5344CB8AC3E}">
        <p14:creationId xmlns:p14="http://schemas.microsoft.com/office/powerpoint/2010/main" val="198497045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dirty="0"/>
              <a:t>Atherogenic Dyslipidemia:</a:t>
            </a:r>
            <a:br>
              <a:rPr lang="en-US" dirty="0"/>
            </a:br>
            <a:r>
              <a:rPr lang="en-US" dirty="0"/>
              <a:t>The Dyslipidemic Triad</a:t>
            </a:r>
          </a:p>
        </p:txBody>
      </p:sp>
      <p:sp>
        <p:nvSpPr>
          <p:cNvPr id="2" name="Slide Number Placeholder 1"/>
          <p:cNvSpPr>
            <a:spLocks noGrp="1"/>
          </p:cNvSpPr>
          <p:nvPr>
            <p:ph type="sldNum" sz="quarter" idx="4"/>
          </p:nvPr>
        </p:nvSpPr>
        <p:spPr/>
        <p:txBody>
          <a:bodyPr/>
          <a:lstStyle/>
          <a:p>
            <a:fld id="{2462ECC2-A415-4E86-873D-B602882CC3EA}" type="slidenum">
              <a:rPr lang="en-US" smtClean="0"/>
              <a:pPr/>
              <a:t>91</a:t>
            </a:fld>
            <a:endParaRPr lang="en-US" dirty="0"/>
          </a:p>
        </p:txBody>
      </p:sp>
      <p:sp>
        <p:nvSpPr>
          <p:cNvPr id="5" name="Rectangle 4"/>
          <p:cNvSpPr/>
          <p:nvPr/>
        </p:nvSpPr>
        <p:spPr>
          <a:xfrm>
            <a:off x="33338" y="6335577"/>
            <a:ext cx="746233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b">
            <a:spAutoFit/>
          </a:bodyPr>
          <a:lstStyle/>
          <a:p>
            <a:pPr eaLnBrk="0" hangingPunct="0">
              <a:spcBef>
                <a:spcPts val="600"/>
              </a:spcBef>
              <a:defRPr/>
            </a:pPr>
            <a:r>
              <a:rPr lang="en-US" sz="1000" dirty="0">
                <a:latin typeface="Arial" charset="0"/>
                <a:ea typeface="ＭＳ Ｐゴシック" charset="0"/>
                <a:cs typeface="ＭＳ Ｐゴシック" charset="0"/>
              </a:rPr>
              <a:t>HDL-C, high-density lipoprotein cholesterol; LDL, low-density lipoprotein; TG, triglycerides; VLDL, very low-density lipoprotein.</a:t>
            </a:r>
          </a:p>
          <a:p>
            <a:pPr eaLnBrk="0" hangingPunct="0">
              <a:spcBef>
                <a:spcPts val="600"/>
              </a:spcBef>
              <a:defRPr/>
            </a:pPr>
            <a:r>
              <a:rPr lang="en-US" sz="1000" dirty="0">
                <a:latin typeface="Arial" charset="0"/>
                <a:ea typeface="ＭＳ Ｐゴシック" charset="0"/>
                <a:cs typeface="ＭＳ Ｐゴシック" charset="0"/>
              </a:rPr>
              <a:t>Jellinger PS. </a:t>
            </a:r>
            <a:r>
              <a:rPr lang="en-US" sz="1000" i="1" dirty="0">
                <a:latin typeface="Arial" charset="0"/>
                <a:ea typeface="ＭＳ Ｐゴシック" charset="0"/>
                <a:cs typeface="ＭＳ Ｐゴシック" charset="0"/>
              </a:rPr>
              <a:t>Endocr Pract</a:t>
            </a:r>
            <a:r>
              <a:rPr lang="en-US" sz="1000" dirty="0">
                <a:latin typeface="Arial" charset="0"/>
                <a:ea typeface="ＭＳ Ｐゴシック" charset="0"/>
                <a:cs typeface="ＭＳ Ｐゴシック" charset="0"/>
              </a:rPr>
              <a:t>. 2017 </a:t>
            </a:r>
            <a:r>
              <a:rPr lang="en-US" sz="1000" dirty="0"/>
              <a:t>Feb 3. </a:t>
            </a:r>
            <a:r>
              <a:rPr lang="en-US" sz="1000" dirty="0" err="1"/>
              <a:t>doi</a:t>
            </a:r>
            <a:r>
              <a:rPr lang="en-US" sz="1000" dirty="0"/>
              <a:t>: 10.4158/EP171764.GL. [</a:t>
            </a:r>
            <a:r>
              <a:rPr lang="en-US" sz="1000" dirty="0" err="1"/>
              <a:t>Epub</a:t>
            </a:r>
            <a:r>
              <a:rPr lang="en-US" sz="1000" dirty="0"/>
              <a:t> ahead of print]</a:t>
            </a:r>
            <a:endParaRPr lang="en-US" sz="1000" dirty="0">
              <a:latin typeface="Arial" charset="0"/>
              <a:ea typeface="ＭＳ Ｐゴシック" charset="0"/>
              <a:cs typeface="ＭＳ Ｐゴシック" charset="0"/>
            </a:endParaRPr>
          </a:p>
        </p:txBody>
      </p:sp>
      <p:graphicFrame>
        <p:nvGraphicFramePr>
          <p:cNvPr id="8" name="Diagram 7"/>
          <p:cNvGraphicFramePr/>
          <p:nvPr>
            <p:extLst>
              <p:ext uri="{D42A27DB-BD31-4B8C-83A1-F6EECF244321}">
                <p14:modId xmlns:p14="http://schemas.microsoft.com/office/powerpoint/2010/main" val="3414848735"/>
              </p:ext>
            </p:extLst>
          </p:nvPr>
        </p:nvGraphicFramePr>
        <p:xfrm>
          <a:off x="333426" y="1643507"/>
          <a:ext cx="6524728" cy="430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037" name="Group 13"/>
          <p:cNvGrpSpPr>
            <a:grpSpLocks/>
          </p:cNvGrpSpPr>
          <p:nvPr/>
        </p:nvGrpSpPr>
        <p:grpSpPr bwMode="auto">
          <a:xfrm>
            <a:off x="4572000" y="3146192"/>
            <a:ext cx="4168775" cy="2797408"/>
            <a:chOff x="4572000" y="3145972"/>
            <a:chExt cx="4169229" cy="2797629"/>
          </a:xfrm>
        </p:grpSpPr>
        <p:sp>
          <p:nvSpPr>
            <p:cNvPr id="13" name="Bent Arrow 12"/>
            <p:cNvSpPr/>
            <p:nvPr/>
          </p:nvSpPr>
          <p:spPr bwMode="auto">
            <a:xfrm flipH="1">
              <a:off x="4572000" y="3145972"/>
              <a:ext cx="2471460" cy="925286"/>
            </a:xfrm>
            <a:prstGeom prst="bentArrow">
              <a:avLst>
                <a:gd name="adj1" fmla="val 25000"/>
                <a:gd name="adj2" fmla="val 23235"/>
                <a:gd name="adj3" fmla="val 25000"/>
                <a:gd name="adj4" fmla="val 43750"/>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914400" eaLnBrk="0" hangingPunct="0">
                <a:defRPr/>
              </a:pPr>
              <a:endParaRPr lang="en-US" sz="2400" dirty="0">
                <a:solidFill>
                  <a:schemeClr val="tx1"/>
                </a:solidFill>
                <a:ea typeface="ＭＳ Ｐゴシック" charset="-128"/>
              </a:endParaRPr>
            </a:p>
          </p:txBody>
        </p:sp>
        <p:sp>
          <p:nvSpPr>
            <p:cNvPr id="32" name="Bent Arrow 31"/>
            <p:cNvSpPr/>
            <p:nvPr/>
          </p:nvSpPr>
          <p:spPr bwMode="auto">
            <a:xfrm flipH="1" flipV="1">
              <a:off x="5747656" y="5018315"/>
              <a:ext cx="1110747" cy="925286"/>
            </a:xfrm>
            <a:prstGeom prst="bentArrow">
              <a:avLst>
                <a:gd name="adj1" fmla="val 25000"/>
                <a:gd name="adj2" fmla="val 23235"/>
                <a:gd name="adj3" fmla="val 25000"/>
                <a:gd name="adj4" fmla="val 43750"/>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defTabSz="914400" eaLnBrk="0" hangingPunct="0">
                <a:defRPr/>
              </a:pPr>
              <a:endParaRPr lang="en-US" sz="2400" dirty="0">
                <a:solidFill>
                  <a:schemeClr val="tx1"/>
                </a:solidFill>
                <a:ea typeface="ＭＳ Ｐゴシック" charset="-128"/>
              </a:endParaRPr>
            </a:p>
          </p:txBody>
        </p:sp>
        <p:sp>
          <p:nvSpPr>
            <p:cNvPr id="10" name="TextBox 9"/>
            <p:cNvSpPr txBox="1"/>
            <p:nvPr/>
          </p:nvSpPr>
          <p:spPr>
            <a:xfrm>
              <a:off x="5965371" y="3239380"/>
              <a:ext cx="2775858" cy="196992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2400" b="1" dirty="0">
                  <a:solidFill>
                    <a:schemeClr val="tx1">
                      <a:lumMod val="95000"/>
                      <a:lumOff val="5000"/>
                    </a:schemeClr>
                  </a:solidFill>
                  <a:sym typeface="Symbol"/>
                </a:rPr>
                <a:t> </a:t>
              </a:r>
              <a:r>
                <a:rPr lang="en-US" sz="2400" b="1" dirty="0">
                  <a:solidFill>
                    <a:schemeClr val="tx1">
                      <a:lumMod val="95000"/>
                      <a:lumOff val="5000"/>
                    </a:schemeClr>
                  </a:solidFill>
                </a:rPr>
                <a:t>Non-HDL-C</a:t>
              </a:r>
            </a:p>
            <a:p>
              <a:pPr algn="ctr" fontAlgn="auto">
                <a:spcBef>
                  <a:spcPts val="0"/>
                </a:spcBef>
                <a:spcAft>
                  <a:spcPts val="0"/>
                </a:spcAft>
                <a:defRPr/>
              </a:pPr>
              <a:r>
                <a:rPr lang="en-US" sz="1600" b="1" dirty="0">
                  <a:solidFill>
                    <a:schemeClr val="tx1">
                      <a:lumMod val="95000"/>
                      <a:lumOff val="5000"/>
                    </a:schemeClr>
                  </a:solidFill>
                </a:rPr>
                <a:t>Triglycerides</a:t>
              </a:r>
            </a:p>
            <a:p>
              <a:pPr algn="ctr" fontAlgn="auto">
                <a:spcBef>
                  <a:spcPts val="0"/>
                </a:spcBef>
                <a:spcAft>
                  <a:spcPts val="0"/>
                </a:spcAft>
                <a:defRPr/>
              </a:pPr>
              <a:r>
                <a:rPr lang="en-US" sz="1600" b="1" dirty="0">
                  <a:solidFill>
                    <a:schemeClr val="tx1">
                      <a:lumMod val="95000"/>
                      <a:lumOff val="5000"/>
                    </a:schemeClr>
                  </a:solidFill>
                </a:rPr>
                <a:t>VLDL</a:t>
              </a:r>
            </a:p>
            <a:p>
              <a:pPr algn="ctr" fontAlgn="auto">
                <a:spcBef>
                  <a:spcPts val="0"/>
                </a:spcBef>
                <a:spcAft>
                  <a:spcPts val="0"/>
                </a:spcAft>
                <a:defRPr/>
              </a:pPr>
              <a:r>
                <a:rPr lang="en-US" sz="1600" b="1" dirty="0">
                  <a:solidFill>
                    <a:schemeClr val="tx1">
                      <a:lumMod val="95000"/>
                      <a:lumOff val="5000"/>
                    </a:schemeClr>
                  </a:solidFill>
                </a:rPr>
                <a:t>Chylomicrons</a:t>
              </a:r>
            </a:p>
            <a:p>
              <a:pPr algn="ctr" fontAlgn="auto">
                <a:spcBef>
                  <a:spcPts val="0"/>
                </a:spcBef>
                <a:spcAft>
                  <a:spcPts val="0"/>
                </a:spcAft>
                <a:defRPr/>
              </a:pPr>
              <a:r>
                <a:rPr lang="en-US" sz="1600" b="1" dirty="0">
                  <a:solidFill>
                    <a:schemeClr val="tx1">
                      <a:lumMod val="95000"/>
                      <a:lumOff val="5000"/>
                    </a:schemeClr>
                  </a:solidFill>
                </a:rPr>
                <a:t>TG-rich lipoprotein remnants</a:t>
              </a:r>
            </a:p>
            <a:p>
              <a:pPr algn="ctr" fontAlgn="auto">
                <a:spcBef>
                  <a:spcPts val="0"/>
                </a:spcBef>
                <a:spcAft>
                  <a:spcPts val="0"/>
                </a:spcAft>
                <a:defRPr/>
              </a:pPr>
              <a:r>
                <a:rPr lang="en-US" sz="1600" b="1" dirty="0">
                  <a:solidFill>
                    <a:schemeClr val="tx1">
                      <a:lumMod val="95000"/>
                      <a:lumOff val="5000"/>
                    </a:schemeClr>
                  </a:solidFill>
                </a:rPr>
                <a:t>Small, dense LDL</a:t>
              </a:r>
            </a:p>
          </p:txBody>
        </p:sp>
      </p:grpSp>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3338" y="6330730"/>
            <a:ext cx="451277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defPPr>
              <a:defRPr lang="en-US"/>
            </a:defPPr>
            <a:lvl1pPr algn="r" eaLnBrk="0" fontAlgn="base" hangingPunct="0">
              <a:spcBef>
                <a:spcPts val="600"/>
              </a:spcBef>
              <a:spcAft>
                <a:spcPct val="0"/>
              </a:spcAft>
              <a:defRPr sz="1000">
                <a:solidFill>
                  <a:srgbClr val="FFFFFF"/>
                </a:solidFill>
                <a:latin typeface="Arial" charset="0"/>
                <a:ea typeface="ＭＳ Ｐゴシック" charset="0"/>
                <a:cs typeface="ＭＳ Ｐゴシック" charset="0"/>
              </a:defRPr>
            </a:lvl1pPr>
            <a:lvl2pPr marL="742950" indent="-285750" eaLnBrk="0" hangingPunct="0">
              <a:defRPr>
                <a:latin typeface="Arial" charset="0"/>
                <a:ea typeface="ＭＳ Ｐゴシック" charset="0"/>
              </a:defRPr>
            </a:lvl2pPr>
            <a:lvl3pPr marL="1143000" indent="-228600" eaLnBrk="0" hangingPunct="0">
              <a:defRPr>
                <a:latin typeface="Arial" charset="0"/>
                <a:ea typeface="ＭＳ Ｐゴシック" charset="0"/>
              </a:defRPr>
            </a:lvl3pPr>
            <a:lvl4pPr marL="1600200" indent="-228600" eaLnBrk="0" hangingPunct="0">
              <a:defRPr>
                <a:latin typeface="Arial" charset="0"/>
                <a:ea typeface="ＭＳ Ｐゴシック" charset="0"/>
              </a:defRPr>
            </a:lvl4pPr>
            <a:lvl5pPr marL="2057400" indent="-228600" eaLnBrk="0" hangingPunct="0">
              <a:defRPr>
                <a:latin typeface="Arial" charset="0"/>
                <a:ea typeface="ＭＳ Ｐゴシック" charset="0"/>
              </a:defRPr>
            </a:lvl5pPr>
            <a:lvl6pPr marL="2514600" indent="-228600" eaLnBrk="0" fontAlgn="base" hangingPunct="0">
              <a:spcBef>
                <a:spcPct val="0"/>
              </a:spcBef>
              <a:spcAft>
                <a:spcPct val="0"/>
              </a:spcAft>
              <a:defRPr>
                <a:latin typeface="Arial" charset="0"/>
                <a:ea typeface="ＭＳ Ｐゴシック" charset="0"/>
              </a:defRPr>
            </a:lvl6pPr>
            <a:lvl7pPr marL="2971800" indent="-228600" eaLnBrk="0" fontAlgn="base" hangingPunct="0">
              <a:spcBef>
                <a:spcPct val="0"/>
              </a:spcBef>
              <a:spcAft>
                <a:spcPct val="0"/>
              </a:spcAft>
              <a:defRPr>
                <a:latin typeface="Arial" charset="0"/>
                <a:ea typeface="ＭＳ Ｐゴシック" charset="0"/>
              </a:defRPr>
            </a:lvl7pPr>
            <a:lvl8pPr marL="3429000" indent="-228600" eaLnBrk="0" fontAlgn="base" hangingPunct="0">
              <a:spcBef>
                <a:spcPct val="0"/>
              </a:spcBef>
              <a:spcAft>
                <a:spcPct val="0"/>
              </a:spcAft>
              <a:defRPr>
                <a:latin typeface="Arial" charset="0"/>
                <a:ea typeface="ＭＳ Ｐゴシック" charset="0"/>
              </a:defRPr>
            </a:lvl8pPr>
            <a:lvl9pPr marL="3886200" indent="-228600" eaLnBrk="0" fontAlgn="base" hangingPunct="0">
              <a:spcBef>
                <a:spcPct val="0"/>
              </a:spcBef>
              <a:spcAft>
                <a:spcPct val="0"/>
              </a:spcAft>
              <a:defRPr>
                <a:latin typeface="Arial" charset="0"/>
                <a:ea typeface="ＭＳ Ｐゴシック" charset="0"/>
              </a:defRPr>
            </a:lvl9pPr>
          </a:lstStyle>
          <a:p>
            <a:pPr algn="l">
              <a:defRPr/>
            </a:pPr>
            <a:r>
              <a:rPr lang="en-US" altLang="en-US" dirty="0">
                <a:solidFill>
                  <a:schemeClr val="tx1"/>
                </a:solidFill>
              </a:rPr>
              <a:t>CHD, coronary heart disease; HDL, high-density lipoprotein; TG, triglyceride.</a:t>
            </a:r>
          </a:p>
          <a:p>
            <a:pPr algn="l">
              <a:defRPr/>
            </a:pPr>
            <a:r>
              <a:rPr lang="en-GB" dirty="0">
                <a:solidFill>
                  <a:schemeClr val="tx1"/>
                </a:solidFill>
              </a:rPr>
              <a:t>Sarwar N, et al. </a:t>
            </a:r>
            <a:r>
              <a:rPr lang="en-GB" i="1" dirty="0">
                <a:solidFill>
                  <a:schemeClr val="tx1"/>
                </a:solidFill>
              </a:rPr>
              <a:t>Circulation</a:t>
            </a:r>
            <a:r>
              <a:rPr lang="en-GB" dirty="0">
                <a:solidFill>
                  <a:schemeClr val="tx1"/>
                </a:solidFill>
              </a:rPr>
              <a:t>. 2007;115:450-458.</a:t>
            </a:r>
          </a:p>
        </p:txBody>
      </p:sp>
      <p:sp>
        <p:nvSpPr>
          <p:cNvPr id="46083" name="Text Box 6"/>
          <p:cNvSpPr txBox="1">
            <a:spLocks noChangeArrowheads="1"/>
          </p:cNvSpPr>
          <p:nvPr/>
        </p:nvSpPr>
        <p:spPr bwMode="auto">
          <a:xfrm>
            <a:off x="79829" y="1182377"/>
            <a:ext cx="8963025" cy="707886"/>
          </a:xfrm>
          <a:prstGeom prst="rect">
            <a:avLst/>
          </a:prstGeom>
          <a:noFill/>
          <a:ln w="9525">
            <a:noFill/>
            <a:miter lim="800000"/>
            <a:headEnd/>
            <a:tailEnd/>
          </a:ln>
        </p:spPr>
        <p:txBody>
          <a:bodyPr anchor="ctr" anchorCtr="1">
            <a:spAutoFit/>
          </a:bodyPr>
          <a:lstStyle/>
          <a:p>
            <a:pPr algn="ctr">
              <a:buClr>
                <a:srgbClr val="000000"/>
              </a:buClr>
              <a:buSzPct val="100000"/>
            </a:pPr>
            <a:r>
              <a:rPr lang="en-US" sz="2000" b="1" dirty="0">
                <a:solidFill>
                  <a:schemeClr val="accent3"/>
                </a:solidFill>
              </a:rPr>
              <a:t>Updated Meta-analysis</a:t>
            </a:r>
          </a:p>
          <a:p>
            <a:pPr algn="ctr">
              <a:buClr>
                <a:srgbClr val="000000"/>
              </a:buClr>
              <a:buSzPct val="100000"/>
            </a:pPr>
            <a:r>
              <a:rPr lang="en-US" sz="2000" b="1" dirty="0">
                <a:solidFill>
                  <a:schemeClr val="accent3"/>
                </a:solidFill>
              </a:rPr>
              <a:t>(N=262,525; 29 Prospective Studies)</a:t>
            </a:r>
            <a:endParaRPr lang="en-GB" sz="2000" b="1" dirty="0">
              <a:solidFill>
                <a:schemeClr val="accent3"/>
              </a:solidFill>
              <a:latin typeface="Sans Serif"/>
            </a:endParaRPr>
          </a:p>
        </p:txBody>
      </p:sp>
      <p:sp>
        <p:nvSpPr>
          <p:cNvPr id="46084" name="Title 4"/>
          <p:cNvSpPr>
            <a:spLocks noGrp="1"/>
          </p:cNvSpPr>
          <p:nvPr>
            <p:ph type="title"/>
          </p:nvPr>
        </p:nvSpPr>
        <p:spPr/>
        <p:txBody>
          <a:bodyPr/>
          <a:lstStyle/>
          <a:p>
            <a:r>
              <a:rPr lang="en-US" sz="3200" dirty="0"/>
              <a:t>Risk of CHD With Hypertriglyceridemia</a:t>
            </a:r>
          </a:p>
        </p:txBody>
      </p:sp>
      <p:sp>
        <p:nvSpPr>
          <p:cNvPr id="2" name="Slide Number Placeholder 1"/>
          <p:cNvSpPr>
            <a:spLocks noGrp="1"/>
          </p:cNvSpPr>
          <p:nvPr>
            <p:ph type="sldNum" sz="quarter" idx="4"/>
          </p:nvPr>
        </p:nvSpPr>
        <p:spPr/>
        <p:txBody>
          <a:bodyPr/>
          <a:lstStyle/>
          <a:p>
            <a:fld id="{2462ECC2-A415-4E86-873D-B602882CC3EA}" type="slidenum">
              <a:rPr lang="en-US" smtClean="0"/>
              <a:pPr/>
              <a:t>92</a:t>
            </a:fld>
            <a:endParaRPr lang="en-US" dirty="0"/>
          </a:p>
        </p:txBody>
      </p:sp>
      <p:grpSp>
        <p:nvGrpSpPr>
          <p:cNvPr id="7" name="Group 6"/>
          <p:cNvGrpSpPr/>
          <p:nvPr/>
        </p:nvGrpSpPr>
        <p:grpSpPr>
          <a:xfrm>
            <a:off x="300789" y="1966441"/>
            <a:ext cx="8292149" cy="4513425"/>
            <a:chOff x="300789" y="1882217"/>
            <a:chExt cx="8292149" cy="4513425"/>
          </a:xfrm>
        </p:grpSpPr>
        <p:pic>
          <p:nvPicPr>
            <p:cNvPr id="3075" name="Picture 3"/>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86712" y="1968743"/>
              <a:ext cx="7488360" cy="4426899"/>
            </a:xfrm>
            <a:prstGeom prst="rect">
              <a:avLst/>
            </a:prstGeom>
            <a:noFill/>
          </p:spPr>
        </p:pic>
        <p:sp>
          <p:nvSpPr>
            <p:cNvPr id="46093" name="TextBox 7"/>
            <p:cNvSpPr txBox="1">
              <a:spLocks noChangeArrowheads="1"/>
            </p:cNvSpPr>
            <p:nvPr/>
          </p:nvSpPr>
          <p:spPr bwMode="auto">
            <a:xfrm>
              <a:off x="7832690" y="5832058"/>
              <a:ext cx="760248" cy="276999"/>
            </a:xfrm>
            <a:prstGeom prst="rect">
              <a:avLst/>
            </a:prstGeom>
            <a:noFill/>
            <a:ln w="9525">
              <a:noFill/>
              <a:miter lim="800000"/>
              <a:headEnd/>
              <a:tailEnd/>
            </a:ln>
          </p:spPr>
          <p:txBody>
            <a:bodyPr wrap="none">
              <a:spAutoFit/>
            </a:bodyPr>
            <a:lstStyle/>
            <a:p>
              <a:r>
                <a:rPr lang="en-US" sz="1200" b="1" i="1" dirty="0"/>
                <a:t>P</a:t>
              </a:r>
              <a:r>
                <a:rPr lang="en-US" sz="1200" b="1" dirty="0"/>
                <a:t>&lt;0.001</a:t>
              </a:r>
            </a:p>
          </p:txBody>
        </p:sp>
        <p:sp>
          <p:nvSpPr>
            <p:cNvPr id="46094" name="Rectangle 1"/>
            <p:cNvSpPr>
              <a:spLocks noChangeArrowheads="1"/>
            </p:cNvSpPr>
            <p:nvPr/>
          </p:nvSpPr>
          <p:spPr bwMode="auto">
            <a:xfrm>
              <a:off x="1464817" y="2343882"/>
              <a:ext cx="539335" cy="199293"/>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95" name="Rectangle 7"/>
            <p:cNvSpPr>
              <a:spLocks noChangeArrowheads="1"/>
            </p:cNvSpPr>
            <p:nvPr/>
          </p:nvSpPr>
          <p:spPr bwMode="auto">
            <a:xfrm>
              <a:off x="1448969" y="2554803"/>
              <a:ext cx="539335" cy="99646"/>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96" name="Rectangle 8"/>
            <p:cNvSpPr>
              <a:spLocks noChangeArrowheads="1"/>
            </p:cNvSpPr>
            <p:nvPr/>
          </p:nvSpPr>
          <p:spPr bwMode="auto">
            <a:xfrm>
              <a:off x="1513598" y="2786285"/>
              <a:ext cx="1309686" cy="226843"/>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97" name="Rectangle 9"/>
            <p:cNvSpPr>
              <a:spLocks noChangeArrowheads="1"/>
            </p:cNvSpPr>
            <p:nvPr/>
          </p:nvSpPr>
          <p:spPr bwMode="auto">
            <a:xfrm>
              <a:off x="1025475" y="2921651"/>
              <a:ext cx="634533" cy="113422"/>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98" name="Rectangle 10"/>
            <p:cNvSpPr>
              <a:spLocks noChangeArrowheads="1"/>
            </p:cNvSpPr>
            <p:nvPr/>
          </p:nvSpPr>
          <p:spPr bwMode="auto">
            <a:xfrm>
              <a:off x="1879779" y="3160611"/>
              <a:ext cx="634533" cy="113422"/>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99" name="Rectangle 11"/>
            <p:cNvSpPr>
              <a:spLocks noChangeArrowheads="1"/>
            </p:cNvSpPr>
            <p:nvPr/>
          </p:nvSpPr>
          <p:spPr bwMode="auto">
            <a:xfrm>
              <a:off x="2053671" y="3160609"/>
              <a:ext cx="1801197" cy="226843"/>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0" name="Rectangle 12"/>
            <p:cNvSpPr>
              <a:spLocks noChangeArrowheads="1"/>
            </p:cNvSpPr>
            <p:nvPr/>
          </p:nvSpPr>
          <p:spPr bwMode="auto">
            <a:xfrm>
              <a:off x="1245707" y="3533785"/>
              <a:ext cx="1801197" cy="226843"/>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1" name="Rectangle 13"/>
            <p:cNvSpPr>
              <a:spLocks noChangeArrowheads="1"/>
            </p:cNvSpPr>
            <p:nvPr/>
          </p:nvSpPr>
          <p:spPr bwMode="auto">
            <a:xfrm>
              <a:off x="1036493" y="3883606"/>
              <a:ext cx="1801197" cy="226843"/>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2" name="Rectangle 14"/>
            <p:cNvSpPr>
              <a:spLocks noChangeArrowheads="1"/>
            </p:cNvSpPr>
            <p:nvPr/>
          </p:nvSpPr>
          <p:spPr bwMode="auto">
            <a:xfrm>
              <a:off x="853593" y="3878100"/>
              <a:ext cx="634533" cy="113422"/>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3" name="TextBox 2"/>
            <p:cNvSpPr txBox="1">
              <a:spLocks noChangeArrowheads="1"/>
            </p:cNvSpPr>
            <p:nvPr/>
          </p:nvSpPr>
          <p:spPr bwMode="auto">
            <a:xfrm>
              <a:off x="1751971" y="3384400"/>
              <a:ext cx="206591" cy="184666"/>
            </a:xfrm>
            <a:prstGeom prst="rect">
              <a:avLst/>
            </a:prstGeom>
            <a:solidFill>
              <a:srgbClr val="FCF9F6"/>
            </a:solidFill>
            <a:ln w="9525">
              <a:noFill/>
              <a:miter lim="800000"/>
              <a:headEnd/>
              <a:tailEnd/>
            </a:ln>
          </p:spPr>
          <p:txBody>
            <a:bodyPr lIns="0" tIns="0" rIns="0" bIns="0">
              <a:spAutoFit/>
            </a:bodyPr>
            <a:lstStyle/>
            <a:p>
              <a:r>
                <a:rPr lang="en-US" sz="1200" b="1" dirty="0"/>
                <a:t>up</a:t>
              </a:r>
            </a:p>
          </p:txBody>
        </p:sp>
        <p:sp>
          <p:nvSpPr>
            <p:cNvPr id="46104" name="Rectangle 16"/>
            <p:cNvSpPr>
              <a:spLocks noChangeArrowheads="1"/>
            </p:cNvSpPr>
            <p:nvPr/>
          </p:nvSpPr>
          <p:spPr bwMode="auto">
            <a:xfrm>
              <a:off x="1311078" y="4255534"/>
              <a:ext cx="1801197" cy="226843"/>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5" name="Rectangle 17"/>
            <p:cNvSpPr>
              <a:spLocks noChangeArrowheads="1"/>
            </p:cNvSpPr>
            <p:nvPr/>
          </p:nvSpPr>
          <p:spPr bwMode="auto">
            <a:xfrm>
              <a:off x="981858" y="4264658"/>
              <a:ext cx="634533" cy="113422"/>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6" name="Rectangle 18"/>
            <p:cNvSpPr>
              <a:spLocks noChangeArrowheads="1"/>
            </p:cNvSpPr>
            <p:nvPr/>
          </p:nvSpPr>
          <p:spPr bwMode="auto">
            <a:xfrm>
              <a:off x="1417385" y="4637105"/>
              <a:ext cx="1801197" cy="321239"/>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7" name="Rectangle 19"/>
            <p:cNvSpPr>
              <a:spLocks noChangeArrowheads="1"/>
            </p:cNvSpPr>
            <p:nvPr/>
          </p:nvSpPr>
          <p:spPr bwMode="auto">
            <a:xfrm>
              <a:off x="916486" y="4640240"/>
              <a:ext cx="634533" cy="72857"/>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8" name="Rectangle 20"/>
            <p:cNvSpPr>
              <a:spLocks noChangeArrowheads="1"/>
            </p:cNvSpPr>
            <p:nvPr/>
          </p:nvSpPr>
          <p:spPr bwMode="auto">
            <a:xfrm>
              <a:off x="999158" y="4682279"/>
              <a:ext cx="634533" cy="152254"/>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09" name="Rectangle 21"/>
            <p:cNvSpPr>
              <a:spLocks noChangeArrowheads="1"/>
            </p:cNvSpPr>
            <p:nvPr/>
          </p:nvSpPr>
          <p:spPr bwMode="auto">
            <a:xfrm>
              <a:off x="1545034" y="5053711"/>
              <a:ext cx="1801197" cy="366457"/>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10" name="Rectangle 22"/>
            <p:cNvSpPr>
              <a:spLocks noChangeArrowheads="1"/>
            </p:cNvSpPr>
            <p:nvPr/>
          </p:nvSpPr>
          <p:spPr bwMode="auto">
            <a:xfrm>
              <a:off x="1233786" y="5115949"/>
              <a:ext cx="634533" cy="120990"/>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11" name="Rectangle 23"/>
            <p:cNvSpPr>
              <a:spLocks noChangeArrowheads="1"/>
            </p:cNvSpPr>
            <p:nvPr/>
          </p:nvSpPr>
          <p:spPr bwMode="auto">
            <a:xfrm>
              <a:off x="1417385" y="5337497"/>
              <a:ext cx="634533" cy="152254"/>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12" name="Rectangle 24"/>
            <p:cNvSpPr>
              <a:spLocks noChangeArrowheads="1"/>
            </p:cNvSpPr>
            <p:nvPr/>
          </p:nvSpPr>
          <p:spPr bwMode="auto">
            <a:xfrm>
              <a:off x="1971256" y="5489751"/>
              <a:ext cx="1801197" cy="366457"/>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113" name="Rectangle 25"/>
            <p:cNvSpPr>
              <a:spLocks noChangeArrowheads="1"/>
            </p:cNvSpPr>
            <p:nvPr/>
          </p:nvSpPr>
          <p:spPr bwMode="auto">
            <a:xfrm>
              <a:off x="1660008" y="5551989"/>
              <a:ext cx="634533" cy="120990"/>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90" name="TextBox 6"/>
            <p:cNvSpPr txBox="1">
              <a:spLocks noChangeArrowheads="1"/>
            </p:cNvSpPr>
            <p:nvPr/>
          </p:nvSpPr>
          <p:spPr bwMode="auto">
            <a:xfrm>
              <a:off x="5065225" y="1882217"/>
              <a:ext cx="2539010" cy="461665"/>
            </a:xfrm>
            <a:prstGeom prst="rect">
              <a:avLst/>
            </a:prstGeom>
            <a:solidFill>
              <a:srgbClr val="FCF9F6"/>
            </a:solidFill>
            <a:ln w="9525">
              <a:noFill/>
              <a:miter lim="800000"/>
              <a:headEnd/>
              <a:tailEnd/>
            </a:ln>
          </p:spPr>
          <p:txBody>
            <a:bodyPr>
              <a:spAutoFit/>
            </a:bodyPr>
            <a:lstStyle/>
            <a:p>
              <a:pPr algn="ctr"/>
              <a:r>
                <a:rPr lang="en-US" sz="1200" b="1" dirty="0"/>
                <a:t>Risk ratio and 95% CI for top third vs bottom third TG values</a:t>
              </a:r>
            </a:p>
          </p:txBody>
        </p:sp>
        <p:sp>
          <p:nvSpPr>
            <p:cNvPr id="46087" name="Rectangle 30"/>
            <p:cNvSpPr>
              <a:spLocks noChangeArrowheads="1"/>
            </p:cNvSpPr>
            <p:nvPr/>
          </p:nvSpPr>
          <p:spPr bwMode="auto">
            <a:xfrm>
              <a:off x="661673" y="3789419"/>
              <a:ext cx="634533" cy="113422"/>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46088" name="Rectangle 31"/>
            <p:cNvSpPr>
              <a:spLocks noChangeArrowheads="1"/>
            </p:cNvSpPr>
            <p:nvPr/>
          </p:nvSpPr>
          <p:spPr bwMode="auto">
            <a:xfrm>
              <a:off x="1739752" y="3027836"/>
              <a:ext cx="634533" cy="113422"/>
            </a:xfrm>
            <a:prstGeom prst="rect">
              <a:avLst/>
            </a:prstGeom>
            <a:solidFill>
              <a:srgbClr val="FCF9F6"/>
            </a:solidFill>
            <a:ln w="9525" algn="ctr">
              <a:noFill/>
              <a:round/>
              <a:headEnd/>
              <a:tailEnd/>
            </a:ln>
          </p:spPr>
          <p:txBody>
            <a:bodyPr/>
            <a:lstStyle/>
            <a:p>
              <a:pPr defTabSz="914400" eaLnBrk="0" hangingPunct="0"/>
              <a:endParaRPr lang="en-US" sz="2400" dirty="0">
                <a:ea typeface="ＭＳ Ｐゴシック" pitchFamily="34" charset="-128"/>
              </a:endParaRPr>
            </a:p>
          </p:txBody>
        </p:sp>
        <p:sp>
          <p:nvSpPr>
            <p:cNvPr id="5" name="Rectangle 4"/>
            <p:cNvSpPr/>
            <p:nvPr/>
          </p:nvSpPr>
          <p:spPr>
            <a:xfrm>
              <a:off x="300789" y="5807994"/>
              <a:ext cx="4203096" cy="276999"/>
            </a:xfrm>
            <a:prstGeom prst="rect">
              <a:avLst/>
            </a:prstGeom>
          </p:spPr>
          <p:txBody>
            <a:bodyPr wrap="square">
              <a:spAutoFit/>
            </a:bodyPr>
            <a:lstStyle/>
            <a:p>
              <a:pPr>
                <a:tabLst>
                  <a:tab pos="3886200" algn="r"/>
                </a:tabLst>
              </a:pPr>
              <a:r>
                <a:rPr lang="en-US" sz="1200" b="1" dirty="0"/>
                <a:t>Total	10,158 </a:t>
              </a:r>
            </a:p>
          </p:txBody>
        </p:sp>
      </p:gr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dirty="0"/>
              <a:t>Joint Effects of Serum Triglycerides, LDL-C, and HDL-C on CHD Risk</a:t>
            </a:r>
          </a:p>
        </p:txBody>
      </p:sp>
      <p:sp>
        <p:nvSpPr>
          <p:cNvPr id="2" name="Slide Number Placeholder 1"/>
          <p:cNvSpPr>
            <a:spLocks noGrp="1"/>
          </p:cNvSpPr>
          <p:nvPr>
            <p:ph type="sldNum" sz="quarter" idx="4"/>
          </p:nvPr>
        </p:nvSpPr>
        <p:spPr/>
        <p:txBody>
          <a:bodyPr/>
          <a:lstStyle/>
          <a:p>
            <a:fld id="{2462ECC2-A415-4E86-873D-B602882CC3EA}" type="slidenum">
              <a:rPr lang="en-US" smtClean="0"/>
              <a:pPr/>
              <a:t>93</a:t>
            </a:fld>
            <a:endParaRPr lang="en-US" dirty="0"/>
          </a:p>
        </p:txBody>
      </p:sp>
      <p:sp>
        <p:nvSpPr>
          <p:cNvPr id="95235" name="Rectangle 3"/>
          <p:cNvSpPr>
            <a:spLocks noChangeArrowheads="1"/>
          </p:cNvSpPr>
          <p:nvPr/>
        </p:nvSpPr>
        <p:spPr bwMode="auto">
          <a:xfrm>
            <a:off x="1113600" y="1501914"/>
            <a:ext cx="7367113" cy="67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226" tIns="27170" rIns="66226" bIns="27170">
            <a:spAutoFit/>
          </a:bodyPr>
          <a:lstStyle/>
          <a:p>
            <a:pPr algn="ctr" defTabSz="958850">
              <a:spcBef>
                <a:spcPct val="80000"/>
              </a:spcBef>
            </a:pPr>
            <a:r>
              <a:rPr lang="en-US" sz="2000" b="1" dirty="0">
                <a:solidFill>
                  <a:schemeClr val="accent3"/>
                </a:solidFill>
              </a:rPr>
              <a:t>Helsinki Heart Study Analysis:</a:t>
            </a:r>
            <a:br>
              <a:rPr lang="en-US" sz="2000" b="1" dirty="0">
                <a:solidFill>
                  <a:schemeClr val="accent3"/>
                </a:solidFill>
              </a:rPr>
            </a:br>
            <a:r>
              <a:rPr lang="en-US" sz="2000" b="1" dirty="0">
                <a:solidFill>
                  <a:schemeClr val="accent3"/>
                </a:solidFill>
              </a:rPr>
              <a:t> Relative Risk of Cardiac Events Among Placebo Patients</a:t>
            </a:r>
          </a:p>
        </p:txBody>
      </p:sp>
      <p:sp>
        <p:nvSpPr>
          <p:cNvPr id="95237" name="Text Box 5"/>
          <p:cNvSpPr txBox="1">
            <a:spLocks noChangeArrowheads="1"/>
          </p:cNvSpPr>
          <p:nvPr/>
        </p:nvSpPr>
        <p:spPr bwMode="auto">
          <a:xfrm>
            <a:off x="51000" y="6197783"/>
            <a:ext cx="8153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a:spcBef>
                <a:spcPts val="600"/>
              </a:spcBef>
              <a:spcAft>
                <a:spcPts val="0"/>
              </a:spcAft>
            </a:pPr>
            <a:r>
              <a:rPr lang="en-US" sz="1000" dirty="0">
                <a:ea typeface="Calibri" panose="020F0502020204030204" pitchFamily="34" charset="0"/>
              </a:rPr>
              <a:t>CHD, coronary heart disease; HDL, high-density lipoprotein; HDL-C, high-density lipoprotein cholesterol; HHS, Helsinki Heart Study; LDL, low-density lipoprotein; LDL-C, low-density lipoprotein cholesterol; TC, total cholesterol; TG, triglycerides.</a:t>
            </a:r>
          </a:p>
          <a:p>
            <a:pPr eaLnBrk="1" hangingPunct="1">
              <a:spcBef>
                <a:spcPts val="600"/>
              </a:spcBef>
              <a:spcAft>
                <a:spcPts val="0"/>
              </a:spcAft>
            </a:pPr>
            <a:r>
              <a:rPr lang="en-US" sz="1000" dirty="0" err="1"/>
              <a:t>Manninen</a:t>
            </a:r>
            <a:r>
              <a:rPr lang="en-US" sz="1000" dirty="0"/>
              <a:t> V, et al. </a:t>
            </a:r>
            <a:r>
              <a:rPr lang="en-US" sz="1000" i="1" dirty="0"/>
              <a:t>Circulation</a:t>
            </a:r>
            <a:r>
              <a:rPr lang="en-US" sz="1000" dirty="0"/>
              <a:t>. 1992;85:37-45.</a:t>
            </a:r>
          </a:p>
        </p:txBody>
      </p:sp>
      <p:sp>
        <p:nvSpPr>
          <p:cNvPr id="95243" name="Text Box 11"/>
          <p:cNvSpPr txBox="1">
            <a:spLocks noChangeArrowheads="1"/>
          </p:cNvSpPr>
          <p:nvPr/>
        </p:nvSpPr>
        <p:spPr bwMode="auto">
          <a:xfrm>
            <a:off x="1530344" y="5301022"/>
            <a:ext cx="1475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ysClr val="windowText" lastClr="000000"/>
                </a:solidFill>
                <a:latin typeface="+mj-lt"/>
                <a:cs typeface="Arial" pitchFamily="34" charset="0"/>
              </a:rPr>
              <a:t>TG </a:t>
            </a:r>
            <a:r>
              <a:rPr lang="en-US" sz="1400" dirty="0">
                <a:solidFill>
                  <a:sysClr val="windowText" lastClr="000000"/>
                </a:solidFill>
                <a:latin typeface="+mj-lt"/>
              </a:rPr>
              <a:t>≤</a:t>
            </a:r>
            <a:r>
              <a:rPr lang="en-US" sz="1400" dirty="0">
                <a:solidFill>
                  <a:sysClr val="windowText" lastClr="000000"/>
                </a:solidFill>
                <a:latin typeface="+mj-lt"/>
                <a:cs typeface="Arial" pitchFamily="34" charset="0"/>
              </a:rPr>
              <a:t>200 mg/dL</a:t>
            </a:r>
          </a:p>
        </p:txBody>
      </p:sp>
      <p:sp>
        <p:nvSpPr>
          <p:cNvPr id="95245" name="Text Box 22"/>
          <p:cNvSpPr txBox="1">
            <a:spLocks noChangeArrowheads="1"/>
          </p:cNvSpPr>
          <p:nvPr/>
        </p:nvSpPr>
        <p:spPr bwMode="auto">
          <a:xfrm>
            <a:off x="3165809" y="5301022"/>
            <a:ext cx="1475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ysClr val="windowText" lastClr="000000"/>
                </a:solidFill>
                <a:latin typeface="+mj-lt"/>
                <a:cs typeface="Arial" pitchFamily="34" charset="0"/>
              </a:rPr>
              <a:t>TG &gt;200 mg/dL</a:t>
            </a:r>
          </a:p>
        </p:txBody>
      </p:sp>
      <p:sp>
        <p:nvSpPr>
          <p:cNvPr id="95246" name="Text Box 23"/>
          <p:cNvSpPr txBox="1">
            <a:spLocks noChangeArrowheads="1"/>
          </p:cNvSpPr>
          <p:nvPr/>
        </p:nvSpPr>
        <p:spPr bwMode="auto">
          <a:xfrm>
            <a:off x="4852097" y="5301022"/>
            <a:ext cx="1475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ysClr val="windowText" lastClr="000000"/>
                </a:solidFill>
                <a:latin typeface="+mj-lt"/>
                <a:cs typeface="Arial" pitchFamily="34" charset="0"/>
              </a:rPr>
              <a:t>TG </a:t>
            </a:r>
            <a:r>
              <a:rPr lang="en-US" sz="1400" dirty="0">
                <a:solidFill>
                  <a:sysClr val="windowText" lastClr="000000"/>
                </a:solidFill>
                <a:latin typeface="+mj-lt"/>
              </a:rPr>
              <a:t>≤</a:t>
            </a:r>
            <a:r>
              <a:rPr lang="en-US" sz="1400" dirty="0">
                <a:solidFill>
                  <a:sysClr val="windowText" lastClr="000000"/>
                </a:solidFill>
                <a:latin typeface="+mj-lt"/>
                <a:cs typeface="Arial" pitchFamily="34" charset="0"/>
              </a:rPr>
              <a:t>200 mg/dL</a:t>
            </a:r>
          </a:p>
        </p:txBody>
      </p:sp>
      <p:sp>
        <p:nvSpPr>
          <p:cNvPr id="95247" name="Text Box 24"/>
          <p:cNvSpPr txBox="1">
            <a:spLocks noChangeArrowheads="1"/>
          </p:cNvSpPr>
          <p:nvPr/>
        </p:nvSpPr>
        <p:spPr bwMode="auto">
          <a:xfrm>
            <a:off x="6515351" y="5301022"/>
            <a:ext cx="1475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ysClr val="windowText" lastClr="000000"/>
                </a:solidFill>
                <a:latin typeface="+mj-lt"/>
                <a:cs typeface="Arial" pitchFamily="34" charset="0"/>
              </a:rPr>
              <a:t>TG &gt;200 mg/dL</a:t>
            </a:r>
          </a:p>
        </p:txBody>
      </p:sp>
      <p:sp>
        <p:nvSpPr>
          <p:cNvPr id="95248" name="Rectangle 25"/>
          <p:cNvSpPr>
            <a:spLocks noChangeArrowheads="1"/>
          </p:cNvSpPr>
          <p:nvPr/>
        </p:nvSpPr>
        <p:spPr bwMode="auto">
          <a:xfrm rot="16200000">
            <a:off x="-854194" y="3755892"/>
            <a:ext cx="3056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a:r>
              <a:rPr lang="en-US" sz="1400" b="1" dirty="0">
                <a:latin typeface="+mj-lt"/>
                <a:cs typeface="Arial" pitchFamily="34" charset="0"/>
              </a:rPr>
              <a:t>Relative Risk of Cardiac Event</a:t>
            </a:r>
          </a:p>
        </p:txBody>
      </p:sp>
      <p:graphicFrame>
        <p:nvGraphicFramePr>
          <p:cNvPr id="8" name="Chart 7"/>
          <p:cNvGraphicFramePr/>
          <p:nvPr>
            <p:extLst>
              <p:ext uri="{D42A27DB-BD31-4B8C-83A1-F6EECF244321}">
                <p14:modId xmlns:p14="http://schemas.microsoft.com/office/powerpoint/2010/main" val="793736310"/>
              </p:ext>
            </p:extLst>
          </p:nvPr>
        </p:nvGraphicFramePr>
        <p:xfrm>
          <a:off x="935896" y="2295956"/>
          <a:ext cx="7268504" cy="319860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945872" y="5623459"/>
            <a:ext cx="2181828" cy="307777"/>
          </a:xfrm>
          <a:prstGeom prst="rect">
            <a:avLst/>
          </a:prstGeom>
        </p:spPr>
        <p:txBody>
          <a:bodyPr wrap="square">
            <a:spAutoFit/>
          </a:bodyPr>
          <a:lstStyle/>
          <a:p>
            <a:pPr algn="ctr"/>
            <a:r>
              <a:rPr lang="en-US" sz="1400" b="1" dirty="0">
                <a:solidFill>
                  <a:sysClr val="windowText" lastClr="000000"/>
                </a:solidFill>
              </a:rPr>
              <a:t>LDL/HDL &gt;5</a:t>
            </a:r>
            <a:endParaRPr lang="en-US" sz="1400" b="1" dirty="0"/>
          </a:p>
        </p:txBody>
      </p:sp>
      <p:sp>
        <p:nvSpPr>
          <p:cNvPr id="39" name="Rectangle 38"/>
          <p:cNvSpPr/>
          <p:nvPr/>
        </p:nvSpPr>
        <p:spPr>
          <a:xfrm>
            <a:off x="5327610" y="5623459"/>
            <a:ext cx="2181828" cy="307777"/>
          </a:xfrm>
          <a:prstGeom prst="rect">
            <a:avLst/>
          </a:prstGeom>
        </p:spPr>
        <p:txBody>
          <a:bodyPr wrap="square">
            <a:spAutoFit/>
          </a:bodyPr>
          <a:lstStyle/>
          <a:p>
            <a:pPr algn="ctr"/>
            <a:r>
              <a:rPr lang="en-US" sz="1400" b="1" dirty="0">
                <a:solidFill>
                  <a:sysClr val="windowText" lastClr="000000"/>
                </a:solidFill>
              </a:rPr>
              <a:t>LDL/HDL ≤5</a:t>
            </a:r>
            <a:endParaRPr lang="en-US" sz="1400" b="1" dirty="0"/>
          </a:p>
        </p:txBody>
      </p:sp>
      <p:sp>
        <p:nvSpPr>
          <p:cNvPr id="95256" name="Rectangle 33"/>
          <p:cNvSpPr>
            <a:spLocks noChangeArrowheads="1"/>
          </p:cNvSpPr>
          <p:nvPr/>
        </p:nvSpPr>
        <p:spPr bwMode="auto">
          <a:xfrm>
            <a:off x="6273202" y="2413494"/>
            <a:ext cx="2153443" cy="1384995"/>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400" b="1" dirty="0">
                <a:solidFill>
                  <a:schemeClr val="accent3"/>
                </a:solidFill>
                <a:latin typeface="+mj-lt"/>
                <a:cs typeface="Arial" pitchFamily="34" charset="0"/>
              </a:rPr>
              <a:t>Mean baseline (mg/dL)</a:t>
            </a:r>
            <a:endParaRPr lang="en-US" sz="1400" dirty="0">
              <a:solidFill>
                <a:schemeClr val="accent3"/>
              </a:solidFill>
              <a:latin typeface="+mj-lt"/>
              <a:cs typeface="Arial" pitchFamily="34" charset="0"/>
            </a:endParaRPr>
          </a:p>
          <a:p>
            <a:r>
              <a:rPr lang="en-US" sz="1400" dirty="0">
                <a:latin typeface="+mj-lt"/>
                <a:cs typeface="Arial" pitchFamily="34" charset="0"/>
              </a:rPr>
              <a:t>TC: 289</a:t>
            </a:r>
          </a:p>
          <a:p>
            <a:r>
              <a:rPr lang="en-US" sz="1400" dirty="0">
                <a:latin typeface="+mj-lt"/>
                <a:cs typeface="Arial" pitchFamily="34" charset="0"/>
              </a:rPr>
              <a:t>TG: 176</a:t>
            </a:r>
          </a:p>
          <a:p>
            <a:r>
              <a:rPr lang="en-US" sz="1400" dirty="0">
                <a:latin typeface="+mj-lt"/>
                <a:cs typeface="Arial" pitchFamily="34" charset="0"/>
              </a:rPr>
              <a:t>HDL-C: 47</a:t>
            </a:r>
          </a:p>
          <a:p>
            <a:r>
              <a:rPr lang="en-US" sz="1400" dirty="0">
                <a:latin typeface="+mj-lt"/>
                <a:cs typeface="Arial" pitchFamily="34" charset="0"/>
              </a:rPr>
              <a:t>LDL-C: 189</a:t>
            </a:r>
          </a:p>
          <a:p>
            <a:r>
              <a:rPr lang="en-US" sz="1400" dirty="0">
                <a:latin typeface="+mj-lt"/>
                <a:cs typeface="Arial" pitchFamily="34" charset="0"/>
              </a:rPr>
              <a:t>Non-HDL-C: 242</a:t>
            </a:r>
          </a:p>
        </p:txBody>
      </p:sp>
      <p:sp>
        <p:nvSpPr>
          <p:cNvPr id="10" name="TextBox 9"/>
          <p:cNvSpPr txBox="1"/>
          <p:nvPr/>
        </p:nvSpPr>
        <p:spPr>
          <a:xfrm>
            <a:off x="1639060" y="4074580"/>
            <a:ext cx="1258008" cy="523220"/>
          </a:xfrm>
          <a:prstGeom prst="rect">
            <a:avLst/>
          </a:prstGeom>
          <a:noFill/>
        </p:spPr>
        <p:txBody>
          <a:bodyPr wrap="square" rtlCol="0">
            <a:spAutoFit/>
          </a:bodyPr>
          <a:lstStyle/>
          <a:p>
            <a:pPr algn="ctr"/>
            <a:r>
              <a:rPr lang="en-US" sz="1400" dirty="0"/>
              <a:t>1.19</a:t>
            </a:r>
            <a:br>
              <a:rPr lang="en-US" sz="1400" dirty="0"/>
            </a:br>
            <a:r>
              <a:rPr lang="en-US" sz="1400" dirty="0"/>
              <a:t>(0.61-2.32)</a:t>
            </a:r>
          </a:p>
        </p:txBody>
      </p:sp>
      <p:sp>
        <p:nvSpPr>
          <p:cNvPr id="41" name="TextBox 40"/>
          <p:cNvSpPr txBox="1"/>
          <p:nvPr/>
        </p:nvSpPr>
        <p:spPr>
          <a:xfrm>
            <a:off x="3274525" y="2381299"/>
            <a:ext cx="1258008" cy="523220"/>
          </a:xfrm>
          <a:prstGeom prst="rect">
            <a:avLst/>
          </a:prstGeom>
          <a:noFill/>
        </p:spPr>
        <p:txBody>
          <a:bodyPr wrap="square" rtlCol="0">
            <a:spAutoFit/>
          </a:bodyPr>
          <a:lstStyle/>
          <a:p>
            <a:pPr algn="ctr"/>
            <a:r>
              <a:rPr lang="en-US" sz="1400" dirty="0"/>
              <a:t>3.82</a:t>
            </a:r>
            <a:br>
              <a:rPr lang="en-US" sz="1400" dirty="0"/>
            </a:br>
            <a:r>
              <a:rPr lang="en-US" sz="1400" dirty="0"/>
              <a:t>(2.20-6.63)</a:t>
            </a:r>
          </a:p>
        </p:txBody>
      </p:sp>
      <p:sp>
        <p:nvSpPr>
          <p:cNvPr id="42" name="TextBox 41"/>
          <p:cNvSpPr txBox="1"/>
          <p:nvPr/>
        </p:nvSpPr>
        <p:spPr>
          <a:xfrm>
            <a:off x="4937663" y="4170226"/>
            <a:ext cx="1258008" cy="523220"/>
          </a:xfrm>
          <a:prstGeom prst="rect">
            <a:avLst/>
          </a:prstGeom>
          <a:noFill/>
        </p:spPr>
        <p:txBody>
          <a:bodyPr wrap="square" rtlCol="0" anchor="b">
            <a:spAutoFit/>
          </a:bodyPr>
          <a:lstStyle/>
          <a:p>
            <a:pPr algn="ctr"/>
            <a:r>
              <a:rPr lang="en-US" sz="1400" dirty="0"/>
              <a:t>1</a:t>
            </a:r>
          </a:p>
          <a:p>
            <a:pPr algn="ctr"/>
            <a:r>
              <a:rPr lang="en-US" sz="1400" dirty="0"/>
              <a:t>(Reference)</a:t>
            </a:r>
          </a:p>
        </p:txBody>
      </p:sp>
      <p:sp>
        <p:nvSpPr>
          <p:cNvPr id="43" name="TextBox 42"/>
          <p:cNvSpPr txBox="1"/>
          <p:nvPr/>
        </p:nvSpPr>
        <p:spPr>
          <a:xfrm>
            <a:off x="6624067" y="4154754"/>
            <a:ext cx="1258008" cy="523220"/>
          </a:xfrm>
          <a:prstGeom prst="rect">
            <a:avLst/>
          </a:prstGeom>
          <a:noFill/>
        </p:spPr>
        <p:txBody>
          <a:bodyPr wrap="square" rtlCol="0">
            <a:spAutoFit/>
          </a:bodyPr>
          <a:lstStyle/>
          <a:p>
            <a:pPr algn="ctr"/>
            <a:r>
              <a:rPr lang="en-US" sz="1400" dirty="0"/>
              <a:t>1.05</a:t>
            </a:r>
            <a:br>
              <a:rPr lang="en-US" sz="1400" dirty="0"/>
            </a:br>
            <a:r>
              <a:rPr lang="en-US" sz="1400" dirty="0"/>
              <a:t>(0.56-2.00)</a:t>
            </a:r>
          </a:p>
        </p:txBody>
      </p:sp>
    </p:spTree>
    <p:extLst>
      <p:ext uri="{BB962C8B-B14F-4D97-AF65-F5344CB8AC3E}">
        <p14:creationId xmlns:p14="http://schemas.microsoft.com/office/powerpoint/2010/main" val="894659380"/>
      </p:ext>
    </p:extLst>
  </p:cSld>
  <p:clrMapOvr>
    <a:masterClrMapping/>
  </p:clrMapOvr>
  <p:transition spd="slow">
    <p:spli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ext Box 8"/>
          <p:cNvSpPr txBox="1">
            <a:spLocks noChangeArrowheads="1"/>
          </p:cNvSpPr>
          <p:nvPr/>
        </p:nvSpPr>
        <p:spPr bwMode="auto">
          <a:xfrm>
            <a:off x="428978" y="5856900"/>
            <a:ext cx="8274756" cy="338554"/>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a:spAutoFit/>
          </a:bodyPr>
          <a:lstStyle>
            <a:defPPr>
              <a:defRPr lang="en-US"/>
            </a:defPPr>
            <a:lvl1pPr algn="ctr">
              <a:defRPr sz="16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en-US" dirty="0">
                <a:solidFill>
                  <a:schemeClr val="tx1"/>
                </a:solidFill>
              </a:rPr>
              <a:t>The fewest deaths (n=15) occurred in the subgroup with TG &lt;150 and HDL-C &gt;55 mg/dL</a:t>
            </a:r>
          </a:p>
        </p:txBody>
      </p:sp>
      <p:sp>
        <p:nvSpPr>
          <p:cNvPr id="45061" name="Rectangle 3"/>
          <p:cNvSpPr>
            <a:spLocks noGrp="1" noChangeArrowheads="1"/>
          </p:cNvSpPr>
          <p:nvPr>
            <p:ph type="title"/>
          </p:nvPr>
        </p:nvSpPr>
        <p:spPr/>
        <p:txBody>
          <a:bodyPr/>
          <a:lstStyle/>
          <a:p>
            <a:r>
              <a:rPr lang="en-US" dirty="0"/>
              <a:t>Effect of Triglycerides and HDL-C on Major Coronary Events</a:t>
            </a:r>
          </a:p>
        </p:txBody>
      </p:sp>
      <p:sp>
        <p:nvSpPr>
          <p:cNvPr id="2" name="Slide Number Placeholder 1"/>
          <p:cNvSpPr>
            <a:spLocks noGrp="1"/>
          </p:cNvSpPr>
          <p:nvPr>
            <p:ph type="sldNum" sz="quarter" idx="4"/>
          </p:nvPr>
        </p:nvSpPr>
        <p:spPr/>
        <p:txBody>
          <a:bodyPr/>
          <a:lstStyle/>
          <a:p>
            <a:fld id="{2462ECC2-A415-4E86-873D-B602882CC3EA}" type="slidenum">
              <a:rPr lang="en-US" smtClean="0"/>
              <a:pPr/>
              <a:t>94</a:t>
            </a:fld>
            <a:endParaRPr lang="en-US" dirty="0"/>
          </a:p>
        </p:txBody>
      </p:sp>
      <p:sp>
        <p:nvSpPr>
          <p:cNvPr id="71686" name="Text Box 7"/>
          <p:cNvSpPr txBox="1">
            <a:spLocks noChangeArrowheads="1"/>
          </p:cNvSpPr>
          <p:nvPr/>
        </p:nvSpPr>
        <p:spPr bwMode="auto">
          <a:xfrm>
            <a:off x="34465" y="6335577"/>
            <a:ext cx="54429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b">
            <a:spAutoFit/>
          </a:bodyPr>
          <a:lstStyle>
            <a:defPPr>
              <a:defRPr lang="en-US"/>
            </a:defPPr>
            <a:lvl1pPr algn="r" eaLnBrk="0" fontAlgn="base" hangingPunct="0">
              <a:spcBef>
                <a:spcPts val="600"/>
              </a:spcBef>
              <a:spcAft>
                <a:spcPct val="0"/>
              </a:spcAft>
              <a:defRPr sz="1000">
                <a:solidFill>
                  <a:srgbClr val="FFFFFF"/>
                </a:solidFill>
                <a:latin typeface="Arial" charset="0"/>
                <a:ea typeface="ＭＳ Ｐゴシック" charset="0"/>
                <a:cs typeface="ＭＳ Ｐゴシック" charset="0"/>
              </a:defRPr>
            </a:lvl1pPr>
          </a:lstStyle>
          <a:p>
            <a:pPr algn="l">
              <a:defRPr/>
            </a:pPr>
            <a:r>
              <a:rPr lang="en-US" altLang="en-US" dirty="0">
                <a:solidFill>
                  <a:schemeClr val="tx1"/>
                </a:solidFill>
              </a:rPr>
              <a:t>HDL-C, high-density lipoprotein cholesterol; TG, triglyceride.</a:t>
            </a:r>
          </a:p>
          <a:p>
            <a:pPr algn="l">
              <a:defRPr/>
            </a:pPr>
            <a:r>
              <a:rPr lang="en-US" dirty="0">
                <a:solidFill>
                  <a:schemeClr val="tx1"/>
                </a:solidFill>
              </a:rPr>
              <a:t>Assmann G, et al. </a:t>
            </a:r>
            <a:r>
              <a:rPr lang="en-US" i="1" dirty="0">
                <a:solidFill>
                  <a:schemeClr val="tx1"/>
                </a:solidFill>
              </a:rPr>
              <a:t>Eur Heart J</a:t>
            </a:r>
            <a:r>
              <a:rPr lang="en-US" dirty="0">
                <a:solidFill>
                  <a:schemeClr val="tx1"/>
                </a:solidFill>
              </a:rPr>
              <a:t>. 1998;19(suppl):A2-A11.</a:t>
            </a:r>
          </a:p>
        </p:txBody>
      </p:sp>
      <p:sp>
        <p:nvSpPr>
          <p:cNvPr id="45063" name="Rectangle 1"/>
          <p:cNvSpPr>
            <a:spLocks noChangeArrowheads="1"/>
          </p:cNvSpPr>
          <p:nvPr/>
        </p:nvSpPr>
        <p:spPr bwMode="auto">
          <a:xfrm>
            <a:off x="958850" y="1522751"/>
            <a:ext cx="7078663" cy="707886"/>
          </a:xfrm>
          <a:prstGeom prst="rect">
            <a:avLst/>
          </a:prstGeom>
          <a:noFill/>
          <a:ln w="9525">
            <a:noFill/>
            <a:miter lim="800000"/>
            <a:headEnd/>
            <a:tailEnd/>
          </a:ln>
        </p:spPr>
        <p:txBody>
          <a:bodyPr>
            <a:spAutoFit/>
          </a:bodyPr>
          <a:lstStyle/>
          <a:p>
            <a:pPr algn="ctr"/>
            <a:r>
              <a:rPr lang="en-US" sz="2000" b="1" dirty="0">
                <a:solidFill>
                  <a:schemeClr val="accent3"/>
                </a:solidFill>
              </a:rPr>
              <a:t>Munster Heart Study (PROCAM), 8-Year Follow-up</a:t>
            </a:r>
          </a:p>
          <a:p>
            <a:pPr algn="ctr"/>
            <a:r>
              <a:rPr lang="en-US" sz="2000" b="1" dirty="0">
                <a:solidFill>
                  <a:schemeClr val="accent3"/>
                </a:solidFill>
              </a:rPr>
              <a:t>(N=4639; 258 total deaths)</a:t>
            </a:r>
          </a:p>
        </p:txBody>
      </p:sp>
      <p:grpSp>
        <p:nvGrpSpPr>
          <p:cNvPr id="45064" name="Group 4"/>
          <p:cNvGrpSpPr>
            <a:grpSpLocks/>
          </p:cNvGrpSpPr>
          <p:nvPr/>
        </p:nvGrpSpPr>
        <p:grpSpPr bwMode="auto">
          <a:xfrm>
            <a:off x="921767" y="2322094"/>
            <a:ext cx="7358453" cy="3873358"/>
            <a:chOff x="1012786" y="1983106"/>
            <a:chExt cx="7357015" cy="3873931"/>
          </a:xfrm>
        </p:grpSpPr>
        <p:graphicFrame>
          <p:nvGraphicFramePr>
            <p:cNvPr id="5" name="Object 4"/>
            <p:cNvGraphicFramePr>
              <a:graphicFrameLocks noChangeAspect="1"/>
            </p:cNvGraphicFramePr>
            <p:nvPr>
              <p:extLst>
                <p:ext uri="{D42A27DB-BD31-4B8C-83A1-F6EECF244321}">
                  <p14:modId xmlns:p14="http://schemas.microsoft.com/office/powerpoint/2010/main" val="1545832626"/>
                </p:ext>
              </p:extLst>
            </p:nvPr>
          </p:nvGraphicFramePr>
          <p:xfrm>
            <a:off x="1474460" y="1983106"/>
            <a:ext cx="6213599" cy="3873931"/>
          </p:xfrm>
          <a:graphic>
            <a:graphicData uri="http://schemas.openxmlformats.org/drawingml/2006/chart">
              <c:chart xmlns:c="http://schemas.openxmlformats.org/drawingml/2006/chart" xmlns:r="http://schemas.openxmlformats.org/officeDocument/2006/relationships" r:id="rId3"/>
            </a:graphicData>
          </a:graphic>
        </p:graphicFrame>
        <p:sp>
          <p:nvSpPr>
            <p:cNvPr id="45067" name="Text Box 5"/>
            <p:cNvSpPr txBox="1">
              <a:spLocks noChangeArrowheads="1"/>
            </p:cNvSpPr>
            <p:nvPr/>
          </p:nvSpPr>
          <p:spPr bwMode="auto">
            <a:xfrm>
              <a:off x="7006315" y="4309018"/>
              <a:ext cx="1363486" cy="276470"/>
            </a:xfrm>
            <a:prstGeom prst="rect">
              <a:avLst/>
            </a:prstGeom>
            <a:noFill/>
            <a:ln w="9525">
              <a:noFill/>
              <a:miter lim="800000"/>
              <a:headEnd/>
              <a:tailEnd/>
            </a:ln>
          </p:spPr>
          <p:txBody>
            <a:bodyPr lIns="66226" tIns="27170" rIns="66226" bIns="27170">
              <a:spAutoFit/>
            </a:bodyPr>
            <a:lstStyle/>
            <a:p>
              <a:pPr>
                <a:lnSpc>
                  <a:spcPct val="90000"/>
                </a:lnSpc>
                <a:spcBef>
                  <a:spcPct val="50000"/>
                </a:spcBef>
                <a:buClr>
                  <a:srgbClr val="00FF00"/>
                </a:buClr>
                <a:buSzPct val="78000"/>
                <a:buFont typeface="Wingdings" pitchFamily="2" charset="2"/>
                <a:buNone/>
              </a:pPr>
              <a:r>
                <a:rPr lang="en-US" sz="1600" b="1" dirty="0"/>
                <a:t>TG (mg/dL)</a:t>
              </a:r>
            </a:p>
          </p:txBody>
        </p:sp>
        <p:sp>
          <p:nvSpPr>
            <p:cNvPr id="45068" name="Text Box 6"/>
            <p:cNvSpPr txBox="1">
              <a:spLocks noChangeArrowheads="1"/>
            </p:cNvSpPr>
            <p:nvPr/>
          </p:nvSpPr>
          <p:spPr bwMode="auto">
            <a:xfrm rot="16200000">
              <a:off x="162087" y="3650478"/>
              <a:ext cx="2199468" cy="498069"/>
            </a:xfrm>
            <a:prstGeom prst="rect">
              <a:avLst/>
            </a:prstGeom>
            <a:noFill/>
            <a:ln w="9525">
              <a:noFill/>
              <a:miter lim="800000"/>
              <a:headEnd/>
              <a:tailEnd/>
            </a:ln>
          </p:spPr>
          <p:txBody>
            <a:bodyPr lIns="66226" tIns="27170" rIns="66226" bIns="27170">
              <a:spAutoFit/>
            </a:bodyPr>
            <a:lstStyle/>
            <a:p>
              <a:pPr algn="ctr">
                <a:lnSpc>
                  <a:spcPct val="90000"/>
                </a:lnSpc>
                <a:spcBef>
                  <a:spcPct val="50000"/>
                </a:spcBef>
                <a:buClr>
                  <a:srgbClr val="00FF00"/>
                </a:buClr>
                <a:buSzPct val="78000"/>
                <a:buFont typeface="Wingdings" pitchFamily="2" charset="2"/>
                <a:buNone/>
              </a:pPr>
              <a:r>
                <a:rPr lang="en-US" sz="1600" b="1" dirty="0"/>
                <a:t>Deaths per 1000 Patients</a:t>
              </a:r>
            </a:p>
          </p:txBody>
        </p:sp>
      </p:gr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080653" y="2660075"/>
            <a:ext cx="2393560" cy="3107699"/>
          </a:xfrm>
          <a:prstGeom prst="rect">
            <a:avLst/>
          </a:prstGeom>
          <a:solidFill>
            <a:schemeClr val="accent6">
              <a:lumMod val="20000"/>
              <a:lumOff val="80000"/>
            </a:schemeClr>
          </a:solidFill>
        </p:spPr>
        <p:txBody>
          <a:bodyPr wrap="square" rtlCol="0" anchor="t">
            <a:noAutofit/>
          </a:bodyPr>
          <a:lstStyle/>
          <a:p>
            <a:pPr algn="ctr"/>
            <a:r>
              <a:rPr lang="en-US" sz="1400" b="1" dirty="0"/>
              <a:t>Any BL HDL-C</a:t>
            </a:r>
          </a:p>
        </p:txBody>
      </p:sp>
      <p:sp>
        <p:nvSpPr>
          <p:cNvPr id="23" name="TextBox 22"/>
          <p:cNvSpPr txBox="1"/>
          <p:nvPr/>
        </p:nvSpPr>
        <p:spPr>
          <a:xfrm>
            <a:off x="3499912" y="2660075"/>
            <a:ext cx="2393560" cy="3107699"/>
          </a:xfrm>
          <a:prstGeom prst="rect">
            <a:avLst/>
          </a:prstGeom>
          <a:noFill/>
        </p:spPr>
        <p:txBody>
          <a:bodyPr wrap="square" rtlCol="0" anchor="t">
            <a:noAutofit/>
          </a:bodyPr>
          <a:lstStyle/>
          <a:p>
            <a:pPr algn="ctr"/>
            <a:r>
              <a:rPr lang="en-US" sz="1400" b="1" dirty="0"/>
              <a:t>BL HDL-C &lt;35 mg/dL</a:t>
            </a:r>
          </a:p>
        </p:txBody>
      </p:sp>
      <p:sp>
        <p:nvSpPr>
          <p:cNvPr id="24" name="TextBox 23"/>
          <p:cNvSpPr txBox="1"/>
          <p:nvPr/>
        </p:nvSpPr>
        <p:spPr>
          <a:xfrm>
            <a:off x="5919170" y="2660075"/>
            <a:ext cx="2393560" cy="3107699"/>
          </a:xfrm>
          <a:prstGeom prst="rect">
            <a:avLst/>
          </a:prstGeom>
          <a:solidFill>
            <a:schemeClr val="accent6">
              <a:lumMod val="20000"/>
              <a:lumOff val="80000"/>
            </a:schemeClr>
          </a:solidFill>
        </p:spPr>
        <p:txBody>
          <a:bodyPr wrap="square" rtlCol="0" anchor="t">
            <a:noAutofit/>
          </a:bodyPr>
          <a:lstStyle/>
          <a:p>
            <a:pPr algn="ctr"/>
            <a:r>
              <a:rPr lang="en-US" sz="1400" b="1" dirty="0"/>
              <a:t>BL HDL-C ≥35 mg/dL</a:t>
            </a:r>
          </a:p>
        </p:txBody>
      </p:sp>
      <p:sp>
        <p:nvSpPr>
          <p:cNvPr id="163925" name="Rectangle 627"/>
          <p:cNvSpPr>
            <a:spLocks noChangeArrowheads="1"/>
          </p:cNvSpPr>
          <p:nvPr/>
        </p:nvSpPr>
        <p:spPr bwMode="auto">
          <a:xfrm>
            <a:off x="45463" y="6118672"/>
            <a:ext cx="8412737" cy="707886"/>
          </a:xfrm>
          <a:prstGeom prst="rect">
            <a:avLst/>
          </a:prstGeom>
          <a:noFill/>
          <a:ln w="28575" algn="ctr">
            <a:noFill/>
            <a:miter lim="800000"/>
            <a:headEnd/>
            <a:tailEnd/>
          </a:ln>
        </p:spPr>
        <p:txBody>
          <a:bodyPr wrap="square" anchor="b">
            <a:spAutoFit/>
          </a:bodyPr>
          <a:lstStyle/>
          <a:p>
            <a:pPr eaLnBrk="0" hangingPunct="0">
              <a:spcBef>
                <a:spcPts val="600"/>
              </a:spcBef>
            </a:pPr>
            <a:r>
              <a:rPr lang="en-US" sz="1000" dirty="0">
                <a:latin typeface="Calibri" panose="020F0502020204030204" pitchFamily="34" charset="0"/>
                <a:ea typeface="Calibri" panose="020F0502020204030204" pitchFamily="34" charset="0"/>
                <a:cs typeface="Times New Roman" panose="02020603050405020304" pitchFamily="18" charset="0"/>
              </a:rPr>
              <a:t>*Fatal or nonfatal myocardial infarction or sudden death; arrows denote statistically significant differences.</a:t>
            </a:r>
          </a:p>
          <a:p>
            <a:pPr eaLnBrk="0" hangingPunct="0">
              <a:spcBef>
                <a:spcPts val="600"/>
              </a:spcBef>
            </a:pPr>
            <a:r>
              <a:rPr lang="en-US" sz="1000" dirty="0">
                <a:latin typeface="Calibri" panose="020F0502020204030204" pitchFamily="34" charset="0"/>
                <a:ea typeface="Calibri" panose="020F0502020204030204" pitchFamily="34" charset="0"/>
                <a:cs typeface="Times New Roman" panose="02020603050405020304" pitchFamily="18" charset="0"/>
              </a:rPr>
              <a:t>BL, baseline; HDL-C, high-density lipoprotein cholesterol; TG, triglycerides</a:t>
            </a:r>
            <a:r>
              <a:rPr lang="en-US" sz="1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eaLnBrk="0" hangingPunct="0">
              <a:spcBef>
                <a:spcPts val="600"/>
              </a:spcBef>
            </a:pPr>
            <a:r>
              <a:rPr lang="en-US" sz="1000" dirty="0">
                <a:latin typeface="Calibri" panose="020F0502020204030204" pitchFamily="34" charset="0"/>
                <a:cs typeface="Calibri" panose="020F0502020204030204" pitchFamily="34" charset="0"/>
              </a:rPr>
              <a:t>BIP Study Group. </a:t>
            </a:r>
            <a:r>
              <a:rPr lang="en-US" sz="1000" i="1" dirty="0">
                <a:latin typeface="Calibri" panose="020F0502020204030204" pitchFamily="34" charset="0"/>
                <a:cs typeface="Calibri" panose="020F0502020204030204" pitchFamily="34" charset="0"/>
              </a:rPr>
              <a:t>Circulation</a:t>
            </a:r>
            <a:r>
              <a:rPr lang="en-US" sz="1000" dirty="0">
                <a:latin typeface="Calibri" panose="020F0502020204030204" pitchFamily="34" charset="0"/>
                <a:cs typeface="Calibri" panose="020F0502020204030204" pitchFamily="34" charset="0"/>
              </a:rPr>
              <a:t>. 2000;102:21</a:t>
            </a:r>
            <a:r>
              <a:rPr lang="en-US" sz="1000" dirty="0">
                <a:latin typeface="Arial"/>
                <a:cs typeface="Arial"/>
              </a:rPr>
              <a:t>. </a:t>
            </a:r>
          </a:p>
        </p:txBody>
      </p:sp>
      <p:sp>
        <p:nvSpPr>
          <p:cNvPr id="4" name="Title 3"/>
          <p:cNvSpPr>
            <a:spLocks noGrp="1"/>
          </p:cNvSpPr>
          <p:nvPr>
            <p:ph type="title"/>
          </p:nvPr>
        </p:nvSpPr>
        <p:spPr/>
        <p:txBody>
          <a:bodyPr/>
          <a:lstStyle/>
          <a:p>
            <a:r>
              <a:rPr lang="en-US" sz="3200" dirty="0"/>
              <a:t>Fibrate Benefits Are Greatest in Patients with High TG and Low HDL-C</a:t>
            </a:r>
          </a:p>
        </p:txBody>
      </p:sp>
      <p:sp>
        <p:nvSpPr>
          <p:cNvPr id="5" name="Rectangle 4"/>
          <p:cNvSpPr/>
          <p:nvPr/>
        </p:nvSpPr>
        <p:spPr>
          <a:xfrm>
            <a:off x="2091713" y="1452663"/>
            <a:ext cx="4984057" cy="400110"/>
          </a:xfrm>
          <a:prstGeom prst="rect">
            <a:avLst/>
          </a:prstGeom>
          <a:noFill/>
        </p:spPr>
        <p:txBody>
          <a:bodyPr wrap="none" rtlCol="0">
            <a:spAutoFit/>
          </a:bodyPr>
          <a:lstStyle/>
          <a:p>
            <a:pPr algn="ctr" fontAlgn="auto">
              <a:spcBef>
                <a:spcPts val="0"/>
              </a:spcBef>
              <a:spcAft>
                <a:spcPts val="0"/>
              </a:spcAft>
            </a:pPr>
            <a:r>
              <a:rPr lang="en-US" sz="2000" b="1" dirty="0">
                <a:solidFill>
                  <a:srgbClr val="1F497D"/>
                </a:solidFill>
                <a:latin typeface="+mn-lt"/>
              </a:rPr>
              <a:t>Bezafibrate Infarction Prevention Study</a:t>
            </a:r>
          </a:p>
        </p:txBody>
      </p:sp>
      <p:graphicFrame>
        <p:nvGraphicFramePr>
          <p:cNvPr id="10" name="Chart 9"/>
          <p:cNvGraphicFramePr/>
          <p:nvPr>
            <p:extLst>
              <p:ext uri="{D42A27DB-BD31-4B8C-83A1-F6EECF244321}">
                <p14:modId xmlns:p14="http://schemas.microsoft.com/office/powerpoint/2010/main" val="2124432166"/>
              </p:ext>
            </p:extLst>
          </p:nvPr>
        </p:nvGraphicFramePr>
        <p:xfrm>
          <a:off x="685800" y="1839090"/>
          <a:ext cx="7772400" cy="39425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rot="16200000">
            <a:off x="-338048" y="3884146"/>
            <a:ext cx="1739920" cy="307777"/>
          </a:xfrm>
          <a:prstGeom prst="rect">
            <a:avLst/>
          </a:prstGeom>
          <a:noFill/>
        </p:spPr>
        <p:txBody>
          <a:bodyPr wrap="square" rtlCol="0">
            <a:spAutoFit/>
          </a:bodyPr>
          <a:lstStyle/>
          <a:p>
            <a:pPr algn="ctr"/>
            <a:r>
              <a:rPr lang="en-US" sz="1400" b="1" dirty="0"/>
              <a:t>Patients (%)</a:t>
            </a:r>
          </a:p>
        </p:txBody>
      </p:sp>
      <p:sp>
        <p:nvSpPr>
          <p:cNvPr id="12" name="TextBox 11"/>
          <p:cNvSpPr txBox="1"/>
          <p:nvPr/>
        </p:nvSpPr>
        <p:spPr>
          <a:xfrm>
            <a:off x="3313216" y="5780738"/>
            <a:ext cx="2766951" cy="307777"/>
          </a:xfrm>
          <a:prstGeom prst="rect">
            <a:avLst/>
          </a:prstGeom>
          <a:noFill/>
        </p:spPr>
        <p:txBody>
          <a:bodyPr wrap="square" rtlCol="0">
            <a:spAutoFit/>
          </a:bodyPr>
          <a:lstStyle/>
          <a:p>
            <a:pPr algn="ctr"/>
            <a:r>
              <a:rPr lang="en-US" sz="1400" b="1" dirty="0"/>
              <a:t>Baseline Triglycerides (mg/dL)</a:t>
            </a:r>
          </a:p>
        </p:txBody>
      </p:sp>
      <p:sp>
        <p:nvSpPr>
          <p:cNvPr id="16" name="Arrow: Down 15"/>
          <p:cNvSpPr/>
          <p:nvPr/>
        </p:nvSpPr>
        <p:spPr bwMode="auto">
          <a:xfrm>
            <a:off x="3194351" y="3282240"/>
            <a:ext cx="195141" cy="796461"/>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128"/>
            </a:endParaRPr>
          </a:p>
        </p:txBody>
      </p:sp>
      <p:sp>
        <p:nvSpPr>
          <p:cNvPr id="18" name="Rectangle 17"/>
          <p:cNvSpPr/>
          <p:nvPr/>
        </p:nvSpPr>
        <p:spPr>
          <a:xfrm>
            <a:off x="3313216" y="3204583"/>
            <a:ext cx="1144724" cy="523220"/>
          </a:xfrm>
          <a:prstGeom prst="rect">
            <a:avLst/>
          </a:prstGeom>
        </p:spPr>
        <p:txBody>
          <a:bodyPr wrap="square">
            <a:spAutoFit/>
          </a:bodyPr>
          <a:lstStyle/>
          <a:p>
            <a:pPr defTabSz="914400" eaLnBrk="0" hangingPunct="0"/>
            <a:r>
              <a:rPr lang="en-US" sz="1400" b="1" dirty="0">
                <a:solidFill>
                  <a:schemeClr val="accent3"/>
                </a:solidFill>
                <a:latin typeface="Arial" charset="0"/>
                <a:ea typeface="ＭＳ Ｐゴシック" charset="-128"/>
              </a:rPr>
              <a:t>39.5</a:t>
            </a:r>
          </a:p>
          <a:p>
            <a:pPr defTabSz="914400" eaLnBrk="0" hangingPunct="0"/>
            <a:r>
              <a:rPr lang="en-US" sz="1400" b="1" dirty="0">
                <a:solidFill>
                  <a:schemeClr val="accent3"/>
                </a:solidFill>
                <a:latin typeface="Arial" charset="0"/>
                <a:ea typeface="ＭＳ Ｐゴシック" charset="-128"/>
              </a:rPr>
              <a:t>(</a:t>
            </a:r>
            <a:r>
              <a:rPr lang="en-US" sz="1400" b="1" i="1" dirty="0">
                <a:solidFill>
                  <a:schemeClr val="accent3"/>
                </a:solidFill>
                <a:latin typeface="Arial" charset="0"/>
                <a:ea typeface="ＭＳ Ｐゴシック" charset="-128"/>
              </a:rPr>
              <a:t>P</a:t>
            </a:r>
            <a:r>
              <a:rPr lang="en-US" sz="1400" b="1" dirty="0">
                <a:solidFill>
                  <a:schemeClr val="accent3"/>
                </a:solidFill>
                <a:latin typeface="Arial" charset="0"/>
                <a:ea typeface="ＭＳ Ｐゴシック" charset="-128"/>
              </a:rPr>
              <a:t>=0.02)</a:t>
            </a:r>
          </a:p>
        </p:txBody>
      </p:sp>
      <p:sp>
        <p:nvSpPr>
          <p:cNvPr id="27" name="Arrow: Down 26"/>
          <p:cNvSpPr/>
          <p:nvPr/>
        </p:nvSpPr>
        <p:spPr bwMode="auto">
          <a:xfrm>
            <a:off x="5611661" y="3000873"/>
            <a:ext cx="195141" cy="978460"/>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128"/>
            </a:endParaRPr>
          </a:p>
        </p:txBody>
      </p:sp>
      <p:sp>
        <p:nvSpPr>
          <p:cNvPr id="28" name="Rectangle 27"/>
          <p:cNvSpPr/>
          <p:nvPr/>
        </p:nvSpPr>
        <p:spPr>
          <a:xfrm>
            <a:off x="5730526" y="2923216"/>
            <a:ext cx="1144724" cy="523220"/>
          </a:xfrm>
          <a:prstGeom prst="rect">
            <a:avLst/>
          </a:prstGeom>
        </p:spPr>
        <p:txBody>
          <a:bodyPr wrap="square">
            <a:spAutoFit/>
          </a:bodyPr>
          <a:lstStyle/>
          <a:p>
            <a:pPr defTabSz="914400" eaLnBrk="0" hangingPunct="0"/>
            <a:r>
              <a:rPr lang="en-US" sz="1400" b="1" dirty="0">
                <a:solidFill>
                  <a:schemeClr val="accent3"/>
                </a:solidFill>
                <a:latin typeface="Arial" charset="0"/>
                <a:ea typeface="ＭＳ Ｐゴシック" charset="-128"/>
              </a:rPr>
              <a:t>41.8</a:t>
            </a:r>
          </a:p>
          <a:p>
            <a:pPr defTabSz="914400" eaLnBrk="0" hangingPunct="0"/>
            <a:r>
              <a:rPr lang="en-US" sz="1400" b="1" dirty="0">
                <a:solidFill>
                  <a:schemeClr val="accent3"/>
                </a:solidFill>
                <a:latin typeface="Arial" charset="0"/>
                <a:ea typeface="ＭＳ Ｐゴシック" charset="-128"/>
              </a:rPr>
              <a:t>(</a:t>
            </a:r>
            <a:r>
              <a:rPr lang="en-US" sz="1400" b="1" i="1" dirty="0">
                <a:solidFill>
                  <a:schemeClr val="accent3"/>
                </a:solidFill>
                <a:latin typeface="Arial" charset="0"/>
                <a:ea typeface="ＭＳ Ｐゴシック" charset="-128"/>
              </a:rPr>
              <a:t>P</a:t>
            </a:r>
            <a:r>
              <a:rPr lang="en-US" sz="1400" b="1" dirty="0">
                <a:solidFill>
                  <a:schemeClr val="accent3"/>
                </a:solidFill>
                <a:latin typeface="Arial" charset="0"/>
                <a:ea typeface="ＭＳ Ｐゴシック" charset="-128"/>
              </a:rPr>
              <a:t>=0.02)</a:t>
            </a:r>
          </a:p>
        </p:txBody>
      </p:sp>
      <p:sp>
        <p:nvSpPr>
          <p:cNvPr id="30" name="Arrow: Down 29"/>
          <p:cNvSpPr/>
          <p:nvPr/>
        </p:nvSpPr>
        <p:spPr bwMode="auto">
          <a:xfrm>
            <a:off x="8037416" y="3490103"/>
            <a:ext cx="195141" cy="978460"/>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128"/>
            </a:endParaRPr>
          </a:p>
        </p:txBody>
      </p:sp>
      <p:sp>
        <p:nvSpPr>
          <p:cNvPr id="31" name="Rectangle 30"/>
          <p:cNvSpPr/>
          <p:nvPr/>
        </p:nvSpPr>
        <p:spPr>
          <a:xfrm>
            <a:off x="8156281" y="3412446"/>
            <a:ext cx="886119" cy="523220"/>
          </a:xfrm>
          <a:prstGeom prst="rect">
            <a:avLst/>
          </a:prstGeom>
        </p:spPr>
        <p:txBody>
          <a:bodyPr wrap="square">
            <a:spAutoFit/>
          </a:bodyPr>
          <a:lstStyle/>
          <a:p>
            <a:pPr defTabSz="914400" eaLnBrk="0" hangingPunct="0"/>
            <a:r>
              <a:rPr lang="en-US" sz="1400" b="1" dirty="0">
                <a:solidFill>
                  <a:schemeClr val="accent3"/>
                </a:solidFill>
                <a:latin typeface="Arial" charset="0"/>
                <a:ea typeface="ＭＳ Ｐゴシック" charset="-128"/>
              </a:rPr>
              <a:t>35.9</a:t>
            </a:r>
          </a:p>
          <a:p>
            <a:pPr defTabSz="914400" eaLnBrk="0" hangingPunct="0"/>
            <a:r>
              <a:rPr lang="en-US" sz="1400" b="1" dirty="0">
                <a:solidFill>
                  <a:schemeClr val="accent3"/>
                </a:solidFill>
                <a:latin typeface="Arial" charset="0"/>
                <a:ea typeface="ＭＳ Ｐゴシック" charset="-128"/>
              </a:rPr>
              <a:t>(</a:t>
            </a:r>
            <a:r>
              <a:rPr lang="en-US" sz="1400" b="1" i="1" dirty="0">
                <a:solidFill>
                  <a:schemeClr val="accent3"/>
                </a:solidFill>
                <a:latin typeface="Arial" charset="0"/>
                <a:ea typeface="ＭＳ Ｐゴシック" charset="-128"/>
              </a:rPr>
              <a:t>P</a:t>
            </a:r>
            <a:r>
              <a:rPr lang="en-US" sz="1400" b="1" dirty="0">
                <a:solidFill>
                  <a:schemeClr val="accent3"/>
                </a:solidFill>
                <a:latin typeface="Arial" charset="0"/>
                <a:ea typeface="ＭＳ Ｐゴシック" charset="-128"/>
              </a:rPr>
              <a:t>=0.02)</a:t>
            </a:r>
          </a:p>
        </p:txBody>
      </p:sp>
      <p:sp>
        <p:nvSpPr>
          <p:cNvPr id="19" name="Slide Number Placeholder 18"/>
          <p:cNvSpPr>
            <a:spLocks noGrp="1"/>
          </p:cNvSpPr>
          <p:nvPr>
            <p:ph type="sldNum" sz="quarter" idx="4"/>
          </p:nvPr>
        </p:nvSpPr>
        <p:spPr/>
        <p:txBody>
          <a:bodyPr/>
          <a:lstStyle/>
          <a:p>
            <a:pPr>
              <a:defRPr/>
            </a:pPr>
            <a:fld id="{2462ECC2-A415-4E86-873D-B602882CC3EA}" type="slidenum">
              <a:rPr lang="en-US" smtClean="0">
                <a:solidFill>
                  <a:prstClr val="black"/>
                </a:solidFill>
              </a:rPr>
              <a:pPr>
                <a:defRPr/>
              </a:pPr>
              <a:t>95</a:t>
            </a:fld>
            <a:endParaRPr lang="en-US" dirty="0">
              <a:solidFill>
                <a:prstClr val="black"/>
              </a:solidFill>
            </a:endParaRPr>
          </a:p>
        </p:txBody>
      </p:sp>
    </p:spTree>
    <p:extLst>
      <p:ext uri="{BB962C8B-B14F-4D97-AF65-F5344CB8AC3E}">
        <p14:creationId xmlns:p14="http://schemas.microsoft.com/office/powerpoint/2010/main" val="54047309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Fibrates in HHS and VA-HIT</a:t>
            </a:r>
            <a:endParaRPr lang="en-US" dirty="0"/>
          </a:p>
        </p:txBody>
      </p:sp>
      <p:sp>
        <p:nvSpPr>
          <p:cNvPr id="9" name="Slide Number Placeholder 8"/>
          <p:cNvSpPr>
            <a:spLocks noGrp="1"/>
          </p:cNvSpPr>
          <p:nvPr>
            <p:ph type="sldNum" sz="quarter" idx="4"/>
          </p:nvPr>
        </p:nvSpPr>
        <p:spPr/>
        <p:txBody>
          <a:bodyPr/>
          <a:lstStyle/>
          <a:p>
            <a:fld id="{2462ECC2-A415-4E86-873D-B602882CC3EA}" type="slidenum">
              <a:rPr lang="en-US" smtClean="0"/>
              <a:pPr/>
              <a:t>96</a:t>
            </a:fld>
            <a:endParaRPr lang="en-US" dirty="0"/>
          </a:p>
        </p:txBody>
      </p:sp>
      <p:sp>
        <p:nvSpPr>
          <p:cNvPr id="5" name="TextBox 4"/>
          <p:cNvSpPr txBox="1"/>
          <p:nvPr/>
        </p:nvSpPr>
        <p:spPr>
          <a:xfrm>
            <a:off x="0" y="5918300"/>
            <a:ext cx="8001000" cy="938719"/>
          </a:xfrm>
          <a:prstGeom prst="rect">
            <a:avLst/>
          </a:prstGeom>
          <a:noFill/>
        </p:spPr>
        <p:txBody>
          <a:bodyPr wrap="square" rtlCol="0" anchor="b">
            <a:spAutoFit/>
          </a:bodyPr>
          <a:lstStyle/>
          <a:p>
            <a:pPr>
              <a:spcAft>
                <a:spcPts val="600"/>
              </a:spcAft>
            </a:pPr>
            <a:r>
              <a:rPr lang="en-US" sz="1000" dirty="0">
                <a:latin typeface="+mn-lt"/>
              </a:rPr>
              <a:t>ASCVD, </a:t>
            </a:r>
            <a:r>
              <a:rPr lang="en-US" sz="1000" dirty="0">
                <a:latin typeface="+mn-lt"/>
                <a:ea typeface="Calibri" panose="020F0502020204030204" pitchFamily="34" charset="0"/>
                <a:cs typeface="Times New Roman" panose="02020603050405020304" pitchFamily="18" charset="0"/>
              </a:rPr>
              <a:t>atherosclerotic cardiovascular disease; HDL-C, high-density lipoprotein cholesterol; </a:t>
            </a:r>
            <a:r>
              <a:rPr lang="en-US" sz="1000" dirty="0">
                <a:latin typeface="+mn-lt"/>
                <a:cs typeface="Calibri"/>
              </a:rPr>
              <a:t>HHS, Helsinki Heart Study; LDL-C, low-density lipoprotein cholesterol; MI, myocardial infarction; TG, triglyceride; VA-HIT, Veterans Affairs Cooperative Studies Program High-Density Lipoprotein Cholesterol Intervention Trial.</a:t>
            </a:r>
          </a:p>
          <a:p>
            <a:pPr>
              <a:spcAft>
                <a:spcPts val="600"/>
              </a:spcAft>
            </a:pPr>
            <a:r>
              <a:rPr lang="en-US" sz="1000" dirty="0">
                <a:latin typeface="+mn-lt"/>
                <a:cs typeface="Calibri"/>
              </a:rPr>
              <a:t>1. </a:t>
            </a:r>
            <a:r>
              <a:rPr lang="en-US" sz="1000" dirty="0">
                <a:solidFill>
                  <a:srgbClr val="231F20"/>
                </a:solidFill>
                <a:latin typeface="+mn-lt"/>
                <a:ea typeface="Times New Roman" panose="02020603050405020304" pitchFamily="18" charset="0"/>
                <a:cs typeface="Times New Roman" panose="02020603050405020304" pitchFamily="18" charset="0"/>
              </a:rPr>
              <a:t>Frick MH, et al. </a:t>
            </a:r>
            <a:r>
              <a:rPr lang="en-US" sz="1000" i="1" dirty="0">
                <a:solidFill>
                  <a:srgbClr val="231F20"/>
                </a:solidFill>
                <a:latin typeface="+mn-lt"/>
                <a:ea typeface="Times New Roman" panose="02020603050405020304" pitchFamily="18" charset="0"/>
                <a:cs typeface="Times New Roman" panose="02020603050405020304" pitchFamily="18" charset="0"/>
              </a:rPr>
              <a:t>N Engl J Med</a:t>
            </a:r>
            <a:r>
              <a:rPr lang="en-US" sz="1000" dirty="0">
                <a:solidFill>
                  <a:srgbClr val="231F20"/>
                </a:solidFill>
                <a:latin typeface="+mn-lt"/>
                <a:ea typeface="Times New Roman" panose="02020603050405020304" pitchFamily="18" charset="0"/>
                <a:cs typeface="Times New Roman" panose="02020603050405020304" pitchFamily="18" charset="0"/>
              </a:rPr>
              <a:t>. 1987;317:1237-1245; 2. Tenkanen L, et al. </a:t>
            </a:r>
            <a:r>
              <a:rPr lang="en-US" sz="1000" i="1" dirty="0">
                <a:solidFill>
                  <a:srgbClr val="231F20"/>
                </a:solidFill>
                <a:latin typeface="+mn-lt"/>
                <a:ea typeface="Times New Roman" panose="02020603050405020304" pitchFamily="18" charset="0"/>
                <a:cs typeface="Times New Roman" panose="02020603050405020304" pitchFamily="18" charset="0"/>
              </a:rPr>
              <a:t>Arch Intern Med</a:t>
            </a:r>
            <a:r>
              <a:rPr lang="en-US" sz="1000" dirty="0">
                <a:solidFill>
                  <a:srgbClr val="231F20"/>
                </a:solidFill>
                <a:latin typeface="+mn-lt"/>
                <a:ea typeface="Times New Roman" panose="02020603050405020304" pitchFamily="18" charset="0"/>
                <a:cs typeface="Times New Roman" panose="02020603050405020304" pitchFamily="18" charset="0"/>
              </a:rPr>
              <a:t>. 2006;166:743-748; 3.</a:t>
            </a:r>
            <a:r>
              <a:rPr lang="en-US" sz="1000" b="1" dirty="0">
                <a:solidFill>
                  <a:srgbClr val="231F20"/>
                </a:solidFill>
                <a:latin typeface="+mn-lt"/>
                <a:ea typeface="Times New Roman" panose="02020603050405020304" pitchFamily="18" charset="0"/>
                <a:cs typeface="Times New Roman" panose="02020603050405020304" pitchFamily="18" charset="0"/>
              </a:rPr>
              <a:t> </a:t>
            </a:r>
            <a:r>
              <a:rPr lang="en-US" sz="1000" dirty="0">
                <a:solidFill>
                  <a:srgbClr val="231F20"/>
                </a:solidFill>
                <a:latin typeface="+mn-lt"/>
                <a:ea typeface="Times New Roman" panose="02020603050405020304" pitchFamily="18" charset="0"/>
                <a:cs typeface="Times New Roman" panose="02020603050405020304" pitchFamily="18" charset="0"/>
              </a:rPr>
              <a:t>Rubins HB, et al. </a:t>
            </a:r>
            <a:r>
              <a:rPr lang="en-US" sz="1000" i="1" dirty="0">
                <a:solidFill>
                  <a:srgbClr val="231F20"/>
                </a:solidFill>
                <a:latin typeface="+mn-lt"/>
                <a:ea typeface="Times New Roman" panose="02020603050405020304" pitchFamily="18" charset="0"/>
                <a:cs typeface="Times New Roman" panose="02020603050405020304" pitchFamily="18" charset="0"/>
              </a:rPr>
              <a:t>N Engl J Med</a:t>
            </a:r>
            <a:r>
              <a:rPr lang="en-US" sz="1000" dirty="0">
                <a:solidFill>
                  <a:srgbClr val="231F20"/>
                </a:solidFill>
                <a:latin typeface="+mn-lt"/>
                <a:ea typeface="Times New Roman" panose="02020603050405020304" pitchFamily="18" charset="0"/>
                <a:cs typeface="Times New Roman" panose="02020603050405020304" pitchFamily="18" charset="0"/>
              </a:rPr>
              <a:t>.</a:t>
            </a:r>
            <a:r>
              <a:rPr lang="en-US" sz="1000" dirty="0">
                <a:solidFill>
                  <a:srgbClr val="000000"/>
                </a:solidFill>
                <a:latin typeface="+mn-lt"/>
                <a:ea typeface="Times New Roman" panose="02020603050405020304" pitchFamily="18" charset="0"/>
                <a:cs typeface="Times New Roman" panose="02020603050405020304" pitchFamily="18" charset="0"/>
              </a:rPr>
              <a:t> </a:t>
            </a:r>
            <a:r>
              <a:rPr lang="en-US" sz="1000" dirty="0">
                <a:solidFill>
                  <a:srgbClr val="231F20"/>
                </a:solidFill>
                <a:latin typeface="+mn-lt"/>
                <a:ea typeface="Times New Roman" panose="02020603050405020304" pitchFamily="18" charset="0"/>
                <a:cs typeface="Times New Roman" panose="02020603050405020304" pitchFamily="18" charset="0"/>
              </a:rPr>
              <a:t>1999;341:410-418. </a:t>
            </a:r>
            <a:endParaRPr lang="en-US" sz="1000" dirty="0">
              <a:latin typeface="+mn-lt"/>
              <a:cs typeface="Calibri"/>
            </a:endParaRPr>
          </a:p>
        </p:txBody>
      </p:sp>
      <p:sp>
        <p:nvSpPr>
          <p:cNvPr id="14" name="Content Placeholder 2"/>
          <p:cNvSpPr txBox="1">
            <a:spLocks/>
          </p:cNvSpPr>
          <p:nvPr/>
        </p:nvSpPr>
        <p:spPr bwMode="auto">
          <a:xfrm>
            <a:off x="563302" y="1372254"/>
            <a:ext cx="40386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800">
                <a:solidFill>
                  <a:schemeClr val="bg1"/>
                </a:solidFill>
                <a:latin typeface="+mn-lt"/>
                <a:ea typeface="+mn-ea"/>
              </a:defRPr>
            </a:lvl6pPr>
            <a:lvl7pPr marL="2971800" indent="-228600" algn="l" rtl="0" fontAlgn="base">
              <a:spcBef>
                <a:spcPct val="20000"/>
              </a:spcBef>
              <a:spcAft>
                <a:spcPct val="0"/>
              </a:spcAft>
              <a:buChar char="»"/>
              <a:defRPr sz="1800">
                <a:solidFill>
                  <a:schemeClr val="bg1"/>
                </a:solidFill>
                <a:latin typeface="+mn-lt"/>
                <a:ea typeface="+mn-ea"/>
              </a:defRPr>
            </a:lvl7pPr>
            <a:lvl8pPr marL="3429000" indent="-228600" algn="l" rtl="0" fontAlgn="base">
              <a:spcBef>
                <a:spcPct val="20000"/>
              </a:spcBef>
              <a:spcAft>
                <a:spcPct val="0"/>
              </a:spcAft>
              <a:buChar char="»"/>
              <a:defRPr sz="1800">
                <a:solidFill>
                  <a:schemeClr val="bg1"/>
                </a:solidFill>
                <a:latin typeface="+mn-lt"/>
                <a:ea typeface="+mn-ea"/>
              </a:defRPr>
            </a:lvl8pPr>
            <a:lvl9pPr marL="3886200" indent="-228600" algn="l" rtl="0" fontAlgn="base">
              <a:spcBef>
                <a:spcPct val="20000"/>
              </a:spcBef>
              <a:spcAft>
                <a:spcPct val="0"/>
              </a:spcAft>
              <a:buChar char="»"/>
              <a:defRPr sz="1800">
                <a:solidFill>
                  <a:schemeClr val="bg1"/>
                </a:solidFill>
                <a:latin typeface="+mn-lt"/>
                <a:ea typeface="+mn-ea"/>
              </a:defRPr>
            </a:lvl9pPr>
          </a:lstStyle>
          <a:p>
            <a:pPr defTabSz="914400"/>
            <a:r>
              <a:rPr lang="en-US" sz="1800" kern="0" dirty="0"/>
              <a:t>HHS showed that fibrates are highly effective at lowering TG, and that reducing TG is associated with fewer ASCVD events and significantly reduces nonfatal MI</a:t>
            </a:r>
            <a:r>
              <a:rPr lang="en-US" sz="1800" kern="0" baseline="30000" dirty="0"/>
              <a:t>1</a:t>
            </a:r>
          </a:p>
          <a:p>
            <a:pPr defTabSz="914400"/>
            <a:r>
              <a:rPr lang="en-US" sz="1800" kern="0" dirty="0"/>
              <a:t>Gemfibrozil use resulted in a 34% reduction in coronary heart disease endpoints (fatal and nonfatal MI or cardiac death)</a:t>
            </a:r>
          </a:p>
          <a:p>
            <a:pPr defTabSz="914400"/>
            <a:r>
              <a:rPr lang="en-US" sz="1800" kern="0" dirty="0"/>
              <a:t>An 18-year HHS follow-up showed that TG reduction with fibrates significantly lowered the ASCVD mortality rate</a:t>
            </a:r>
            <a:r>
              <a:rPr lang="en-US" sz="1800" kern="0" baseline="30000" dirty="0"/>
              <a:t>2</a:t>
            </a:r>
            <a:r>
              <a:rPr lang="en-US" sz="1800" kern="0" dirty="0"/>
              <a:t>  </a:t>
            </a:r>
          </a:p>
          <a:p>
            <a:pPr defTabSz="914400"/>
            <a:endParaRPr lang="en-US" sz="1800" kern="0" dirty="0"/>
          </a:p>
        </p:txBody>
      </p:sp>
      <p:sp>
        <p:nvSpPr>
          <p:cNvPr id="15" name="Content Placeholder 3"/>
          <p:cNvSpPr txBox="1">
            <a:spLocks/>
          </p:cNvSpPr>
          <p:nvPr/>
        </p:nvSpPr>
        <p:spPr bwMode="auto">
          <a:xfrm>
            <a:off x="4601902" y="1372254"/>
            <a:ext cx="4191000"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8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800">
                <a:solidFill>
                  <a:schemeClr val="bg1"/>
                </a:solidFill>
                <a:latin typeface="+mn-lt"/>
                <a:ea typeface="+mn-ea"/>
              </a:defRPr>
            </a:lvl6pPr>
            <a:lvl7pPr marL="2971800" indent="-228600" algn="l" rtl="0" fontAlgn="base">
              <a:spcBef>
                <a:spcPct val="20000"/>
              </a:spcBef>
              <a:spcAft>
                <a:spcPct val="0"/>
              </a:spcAft>
              <a:buChar char="»"/>
              <a:defRPr sz="1800">
                <a:solidFill>
                  <a:schemeClr val="bg1"/>
                </a:solidFill>
                <a:latin typeface="+mn-lt"/>
                <a:ea typeface="+mn-ea"/>
              </a:defRPr>
            </a:lvl7pPr>
            <a:lvl8pPr marL="3429000" indent="-228600" algn="l" rtl="0" fontAlgn="base">
              <a:spcBef>
                <a:spcPct val="20000"/>
              </a:spcBef>
              <a:spcAft>
                <a:spcPct val="0"/>
              </a:spcAft>
              <a:buChar char="»"/>
              <a:defRPr sz="1800">
                <a:solidFill>
                  <a:schemeClr val="bg1"/>
                </a:solidFill>
                <a:latin typeface="+mn-lt"/>
                <a:ea typeface="+mn-ea"/>
              </a:defRPr>
            </a:lvl8pPr>
            <a:lvl9pPr marL="3886200" indent="-228600" algn="l" rtl="0" fontAlgn="base">
              <a:spcBef>
                <a:spcPct val="20000"/>
              </a:spcBef>
              <a:spcAft>
                <a:spcPct val="0"/>
              </a:spcAft>
              <a:buChar char="»"/>
              <a:defRPr sz="1800">
                <a:solidFill>
                  <a:schemeClr val="bg1"/>
                </a:solidFill>
                <a:latin typeface="+mn-lt"/>
                <a:ea typeface="+mn-ea"/>
              </a:defRPr>
            </a:lvl9pPr>
          </a:lstStyle>
          <a:p>
            <a:pPr defTabSz="914400"/>
            <a:r>
              <a:rPr lang="en-US" sz="1800" kern="0" dirty="0"/>
              <a:t>VA-HIT showed that increasing HDL-C and lowering TG in individuals with ASCVD whose primary lipid abnormality was low HDL-C significantly reduced the rate of coronary events, even without any change in LDL-C levels</a:t>
            </a:r>
            <a:r>
              <a:rPr lang="en-US" sz="1800" kern="0" baseline="30000" dirty="0"/>
              <a:t>3</a:t>
            </a:r>
            <a:r>
              <a:rPr lang="en-US" sz="1800" kern="0" dirty="0"/>
              <a:t> </a:t>
            </a:r>
          </a:p>
          <a:p>
            <a:pPr defTabSz="914400"/>
            <a:r>
              <a:rPr lang="en-US" sz="1800" kern="0" dirty="0"/>
              <a:t>Gemfibrozil use resulted in a 22% reduction in the relative risk for nonfatal MI or coronary death and reduced nonfatal MI, coronary death, or stroke by 24%</a:t>
            </a:r>
            <a:r>
              <a:rPr lang="en-US" sz="1800" kern="0" baseline="30000" dirty="0"/>
              <a:t>3</a:t>
            </a:r>
          </a:p>
        </p:txBody>
      </p:sp>
    </p:spTree>
    <p:extLst>
      <p:ext uri="{BB962C8B-B14F-4D97-AF65-F5344CB8AC3E}">
        <p14:creationId xmlns:p14="http://schemas.microsoft.com/office/powerpoint/2010/main" val="2637077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304" name="Rectangle 80"/>
          <p:cNvSpPr>
            <a:spLocks noGrp="1" noChangeArrowheads="1"/>
          </p:cNvSpPr>
          <p:nvPr>
            <p:ph type="title"/>
          </p:nvPr>
        </p:nvSpPr>
        <p:spPr/>
        <p:txBody>
          <a:bodyPr/>
          <a:lstStyle/>
          <a:p>
            <a:r>
              <a:rPr lang="en-US" sz="3200" dirty="0"/>
              <a:t>Effect of Metformin and Lifestyle on Triglycerides and HDL-C in Prediabetes</a:t>
            </a:r>
          </a:p>
        </p:txBody>
      </p:sp>
      <p:sp>
        <p:nvSpPr>
          <p:cNvPr id="2" name="Slide Number Placeholder 1"/>
          <p:cNvSpPr>
            <a:spLocks noGrp="1"/>
          </p:cNvSpPr>
          <p:nvPr>
            <p:ph type="sldNum" sz="quarter" idx="4"/>
          </p:nvPr>
        </p:nvSpPr>
        <p:spPr/>
        <p:txBody>
          <a:bodyPr/>
          <a:lstStyle/>
          <a:p>
            <a:fld id="{2462ECC2-A415-4E86-873D-B602882CC3EA}" type="slidenum">
              <a:rPr lang="en-US" smtClean="0"/>
              <a:pPr/>
              <a:t>97</a:t>
            </a:fld>
            <a:endParaRPr lang="en-US" dirty="0"/>
          </a:p>
        </p:txBody>
      </p:sp>
      <p:graphicFrame>
        <p:nvGraphicFramePr>
          <p:cNvPr id="154" name="Content Placeholder 12"/>
          <p:cNvGraphicFramePr>
            <a:graphicFrameLocks/>
          </p:cNvGraphicFramePr>
          <p:nvPr>
            <p:extLst>
              <p:ext uri="{D42A27DB-BD31-4B8C-83A1-F6EECF244321}">
                <p14:modId xmlns:p14="http://schemas.microsoft.com/office/powerpoint/2010/main" val="846165488"/>
              </p:ext>
            </p:extLst>
          </p:nvPr>
        </p:nvGraphicFramePr>
        <p:xfrm>
          <a:off x="901700" y="2748751"/>
          <a:ext cx="3810000" cy="3159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5" name="Content Placeholder 13"/>
          <p:cNvGraphicFramePr>
            <a:graphicFrameLocks/>
          </p:cNvGraphicFramePr>
          <p:nvPr>
            <p:extLst>
              <p:ext uri="{D42A27DB-BD31-4B8C-83A1-F6EECF244321}">
                <p14:modId xmlns:p14="http://schemas.microsoft.com/office/powerpoint/2010/main" val="3926094088"/>
              </p:ext>
            </p:extLst>
          </p:nvPr>
        </p:nvGraphicFramePr>
        <p:xfrm>
          <a:off x="4864100" y="2748751"/>
          <a:ext cx="3810000" cy="3159923"/>
        </p:xfrm>
        <a:graphic>
          <a:graphicData uri="http://schemas.openxmlformats.org/drawingml/2006/chart">
            <c:chart xmlns:c="http://schemas.openxmlformats.org/drawingml/2006/chart" xmlns:r="http://schemas.openxmlformats.org/officeDocument/2006/relationships" r:id="rId4"/>
          </a:graphicData>
        </a:graphic>
      </p:graphicFrame>
      <p:sp>
        <p:nvSpPr>
          <p:cNvPr id="156" name="Rectangle 28"/>
          <p:cNvSpPr>
            <a:spLocks noChangeArrowheads="1"/>
          </p:cNvSpPr>
          <p:nvPr/>
        </p:nvSpPr>
        <p:spPr bwMode="auto">
          <a:xfrm rot="16200000">
            <a:off x="-603251" y="4091383"/>
            <a:ext cx="257810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90000"/>
              </a:lnSpc>
              <a:spcBef>
                <a:spcPct val="0"/>
              </a:spcBef>
              <a:spcAft>
                <a:spcPct val="0"/>
              </a:spcAft>
            </a:pPr>
            <a:r>
              <a:rPr lang="en-US" sz="1600" b="1" dirty="0">
                <a:solidFill>
                  <a:srgbClr val="000000"/>
                </a:solidFill>
                <a:latin typeface="Helvetica" charset="0"/>
                <a:ea typeface="ＭＳ Ｐゴシック" charset="0"/>
                <a:cs typeface="ＭＳ Ｐゴシック" charset="0"/>
              </a:rPr>
              <a:t>Change in Lipids</a:t>
            </a:r>
            <a:br>
              <a:rPr lang="en-US" sz="1600" b="1" dirty="0">
                <a:solidFill>
                  <a:srgbClr val="000000"/>
                </a:solidFill>
                <a:latin typeface="Helvetica" charset="0"/>
                <a:ea typeface="ＭＳ Ｐゴシック" charset="0"/>
                <a:cs typeface="ＭＳ Ｐゴシック" charset="0"/>
              </a:rPr>
            </a:br>
            <a:r>
              <a:rPr lang="en-US" sz="1600" b="1" dirty="0">
                <a:solidFill>
                  <a:srgbClr val="000000"/>
                </a:solidFill>
                <a:latin typeface="Helvetica" charset="0"/>
                <a:ea typeface="ＭＳ Ｐゴシック" charset="0"/>
                <a:cs typeface="ＭＳ Ｐゴシック" charset="0"/>
              </a:rPr>
              <a:t>(mg/dL)</a:t>
            </a:r>
          </a:p>
        </p:txBody>
      </p:sp>
      <p:sp>
        <p:nvSpPr>
          <p:cNvPr id="157" name="Rectangle 30"/>
          <p:cNvSpPr>
            <a:spLocks noChangeArrowheads="1"/>
          </p:cNvSpPr>
          <p:nvPr/>
        </p:nvSpPr>
        <p:spPr bwMode="auto">
          <a:xfrm>
            <a:off x="377050" y="2653763"/>
            <a:ext cx="822485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p>
            <a:pPr fontAlgn="base">
              <a:lnSpc>
                <a:spcPct val="90000"/>
              </a:lnSpc>
              <a:spcBef>
                <a:spcPct val="0"/>
              </a:spcBef>
              <a:spcAft>
                <a:spcPct val="0"/>
              </a:spcAft>
              <a:tabLst>
                <a:tab pos="1828800" algn="ctr"/>
                <a:tab pos="2520950" algn="ctr"/>
                <a:tab pos="3200400" algn="ctr"/>
                <a:tab pos="5773738" algn="ctr"/>
                <a:tab pos="6453188" algn="ctr"/>
                <a:tab pos="7145338" algn="ctr"/>
              </a:tabLst>
            </a:pPr>
            <a:r>
              <a:rPr lang="en-US" sz="1400" dirty="0">
                <a:solidFill>
                  <a:srgbClr val="000000"/>
                </a:solidFill>
                <a:latin typeface="+mn-lt"/>
                <a:ea typeface="ＭＳ Ｐゴシック" charset="0"/>
                <a:cs typeface="ＭＳ Ｐゴシック" charset="0"/>
              </a:rPr>
              <a:t>Baseline (mg/dL)		172			40</a:t>
            </a:r>
          </a:p>
        </p:txBody>
      </p:sp>
      <p:sp>
        <p:nvSpPr>
          <p:cNvPr id="158" name="Rectangle 80"/>
          <p:cNvSpPr>
            <a:spLocks noChangeArrowheads="1"/>
          </p:cNvSpPr>
          <p:nvPr/>
        </p:nvSpPr>
        <p:spPr bwMode="auto">
          <a:xfrm>
            <a:off x="2024694" y="2308990"/>
            <a:ext cx="1561388" cy="2954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262" tIns="26987" rIns="68262" bIns="26987">
            <a:spAutoFit/>
          </a:bodyPr>
          <a:lstStyle/>
          <a:p>
            <a:pPr algn="ctr" defTabSz="933450" fontAlgn="base">
              <a:lnSpc>
                <a:spcPct val="87000"/>
              </a:lnSpc>
              <a:spcBef>
                <a:spcPct val="0"/>
              </a:spcBef>
              <a:spcAft>
                <a:spcPct val="0"/>
              </a:spcAft>
              <a:defRPr/>
            </a:pPr>
            <a:r>
              <a:rPr lang="en-US" b="1" dirty="0">
                <a:solidFill>
                  <a:srgbClr val="000000"/>
                </a:solidFill>
                <a:latin typeface="Arial" charset="0"/>
                <a:ea typeface="ＭＳ Ｐゴシック" charset="0"/>
                <a:cs typeface="ＭＳ Ｐゴシック" charset="0"/>
              </a:rPr>
              <a:t>Triglycerides</a:t>
            </a:r>
          </a:p>
        </p:txBody>
      </p:sp>
      <p:sp>
        <p:nvSpPr>
          <p:cNvPr id="159" name="Rectangle 81"/>
          <p:cNvSpPr>
            <a:spLocks noChangeArrowheads="1"/>
          </p:cNvSpPr>
          <p:nvPr/>
        </p:nvSpPr>
        <p:spPr bwMode="auto">
          <a:xfrm>
            <a:off x="6451841" y="2308990"/>
            <a:ext cx="856004" cy="2954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262" tIns="26987" rIns="68262" bIns="26987">
            <a:spAutoFit/>
          </a:bodyPr>
          <a:lstStyle/>
          <a:p>
            <a:pPr algn="ctr" defTabSz="933450" fontAlgn="base">
              <a:lnSpc>
                <a:spcPct val="87000"/>
              </a:lnSpc>
              <a:spcBef>
                <a:spcPct val="0"/>
              </a:spcBef>
              <a:spcAft>
                <a:spcPct val="0"/>
              </a:spcAft>
              <a:defRPr/>
            </a:pPr>
            <a:r>
              <a:rPr lang="en-US" b="1" dirty="0">
                <a:solidFill>
                  <a:srgbClr val="000000"/>
                </a:solidFill>
                <a:latin typeface="Arial" charset="0"/>
                <a:ea typeface="ＭＳ Ｐゴシック" charset="0"/>
                <a:cs typeface="ＭＳ Ｐゴシック" charset="0"/>
              </a:rPr>
              <a:t>HDL-C</a:t>
            </a:r>
          </a:p>
        </p:txBody>
      </p:sp>
      <p:sp>
        <p:nvSpPr>
          <p:cNvPr id="12" name="TextBox 11"/>
          <p:cNvSpPr txBox="1"/>
          <p:nvPr/>
        </p:nvSpPr>
        <p:spPr>
          <a:xfrm>
            <a:off x="36096" y="6332213"/>
            <a:ext cx="7507704" cy="477054"/>
          </a:xfrm>
          <a:prstGeom prst="rect">
            <a:avLst/>
          </a:prstGeom>
          <a:noFill/>
        </p:spPr>
        <p:txBody>
          <a:bodyPr wrap="square" rtlCol="0" anchor="b">
            <a:spAutoFit/>
          </a:bodyPr>
          <a:lstStyle/>
          <a:p>
            <a:pPr fontAlgn="base">
              <a:spcBef>
                <a:spcPts val="600"/>
              </a:spcBef>
              <a:spcAft>
                <a:spcPct val="0"/>
              </a:spcAft>
            </a:pPr>
            <a:r>
              <a:rPr lang="en-US" sz="1000" dirty="0">
                <a:latin typeface="Arial" charset="0"/>
                <a:ea typeface="ＭＳ Ｐゴシック" charset="0"/>
                <a:cs typeface="ＭＳ Ｐゴシック" charset="0"/>
              </a:rPr>
              <a:t>HDL-C, high-density lipoprotein cholesterol.</a:t>
            </a:r>
          </a:p>
          <a:p>
            <a:pPr fontAlgn="base">
              <a:spcBef>
                <a:spcPts val="600"/>
              </a:spcBef>
              <a:spcAft>
                <a:spcPct val="0"/>
              </a:spcAft>
            </a:pPr>
            <a:r>
              <a:rPr lang="en-US" sz="1000" dirty="0"/>
              <a:t>DPP Research Group. </a:t>
            </a:r>
            <a:r>
              <a:rPr lang="en-US" sz="1000" i="1" dirty="0"/>
              <a:t>Diabetes Care</a:t>
            </a:r>
            <a:r>
              <a:rPr lang="en-US" sz="1000" dirty="0"/>
              <a:t>. 2005;28:2472–2479.</a:t>
            </a:r>
            <a:r>
              <a:rPr lang="en-US" sz="1000" i="1" dirty="0"/>
              <a:t> </a:t>
            </a:r>
            <a:r>
              <a:rPr lang="en-US" sz="1000" dirty="0">
                <a:ea typeface="ＭＳ Ｐゴシック" charset="0"/>
                <a:cs typeface="ＭＳ Ｐゴシック" charset="0"/>
              </a:rPr>
              <a:t>Ratner R, et al. </a:t>
            </a:r>
            <a:r>
              <a:rPr lang="en-US" sz="1000" i="1" dirty="0">
                <a:ea typeface="ＭＳ Ｐゴシック" charset="0"/>
                <a:cs typeface="ＭＳ Ｐゴシック" charset="0"/>
              </a:rPr>
              <a:t>Diabetes Care</a:t>
            </a:r>
            <a:r>
              <a:rPr lang="en-US" sz="1000" dirty="0">
                <a:ea typeface="ＭＳ Ｐゴシック" charset="0"/>
                <a:cs typeface="ＭＳ Ｐゴシック" charset="0"/>
              </a:rPr>
              <a:t>. 2005;28:888-894.</a:t>
            </a:r>
            <a:endParaRPr lang="en-US" sz="1000" dirty="0">
              <a:latin typeface="Arial" charset="0"/>
              <a:ea typeface="ＭＳ Ｐゴシック" charset="0"/>
              <a:cs typeface="ＭＳ Ｐゴシック" charset="0"/>
            </a:endParaRPr>
          </a:p>
        </p:txBody>
      </p:sp>
      <p:sp>
        <p:nvSpPr>
          <p:cNvPr id="15" name="Rectangle 14"/>
          <p:cNvSpPr/>
          <p:nvPr/>
        </p:nvSpPr>
        <p:spPr>
          <a:xfrm>
            <a:off x="2689071" y="1532669"/>
            <a:ext cx="3775393" cy="707886"/>
          </a:xfrm>
          <a:prstGeom prst="rect">
            <a:avLst/>
          </a:prstGeom>
          <a:noFill/>
        </p:spPr>
        <p:txBody>
          <a:bodyPr wrap="none" rtlCol="0">
            <a:spAutoFit/>
          </a:bodyPr>
          <a:lstStyle/>
          <a:p>
            <a:pPr algn="ctr" fontAlgn="auto">
              <a:spcBef>
                <a:spcPts val="0"/>
              </a:spcBef>
              <a:spcAft>
                <a:spcPts val="0"/>
              </a:spcAft>
            </a:pPr>
            <a:r>
              <a:rPr lang="fi-FI" sz="2000" b="1" dirty="0">
                <a:solidFill>
                  <a:srgbClr val="1F497D"/>
                </a:solidFill>
                <a:latin typeface="+mn-lt"/>
              </a:rPr>
              <a:t>Diabetes Prevention Program</a:t>
            </a:r>
          </a:p>
          <a:p>
            <a:pPr algn="ctr" fontAlgn="auto">
              <a:spcBef>
                <a:spcPts val="0"/>
              </a:spcBef>
              <a:spcAft>
                <a:spcPts val="0"/>
              </a:spcAft>
            </a:pPr>
            <a:r>
              <a:rPr lang="fi-FI" sz="2000" b="1" dirty="0">
                <a:solidFill>
                  <a:srgbClr val="1F497D"/>
                </a:solidFill>
                <a:latin typeface="+mn-lt"/>
              </a:rPr>
              <a:t>(N=3234)</a:t>
            </a:r>
            <a:endParaRPr lang="en-US" sz="2000" b="1" dirty="0">
              <a:solidFill>
                <a:srgbClr val="1F497D"/>
              </a:solidFill>
              <a:latin typeface="+mn-lt"/>
            </a:endParaRPr>
          </a:p>
        </p:txBody>
      </p:sp>
    </p:spTree>
    <p:extLst>
      <p:ext uri="{BB962C8B-B14F-4D97-AF65-F5344CB8AC3E}">
        <p14:creationId xmlns:p14="http://schemas.microsoft.com/office/powerpoint/2010/main" val="803997204"/>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Intensive Lifestyle Intervention Reduces Dyslipidemia</a:t>
            </a:r>
          </a:p>
        </p:txBody>
      </p:sp>
      <p:sp>
        <p:nvSpPr>
          <p:cNvPr id="3" name="Slide Number Placeholder 2"/>
          <p:cNvSpPr>
            <a:spLocks noGrp="1"/>
          </p:cNvSpPr>
          <p:nvPr>
            <p:ph type="sldNum" sz="quarter" idx="4"/>
          </p:nvPr>
        </p:nvSpPr>
        <p:spPr>
          <a:xfrm>
            <a:off x="7137400" y="6313488"/>
            <a:ext cx="1905000" cy="457200"/>
          </a:xfrm>
        </p:spPr>
        <p:txBody>
          <a:bodyPr/>
          <a:lstStyle/>
          <a:p>
            <a:fld id="{C2D6052C-4BC4-1142-8D6D-5456C29F3E90}" type="slidenum">
              <a:rPr lang="en-US" smtClean="0"/>
              <a:pPr/>
              <a:t>98</a:t>
            </a:fld>
            <a:endParaRPr lang="en-US" dirty="0"/>
          </a:p>
        </p:txBody>
      </p:sp>
      <p:sp>
        <p:nvSpPr>
          <p:cNvPr id="4" name="Rectangle 3"/>
          <p:cNvSpPr/>
          <p:nvPr/>
        </p:nvSpPr>
        <p:spPr>
          <a:xfrm>
            <a:off x="2689071" y="1556733"/>
            <a:ext cx="3775393" cy="707886"/>
          </a:xfrm>
          <a:prstGeom prst="rect">
            <a:avLst/>
          </a:prstGeom>
          <a:noFill/>
        </p:spPr>
        <p:txBody>
          <a:bodyPr wrap="none" rtlCol="0">
            <a:spAutoFit/>
          </a:bodyPr>
          <a:lstStyle/>
          <a:p>
            <a:pPr algn="ctr" fontAlgn="auto">
              <a:spcBef>
                <a:spcPts val="0"/>
              </a:spcBef>
              <a:spcAft>
                <a:spcPts val="0"/>
              </a:spcAft>
            </a:pPr>
            <a:r>
              <a:rPr lang="fi-FI" sz="2000" b="1" dirty="0">
                <a:solidFill>
                  <a:schemeClr val="accent3"/>
                </a:solidFill>
                <a:latin typeface="+mn-lt"/>
              </a:rPr>
              <a:t>Diabetes Prevention Program</a:t>
            </a:r>
          </a:p>
          <a:p>
            <a:pPr algn="ctr" fontAlgn="auto">
              <a:spcBef>
                <a:spcPts val="0"/>
              </a:spcBef>
              <a:spcAft>
                <a:spcPts val="0"/>
              </a:spcAft>
            </a:pPr>
            <a:r>
              <a:rPr lang="fi-FI" sz="2000" b="1" dirty="0">
                <a:solidFill>
                  <a:schemeClr val="accent3"/>
                </a:solidFill>
                <a:latin typeface="+mn-lt"/>
              </a:rPr>
              <a:t>(N=3234)</a:t>
            </a:r>
            <a:endParaRPr lang="en-US" sz="2000" b="1" dirty="0">
              <a:solidFill>
                <a:schemeClr val="accent3"/>
              </a:solidFill>
              <a:latin typeface="+mn-lt"/>
            </a:endParaRPr>
          </a:p>
        </p:txBody>
      </p:sp>
      <p:sp>
        <p:nvSpPr>
          <p:cNvPr id="5" name="TextBox 1"/>
          <p:cNvSpPr txBox="1">
            <a:spLocks noChangeArrowheads="1"/>
          </p:cNvSpPr>
          <p:nvPr/>
        </p:nvSpPr>
        <p:spPr bwMode="auto">
          <a:xfrm>
            <a:off x="33338" y="6333674"/>
            <a:ext cx="501068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spcBef>
                <a:spcPts val="600"/>
              </a:spcBef>
            </a:pPr>
            <a:r>
              <a:rPr lang="en-US" sz="1000" dirty="0"/>
              <a:t>*</a:t>
            </a:r>
            <a:r>
              <a:rPr lang="en-US" sz="1000" i="1" dirty="0"/>
              <a:t>P</a:t>
            </a:r>
            <a:r>
              <a:rPr lang="en-US" sz="1000" dirty="0"/>
              <a:t>&lt;0.001 vs placebo; </a:t>
            </a:r>
            <a:r>
              <a:rPr lang="en-US" sz="1000" baseline="30000" dirty="0"/>
              <a:t>†</a:t>
            </a:r>
            <a:r>
              <a:rPr lang="en-US" sz="1000" i="1" dirty="0"/>
              <a:t>P</a:t>
            </a:r>
            <a:r>
              <a:rPr lang="en-US" sz="1000" dirty="0"/>
              <a:t>=0.015 vs metformin.</a:t>
            </a:r>
          </a:p>
          <a:p>
            <a:pPr eaLnBrk="1" hangingPunct="1">
              <a:spcBef>
                <a:spcPts val="600"/>
              </a:spcBef>
            </a:pPr>
            <a:r>
              <a:rPr lang="en-US" sz="1000" dirty="0"/>
              <a:t>Ratner R, et al. </a:t>
            </a:r>
            <a:r>
              <a:rPr lang="en-US" sz="1000" i="1" dirty="0"/>
              <a:t>Diabetes Care</a:t>
            </a:r>
            <a:r>
              <a:rPr lang="en-US" sz="1000" dirty="0"/>
              <a:t>. 2005;28:888-894.</a:t>
            </a:r>
          </a:p>
        </p:txBody>
      </p:sp>
      <p:graphicFrame>
        <p:nvGraphicFramePr>
          <p:cNvPr id="7" name="Chart 6"/>
          <p:cNvGraphicFramePr/>
          <p:nvPr>
            <p:extLst>
              <p:ext uri="{D42A27DB-BD31-4B8C-83A1-F6EECF244321}">
                <p14:modId xmlns:p14="http://schemas.microsoft.com/office/powerpoint/2010/main" val="2282630693"/>
              </p:ext>
            </p:extLst>
          </p:nvPr>
        </p:nvGraphicFramePr>
        <p:xfrm>
          <a:off x="782898" y="2405574"/>
          <a:ext cx="7587737" cy="355912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165192" y="3286513"/>
            <a:ext cx="577521" cy="369332"/>
          </a:xfrm>
          <a:prstGeom prst="rect">
            <a:avLst/>
          </a:prstGeom>
          <a:noFill/>
        </p:spPr>
        <p:txBody>
          <a:bodyPr wrap="square" rtlCol="0">
            <a:spAutoFit/>
          </a:bodyPr>
          <a:lstStyle/>
          <a:p>
            <a:pPr algn="ctr"/>
            <a:r>
              <a:rPr lang="en-US" sz="1800" b="1" dirty="0"/>
              <a:t>* </a:t>
            </a:r>
            <a:r>
              <a:rPr lang="en-US" sz="1800" b="1" baseline="30000" dirty="0"/>
              <a:t>†</a:t>
            </a:r>
          </a:p>
        </p:txBody>
      </p:sp>
    </p:spTree>
    <p:extLst>
      <p:ext uri="{BB962C8B-B14F-4D97-AF65-F5344CB8AC3E}">
        <p14:creationId xmlns:p14="http://schemas.microsoft.com/office/powerpoint/2010/main" val="1992241078"/>
      </p:ext>
    </p:extLst>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Statins: Primary Metabolic Effects and Main Considerations</a:t>
            </a:r>
            <a:endParaRPr lang="en-US" dirty="0"/>
          </a:p>
        </p:txBody>
      </p:sp>
      <p:sp>
        <p:nvSpPr>
          <p:cNvPr id="10" name="Slide Number Placeholder 9"/>
          <p:cNvSpPr>
            <a:spLocks noGrp="1"/>
          </p:cNvSpPr>
          <p:nvPr>
            <p:ph type="sldNum" sz="quarter" idx="4"/>
          </p:nvPr>
        </p:nvSpPr>
        <p:spPr/>
        <p:txBody>
          <a:bodyPr/>
          <a:lstStyle/>
          <a:p>
            <a:fld id="{2462ECC2-A415-4E86-873D-B602882CC3EA}" type="slidenum">
              <a:rPr lang="en-US" smtClean="0"/>
              <a:pPr/>
              <a:t>99</a:t>
            </a:fld>
            <a:endParaRPr lang="en-US" dirty="0"/>
          </a:p>
        </p:txBody>
      </p:sp>
      <p:sp>
        <p:nvSpPr>
          <p:cNvPr id="5" name="TextBox 4"/>
          <p:cNvSpPr txBox="1"/>
          <p:nvPr/>
        </p:nvSpPr>
        <p:spPr>
          <a:xfrm>
            <a:off x="44913" y="6039833"/>
            <a:ext cx="8077200" cy="784830"/>
          </a:xfrm>
          <a:prstGeom prst="rect">
            <a:avLst/>
          </a:prstGeom>
          <a:noFill/>
        </p:spPr>
        <p:txBody>
          <a:bodyPr wrap="square" rtlCol="0" anchor="b">
            <a:spAutoFit/>
          </a:bodyPr>
          <a:lstStyle/>
          <a:p>
            <a:pPr>
              <a:spcBef>
                <a:spcPts val="600"/>
              </a:spcBef>
            </a:pPr>
            <a:r>
              <a:rPr lang="en-US" sz="1000" dirty="0">
                <a:latin typeface="+mn-lt"/>
                <a:ea typeface="Calibri" panose="020F0502020204030204" pitchFamily="34" charset="0"/>
                <a:cs typeface="Times New Roman" panose="02020603050405020304" pitchFamily="18" charset="0"/>
              </a:rPr>
              <a:t>ASCVD, atherosclerotic cardiovascular disease; HDL-C, high-density lipoprotein cholesterol; LDL, low-density lipoprotein; </a:t>
            </a:r>
            <a:r>
              <a:rPr lang="en-US" sz="1000" dirty="0">
                <a:solidFill>
                  <a:prstClr val="black"/>
                </a:solidFill>
                <a:latin typeface="+mn-lt"/>
                <a:ea typeface="Calibri" panose="020F0502020204030204" pitchFamily="34" charset="0"/>
                <a:cs typeface="Times New Roman" panose="02020603050405020304" pitchFamily="18" charset="0"/>
              </a:rPr>
              <a:t>LDL-C, low-density lipoprotein cholesterol; </a:t>
            </a:r>
            <a:r>
              <a:rPr lang="en-US" sz="1000" dirty="0" err="1">
                <a:latin typeface="+mn-lt"/>
                <a:ea typeface="Calibri" panose="020F0502020204030204" pitchFamily="34" charset="0"/>
                <a:cs typeface="Times New Roman" panose="02020603050405020304" pitchFamily="18" charset="0"/>
              </a:rPr>
              <a:t>MetS</a:t>
            </a:r>
            <a:r>
              <a:rPr lang="en-US" sz="1000" dirty="0">
                <a:latin typeface="+mn-lt"/>
                <a:ea typeface="Calibri" panose="020F0502020204030204" pitchFamily="34" charset="0"/>
                <a:cs typeface="Times New Roman" panose="02020603050405020304" pitchFamily="18" charset="0"/>
              </a:rPr>
              <a:t>, metabolic syndrome; </a:t>
            </a:r>
            <a:r>
              <a:rPr lang="en-US" sz="1000" dirty="0">
                <a:solidFill>
                  <a:prstClr val="black"/>
                </a:solidFill>
                <a:latin typeface="+mn-lt"/>
                <a:ea typeface="Calibri" panose="020F0502020204030204" pitchFamily="34" charset="0"/>
                <a:cs typeface="Times New Roman" panose="02020603050405020304" pitchFamily="18" charset="0"/>
              </a:rPr>
              <a:t>TG, triglycerides.</a:t>
            </a:r>
          </a:p>
          <a:p>
            <a:pPr lvl="0" defTabSz="457200">
              <a:spcBef>
                <a:spcPts val="600"/>
              </a:spcBef>
            </a:pPr>
            <a:r>
              <a:rPr lang="en-US" sz="1000" dirty="0" err="1">
                <a:solidFill>
                  <a:prstClr val="black"/>
                </a:solidFill>
                <a:latin typeface="+mn-lt"/>
              </a:rPr>
              <a:t>Bissonnette</a:t>
            </a:r>
            <a:r>
              <a:rPr lang="en-US" sz="1000" dirty="0">
                <a:solidFill>
                  <a:prstClr val="black"/>
                </a:solidFill>
                <a:latin typeface="+mn-lt"/>
              </a:rPr>
              <a:t> S, et al. </a:t>
            </a:r>
            <a:r>
              <a:rPr lang="en-US" sz="1000" i="1" dirty="0">
                <a:solidFill>
                  <a:prstClr val="black"/>
                </a:solidFill>
                <a:latin typeface="+mn-lt"/>
              </a:rPr>
              <a:t>Can J Cardiol</a:t>
            </a:r>
            <a:r>
              <a:rPr lang="en-US" sz="1000" dirty="0">
                <a:solidFill>
                  <a:prstClr val="black"/>
                </a:solidFill>
                <a:latin typeface="+mn-lt"/>
              </a:rPr>
              <a:t>. 2006;22:1035-1044; Denke M, et al. </a:t>
            </a:r>
            <a:r>
              <a:rPr lang="en-US" sz="1000" i="1" dirty="0">
                <a:solidFill>
                  <a:prstClr val="black"/>
                </a:solidFill>
                <a:latin typeface="+mn-lt"/>
              </a:rPr>
              <a:t>Diab</a:t>
            </a:r>
            <a:r>
              <a:rPr lang="en-US" sz="1000" dirty="0">
                <a:solidFill>
                  <a:prstClr val="black"/>
                </a:solidFill>
                <a:latin typeface="+mn-lt"/>
              </a:rPr>
              <a:t> </a:t>
            </a:r>
            <a:r>
              <a:rPr lang="en-US" sz="1000" i="1" dirty="0">
                <a:solidFill>
                  <a:prstClr val="black"/>
                </a:solidFill>
                <a:latin typeface="+mn-lt"/>
              </a:rPr>
              <a:t>Vasc Dis Res</a:t>
            </a:r>
            <a:r>
              <a:rPr lang="en-US" sz="1000" dirty="0">
                <a:solidFill>
                  <a:prstClr val="black"/>
                </a:solidFill>
                <a:latin typeface="+mn-lt"/>
              </a:rPr>
              <a:t>. 2006;3:93-102; </a:t>
            </a:r>
            <a:r>
              <a:rPr lang="en-US" sz="1000" dirty="0">
                <a:solidFill>
                  <a:prstClr val="black"/>
                </a:solidFill>
                <a:latin typeface="+mn-lt"/>
                <a:cs typeface="Calibri" panose="020F0502020204030204" pitchFamily="34" charset="0"/>
              </a:rPr>
              <a:t>Jellinger P, et al. </a:t>
            </a:r>
            <a:r>
              <a:rPr lang="en-US" sz="1000" i="1" dirty="0">
                <a:solidFill>
                  <a:prstClr val="black"/>
                </a:solidFill>
                <a:latin typeface="+mn-lt"/>
                <a:cs typeface="Calibri" panose="020F0502020204030204" pitchFamily="34" charset="0"/>
              </a:rPr>
              <a:t>Endocr Practice</a:t>
            </a:r>
            <a:r>
              <a:rPr lang="en-US" sz="1000" dirty="0">
                <a:solidFill>
                  <a:prstClr val="black"/>
                </a:solidFill>
                <a:latin typeface="+mn-lt"/>
                <a:cs typeface="Calibri" panose="020F0502020204030204" pitchFamily="34" charset="0"/>
              </a:rPr>
              <a:t>. 2017;23:479-497; Preiss</a:t>
            </a:r>
            <a:r>
              <a:rPr lang="en-US" sz="1000" dirty="0">
                <a:solidFill>
                  <a:prstClr val="black"/>
                </a:solidFill>
                <a:latin typeface="+mn-lt"/>
              </a:rPr>
              <a:t> D, et al. </a:t>
            </a:r>
            <a:r>
              <a:rPr lang="en-US" sz="1000" i="1" dirty="0">
                <a:solidFill>
                  <a:prstClr val="black"/>
                </a:solidFill>
                <a:latin typeface="+mn-lt"/>
              </a:rPr>
              <a:t>JAMA</a:t>
            </a:r>
            <a:r>
              <a:rPr lang="en-US" sz="1000" dirty="0">
                <a:solidFill>
                  <a:prstClr val="black"/>
                </a:solidFill>
                <a:latin typeface="+mn-lt"/>
              </a:rPr>
              <a:t>. 2011;305: 2556-2564.</a:t>
            </a:r>
            <a:endParaRPr lang="en-US" sz="1050" dirty="0">
              <a:solidFill>
                <a:prstClr val="black"/>
              </a:solidFill>
              <a:latin typeface="+mn-lt"/>
            </a:endParaRPr>
          </a:p>
        </p:txBody>
      </p:sp>
      <p:sp>
        <p:nvSpPr>
          <p:cNvPr id="3" name="TextBox 2"/>
          <p:cNvSpPr txBox="1"/>
          <p:nvPr/>
        </p:nvSpPr>
        <p:spPr>
          <a:xfrm>
            <a:off x="381000" y="1581875"/>
            <a:ext cx="8382000" cy="984885"/>
          </a:xfrm>
          <a:prstGeom prst="rect">
            <a:avLst/>
          </a:prstGeom>
          <a:ln>
            <a:solidFill>
              <a:schemeClr val="accent6"/>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schemeClr val="accent3"/>
                </a:solidFill>
                <a:latin typeface="+mj-lt"/>
                <a:cs typeface="Arial"/>
              </a:rPr>
              <a:t>Metabolic Effects</a:t>
            </a:r>
          </a:p>
          <a:p>
            <a:pPr marL="285750" indent="-285750">
              <a:buClr>
                <a:schemeClr val="accent6"/>
              </a:buClr>
              <a:buFont typeface="Arial" panose="020B0604020202020204" pitchFamily="34" charset="0"/>
              <a:buChar char="•"/>
            </a:pPr>
            <a:r>
              <a:rPr lang="en-US" sz="1400" dirty="0">
                <a:latin typeface="+mj-lt"/>
                <a:cs typeface="Arial"/>
              </a:rPr>
              <a:t>Primarily ↓ LDL-C 21%-55% by competitively inhibiting rate-limiting step of cholesterol synthesis in the liver, leading to upregulation of hepatic LDL receptors</a:t>
            </a:r>
          </a:p>
          <a:p>
            <a:pPr marL="285750" indent="-285750">
              <a:buClr>
                <a:schemeClr val="accent6"/>
              </a:buClr>
              <a:buFont typeface="Arial" panose="020B0604020202020204" pitchFamily="34" charset="0"/>
              <a:buChar char="•"/>
            </a:pPr>
            <a:r>
              <a:rPr lang="en-US" sz="1400" dirty="0">
                <a:latin typeface="+mj-lt"/>
                <a:cs typeface="Arial"/>
              </a:rPr>
              <a:t>Effects on TG and HDL-C are less pronounced (↓ TG 6%-30% and ↑ HDL-C 2%-10%</a:t>
            </a:r>
            <a:r>
              <a:rPr lang="en-US" sz="1400" dirty="0">
                <a:latin typeface="+mj-lt"/>
              </a:rPr>
              <a:t>) </a:t>
            </a:r>
            <a:endParaRPr lang="en-US" sz="1400" dirty="0">
              <a:latin typeface="+mj-lt"/>
              <a:cs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3068268499"/>
              </p:ext>
            </p:extLst>
          </p:nvPr>
        </p:nvGraphicFramePr>
        <p:xfrm>
          <a:off x="381000" y="2645431"/>
          <a:ext cx="8382000" cy="3413760"/>
        </p:xfrm>
        <a:graphic>
          <a:graphicData uri="http://schemas.openxmlformats.org/drawingml/2006/table">
            <a:tbl>
              <a:tblPr firstRow="1" bandRow="1">
                <a:tableStyleId>{2D5ABB26-0587-4C30-8999-92F81FD0307C}</a:tableStyleId>
              </a:tblPr>
              <a:tblGrid>
                <a:gridCol w="8382000">
                  <a:extLst>
                    <a:ext uri="{9D8B030D-6E8A-4147-A177-3AD203B41FA5}">
                      <a16:colId xmlns:a16="http://schemas.microsoft.com/office/drawing/2014/main" val="2233486558"/>
                    </a:ext>
                  </a:extLst>
                </a:gridCol>
              </a:tblGrid>
              <a:tr h="300297">
                <a:tc>
                  <a:txBody>
                    <a:bodyPr/>
                    <a:lstStyle/>
                    <a:p>
                      <a:pPr algn="ctr"/>
                      <a:r>
                        <a:rPr lang="en-US" sz="1600" b="1" dirty="0">
                          <a:solidFill>
                            <a:schemeClr val="accent3"/>
                          </a:solidFill>
                        </a:rPr>
                        <a:t>Main Considerations</a:t>
                      </a:r>
                    </a:p>
                  </a:txBody>
                  <a:tcPr marL="45720" marR="45720"/>
                </a:tc>
                <a:extLst>
                  <a:ext uri="{0D108BD9-81ED-4DB2-BD59-A6C34878D82A}">
                    <a16:rowId xmlns:a16="http://schemas.microsoft.com/office/drawing/2014/main" val="654844064"/>
                  </a:ext>
                </a:extLst>
              </a:tr>
              <a:tr h="28763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Liver function test prior to therapy and as clinically indicated thereafter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chemeClr val="tx1"/>
                          </a:solidFill>
                          <a:latin typeface="+mn-lt"/>
                          <a:ea typeface="+mn-ea"/>
                          <a:cs typeface="+mn-cs"/>
                        </a:rPr>
                        <a:t>Myalgias</a:t>
                      </a:r>
                      <a:r>
                        <a:rPr lang="en-US" sz="1400" kern="1200" dirty="0">
                          <a:solidFill>
                            <a:schemeClr val="tx1"/>
                          </a:solidFill>
                          <a:latin typeface="+mn-lt"/>
                          <a:ea typeface="+mn-ea"/>
                          <a:cs typeface="+mn-cs"/>
                        </a:rPr>
                        <a:t> and muscle weakness in some individuals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Potential for drug-drug interaction between some statins and CYP450 3A4 inhibitors, cyclosporine, warfarin, and protease inhibitors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Myopathy/rhabdomyolysis in rare cases; increased risk with coadministration of some drugs (see product labeling)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Simvastatin dosages should not exceed 40 mg in most individuals; dosages of 80 mg are no longer recommended except in those who have tolerated 80 mg for 12 months or more without muscle toxicity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Do not exceed 20 mg simvastatin daily with amlodipine or ranolazine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Plasma elevations of </a:t>
                      </a:r>
                      <a:r>
                        <a:rPr lang="en-US" sz="1400" kern="1200" dirty="0" err="1">
                          <a:solidFill>
                            <a:schemeClr val="tx1"/>
                          </a:solidFill>
                          <a:latin typeface="+mn-lt"/>
                          <a:ea typeface="+mn-ea"/>
                          <a:cs typeface="+mn-cs"/>
                        </a:rPr>
                        <a:t>rosuvastatin</a:t>
                      </a:r>
                      <a:r>
                        <a:rPr lang="en-US" sz="1400" kern="1200" dirty="0">
                          <a:solidFill>
                            <a:schemeClr val="tx1"/>
                          </a:solidFill>
                          <a:latin typeface="+mn-lt"/>
                          <a:ea typeface="+mn-ea"/>
                          <a:cs typeface="+mn-cs"/>
                        </a:rPr>
                        <a:t> may be higher among Asian persons than other ethnic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New-onset diabetes is increased in individuals treated with statins; however, it is dose-related, occurs primarily in individuals with </a:t>
                      </a:r>
                      <a:r>
                        <a:rPr lang="en-US" sz="1400" kern="1200" dirty="0" err="1">
                          <a:solidFill>
                            <a:schemeClr val="tx1"/>
                          </a:solidFill>
                          <a:latin typeface="+mn-lt"/>
                          <a:ea typeface="+mn-ea"/>
                          <a:cs typeface="+mn-cs"/>
                        </a:rPr>
                        <a:t>MetS</a:t>
                      </a:r>
                      <a:r>
                        <a:rPr lang="en-US" sz="1400" kern="1200" dirty="0">
                          <a:solidFill>
                            <a:schemeClr val="tx1"/>
                          </a:solidFill>
                          <a:latin typeface="+mn-lt"/>
                          <a:ea typeface="+mn-ea"/>
                          <a:cs typeface="+mn-cs"/>
                        </a:rPr>
                        <a:t>, appears to be less common with pravastatin and possibly </a:t>
                      </a:r>
                      <a:r>
                        <a:rPr lang="en-US" sz="1400" kern="1200" dirty="0" err="1">
                          <a:solidFill>
                            <a:schemeClr val="tx1"/>
                          </a:solidFill>
                          <a:latin typeface="+mn-lt"/>
                          <a:ea typeface="+mn-ea"/>
                          <a:cs typeface="+mn-cs"/>
                        </a:rPr>
                        <a:t>pitavastatin</a:t>
                      </a:r>
                      <a:r>
                        <a:rPr lang="en-US" sz="1400" kern="1200" dirty="0">
                          <a:solidFill>
                            <a:schemeClr val="tx1"/>
                          </a:solidFill>
                          <a:latin typeface="+mn-lt"/>
                          <a:ea typeface="+mn-ea"/>
                          <a:cs typeface="+mn-cs"/>
                        </a:rPr>
                        <a:t>, and occurs overall to a lesser extent than the associated decrease in ASCVD</a:t>
                      </a:r>
                    </a:p>
                  </a:txBody>
                  <a:tcPr marL="45720" marR="45720"/>
                </a:tc>
                <a:extLst>
                  <a:ext uri="{0D108BD9-81ED-4DB2-BD59-A6C34878D82A}">
                    <a16:rowId xmlns:a16="http://schemas.microsoft.com/office/drawing/2014/main" val="2850764933"/>
                  </a:ext>
                </a:extLst>
              </a:tr>
            </a:tbl>
          </a:graphicData>
        </a:graphic>
      </p:graphicFrame>
    </p:spTree>
    <p:extLst>
      <p:ext uri="{BB962C8B-B14F-4D97-AF65-F5344CB8AC3E}">
        <p14:creationId xmlns:p14="http://schemas.microsoft.com/office/powerpoint/2010/main" val="236094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Blank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4928</TotalTime>
  <Words>12279</Words>
  <Application>Microsoft Macintosh PowerPoint</Application>
  <PresentationFormat>On-screen Show (4:3)</PresentationFormat>
  <Paragraphs>2348</Paragraphs>
  <Slides>113</Slides>
  <Notes>108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113</vt:i4>
      </vt:variant>
    </vt:vector>
  </HeadingPairs>
  <TitlesOfParts>
    <vt:vector size="125" baseType="lpstr">
      <vt:lpstr>ＭＳ Ｐゴシック</vt:lpstr>
      <vt:lpstr>Arial</vt:lpstr>
      <vt:lpstr>Calibri</vt:lpstr>
      <vt:lpstr>Calibri Regular</vt:lpstr>
      <vt:lpstr>Helvetica</vt:lpstr>
      <vt:lpstr>Sans Serif</vt:lpstr>
      <vt:lpstr>Segoe UI</vt:lpstr>
      <vt:lpstr>Symbol</vt:lpstr>
      <vt:lpstr>Times New Roman</vt:lpstr>
      <vt:lpstr>Verdana</vt:lpstr>
      <vt:lpstr>Wingdings</vt:lpstr>
      <vt:lpstr>1_Blank Presentation</vt:lpstr>
      <vt:lpstr>Prediabetes</vt:lpstr>
      <vt:lpstr>Common Comorbidities  of Prediabetes</vt:lpstr>
      <vt:lpstr>Clinical Risks of Not Treating Prediabetes Are Substantial</vt:lpstr>
      <vt:lpstr>The Spectrum of Cardiometabolic Disease</vt:lpstr>
      <vt:lpstr>obesity</vt:lpstr>
      <vt:lpstr>PowerPoint Presentation</vt:lpstr>
      <vt:lpstr>Older Obesity Pharmacotherapies</vt:lpstr>
      <vt:lpstr>Orlistat</vt:lpstr>
      <vt:lpstr>Orlistat: Summary of Warnings and Contraindications</vt:lpstr>
      <vt:lpstr>Orlistat : Clinical Efficacy</vt:lpstr>
      <vt:lpstr>Orlistat Adverse Events</vt:lpstr>
      <vt:lpstr>Lorcaserin</vt:lpstr>
      <vt:lpstr>Lorcaserin: Summary of Warnings and Contraindications</vt:lpstr>
      <vt:lpstr>Effect of Lorcaserin on Body Weight in Obese Adults Over 1 Year</vt:lpstr>
      <vt:lpstr>Effect of Lorcaserin on Body Weight in Obese Adults Over 2 Years</vt:lpstr>
      <vt:lpstr>Effect of Lorcaserin on Cardiometabolic Risk Markers</vt:lpstr>
      <vt:lpstr>Effect of Lorcaserin on Hypertension</vt:lpstr>
      <vt:lpstr>Effect of Lorcaserin on Dyslipidemia</vt:lpstr>
      <vt:lpstr>Lorcaserin Adverse Events</vt:lpstr>
      <vt:lpstr>Phentermine/Topiramate ER </vt:lpstr>
      <vt:lpstr>Phentermine/Topiramate ER: Summary of Warnings and Contraindications</vt:lpstr>
      <vt:lpstr>Effect of Phentermine/Topiramate ER on Weight Loss in Obese Adults Over 1 Year</vt:lpstr>
      <vt:lpstr>Effect of Phentermine/Topiramate ER on Weight Loss Over 2 Years</vt:lpstr>
      <vt:lpstr>Effect of Phentermine/Topiramate ER on Cardiometabolic Risk Markers</vt:lpstr>
      <vt:lpstr>Effect of Phentermine/Topiramate ER on Hypertension</vt:lpstr>
      <vt:lpstr>Effect of Phentermine/Topiramate ER on Dyslipidemia</vt:lpstr>
      <vt:lpstr>Selected Phentermine/Topiramate ER Adverse Events</vt:lpstr>
      <vt:lpstr>Naltrexone/Bupropion SR</vt:lpstr>
      <vt:lpstr>Naltrexone/Bupropion SR: Summary of Warnings and Contraindications</vt:lpstr>
      <vt:lpstr>Effect of Naltrexone/Bupropion SR on Body Weight</vt:lpstr>
      <vt:lpstr>Effect of Naltrexone/Bupropion SR on Cardiometabolic Risk Markers</vt:lpstr>
      <vt:lpstr>Naltrexone/Bupropion SR Adverse Events</vt:lpstr>
      <vt:lpstr>Liraglutide (for Obesity)</vt:lpstr>
      <vt:lpstr>Liraglutide (for Obesity): Summary of Warnings and Contraindications</vt:lpstr>
      <vt:lpstr>Effects of Liraglutide in Obese Patients</vt:lpstr>
      <vt:lpstr>Effect of Liraglutide 3 mg on Cardiometabolic Risk Markers</vt:lpstr>
      <vt:lpstr>Liraglutide (for Obesity) Adverse Events</vt:lpstr>
      <vt:lpstr>Effects of Different Types of Bariatric Surgery on Weight</vt:lpstr>
      <vt:lpstr>Weight Loss with Different Bariatric Surgeries in Severely Obese Patients</vt:lpstr>
      <vt:lpstr>Bariatric Surgery Reduces Mortality in Severely Obese Patients</vt:lpstr>
      <vt:lpstr>Weight Loss with Different Bariatric Surgeries in Obese Patients</vt:lpstr>
      <vt:lpstr>Effect of Different Bariatric Surgeries on Weight-Related Comorbidities at 1 Year</vt:lpstr>
      <vt:lpstr>Microvascular complications</vt:lpstr>
      <vt:lpstr>Impaired Fasting Glucose and Correlations With Diabetes, Hypertension, and Retinopathy</vt:lpstr>
      <vt:lpstr>FPG Thresholds Above Which Retinopathy Prevalence Rises</vt:lpstr>
      <vt:lpstr>Relationship Between FPG and 5-Year Incident Retinopathy</vt:lpstr>
      <vt:lpstr>Association of Retinopathy and Albuminuria With Glycemia</vt:lpstr>
      <vt:lpstr>Diabetic Retinopathy in the DPP</vt:lpstr>
      <vt:lpstr>Prevalence of CKD in US Adults With Undiagnosed T2D or Prediabetes</vt:lpstr>
      <vt:lpstr>Prevalence of Diabetic Nephropathy in Prediabetes and T2D</vt:lpstr>
      <vt:lpstr>Diabetic Nephropathy in Prediabetes</vt:lpstr>
      <vt:lpstr>Impact of TZD Therapy on Nephropathy in Prediabetes</vt:lpstr>
      <vt:lpstr>Metabolic syndrome</vt:lpstr>
      <vt:lpstr>Syndrome X (1988): A Historical Review</vt:lpstr>
      <vt:lpstr>Clinical Identification of the Metabolic Syndrome </vt:lpstr>
      <vt:lpstr>Abdominal Obesity and Increased Risk of Cardiovascular Events</vt:lpstr>
      <vt:lpstr>Incidence of Diabetes by Waist Circumference and Race/Ethnicity</vt:lpstr>
      <vt:lpstr>Roughly One-Third of Obese Individuals Are Metabolically Healthy</vt:lpstr>
      <vt:lpstr>Characteristics of Metabolically Healthy vs Insulin Resistant Obese</vt:lpstr>
      <vt:lpstr>Metabolic Syndrome vs Obesity in Cardiovascular Risk</vt:lpstr>
      <vt:lpstr>Metabolic Markers of CV Risk in Overweight, Insulin-Resistant Individuals</vt:lpstr>
      <vt:lpstr>Metabolic Syndrome and Risk of Incident Cardiovascular Events and Death</vt:lpstr>
      <vt:lpstr>Overlap Between Metabolic Syndrome and Hyperglycemia</vt:lpstr>
      <vt:lpstr>Risk of Developing Type 2 Diabetes</vt:lpstr>
      <vt:lpstr>Macrovascular complications</vt:lpstr>
      <vt:lpstr>Baseline Proteinuria Increases Cardiovascular Risk </vt:lpstr>
      <vt:lpstr>Risk of All-Cause and CV Mortality According to eGFR and Albuminuria</vt:lpstr>
      <vt:lpstr>AACE ASCVD Risk Categories</vt:lpstr>
      <vt:lpstr>PowerPoint Presentation</vt:lpstr>
      <vt:lpstr>Elevated Risk of CVD Prior to Clinical Diagnosis of Type 2 Diabetes</vt:lpstr>
      <vt:lpstr>Glucose Levels and Mortality in Individuals Without Known Diabetes</vt:lpstr>
      <vt:lpstr>Effect of Metformin and Lifestyle Change on Blood Pressure</vt:lpstr>
      <vt:lpstr>Incidence of Hypertension in Patients with IGT</vt:lpstr>
      <vt:lpstr>CVD Outcomes in Type 2 Diabetes Prevention Trials</vt:lpstr>
      <vt:lpstr>Effect of Acarbose on Cardiovascular Events in Patients With IGT</vt:lpstr>
      <vt:lpstr>Effect of Acarbose on CVD Events in IGT</vt:lpstr>
      <vt:lpstr>Effect of Intensive Lifestyle Intervention on CVD Death</vt:lpstr>
      <vt:lpstr>Dyslipidemia management</vt:lpstr>
      <vt:lpstr>Common Secondary Causes of Dyslipidemia</vt:lpstr>
      <vt:lpstr>Intensive LDL-C Lowering Reduced CV Events in Patients With Low Baseline LDL-C</vt:lpstr>
      <vt:lpstr>AACE Lipid Goals by ASCVD Risk </vt:lpstr>
      <vt:lpstr>Classification of Elevated Triglyceride Levels</vt:lpstr>
      <vt:lpstr>Very Low LDL-C Levels and Risk for Major CV Events</vt:lpstr>
      <vt:lpstr>IMPROVE-IT: Improved Reduction of Outcomes, Vytorin Efficacy International Trial</vt:lpstr>
      <vt:lpstr>GLAGOV</vt:lpstr>
      <vt:lpstr>FOURIER Trial</vt:lpstr>
      <vt:lpstr>FOURIER Evolocumab Study LDL-C Levels Over Time</vt:lpstr>
      <vt:lpstr>FOURIER Primary and Secondary Endpoints</vt:lpstr>
      <vt:lpstr>FOURIER Evolocumab Study Endpoints</vt:lpstr>
      <vt:lpstr>Effect of Metformin and Lifestyle on Total and LDL-C in Prediabetes</vt:lpstr>
      <vt:lpstr>Atherogenic Dyslipidemia: The Dyslipidemic Triad</vt:lpstr>
      <vt:lpstr>Risk of CHD With Hypertriglyceridemia</vt:lpstr>
      <vt:lpstr>Joint Effects of Serum Triglycerides, LDL-C, and HDL-C on CHD Risk</vt:lpstr>
      <vt:lpstr>Effect of Triglycerides and HDL-C on Major Coronary Events</vt:lpstr>
      <vt:lpstr>Fibrate Benefits Are Greatest in Patients with High TG and Low HDL-C</vt:lpstr>
      <vt:lpstr>Fibrates in HHS and VA-HIT</vt:lpstr>
      <vt:lpstr>Effect of Metformin and Lifestyle on Triglycerides and HDL-C in Prediabetes</vt:lpstr>
      <vt:lpstr>Intensive Lifestyle Intervention Reduces Dyslipidemia</vt:lpstr>
      <vt:lpstr>Statins: Primary Metabolic Effects and Main Considerations</vt:lpstr>
      <vt:lpstr>Statin Starting Dosages and Dosage Ranges</vt:lpstr>
      <vt:lpstr>Statin Benefits Across a Range of Baseline Levels</vt:lpstr>
      <vt:lpstr>Effect on CHD and Diabetes Primary Prevention</vt:lpstr>
      <vt:lpstr>Comparison of Statin Effects on Lipids After 6 Weeks of Treatment</vt:lpstr>
      <vt:lpstr>PCSK9 Inhibitor Starting Dosages and Dosage Ranges</vt:lpstr>
      <vt:lpstr>Fibrate Starting Dosages and Dosage Ranges</vt:lpstr>
      <vt:lpstr>Fibrates: Main Considerations</vt:lpstr>
      <vt:lpstr>Bile Acid Sequestrant Starting Dosages and Dosage Ranges</vt:lpstr>
      <vt:lpstr>Cholesterol Absorption Inhibitor Starting Dosages and Dosage Ranges </vt:lpstr>
      <vt:lpstr>Omega-3 Fatty Acid Starting Dosages and Dosage Ranges</vt:lpstr>
      <vt:lpstr>Omega-3 Fatty Acids: Main Considerations</vt:lpstr>
      <vt:lpstr>Niacin Starting Dosages and Dosage Ranges</vt:lpstr>
      <vt:lpstr>MTP Inhibitor Starting Dosage and Dosage Range</vt:lpstr>
      <vt:lpstr>Anti-sense Apolipoprotein B Oligonucleotide Starting Dosage and Dosage Range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Benefits</dc:title>
  <dc:creator>Med Litera</dc:creator>
  <cp:lastModifiedBy>Travis Cheatham</cp:lastModifiedBy>
  <cp:revision>253</cp:revision>
  <dcterms:created xsi:type="dcterms:W3CDTF">2012-10-12T18:23:06Z</dcterms:created>
  <dcterms:modified xsi:type="dcterms:W3CDTF">2019-04-11T20:45:31Z</dcterms:modified>
</cp:coreProperties>
</file>