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notesMasterIdLst>
    <p:notesMasterId r:id="rId42"/>
  </p:notesMasterIdLst>
  <p:handoutMasterIdLst>
    <p:handoutMasterId r:id="rId43"/>
  </p:handoutMasterIdLst>
  <p:sldIdLst>
    <p:sldId id="335" r:id="rId2"/>
    <p:sldId id="486" r:id="rId3"/>
    <p:sldId id="409" r:id="rId4"/>
    <p:sldId id="380" r:id="rId5"/>
    <p:sldId id="478" r:id="rId6"/>
    <p:sldId id="460" r:id="rId7"/>
    <p:sldId id="499" r:id="rId8"/>
    <p:sldId id="488" r:id="rId9"/>
    <p:sldId id="414" r:id="rId10"/>
    <p:sldId id="425" r:id="rId11"/>
    <p:sldId id="426" r:id="rId12"/>
    <p:sldId id="427" r:id="rId13"/>
    <p:sldId id="348" r:id="rId14"/>
    <p:sldId id="349" r:id="rId15"/>
    <p:sldId id="350" r:id="rId16"/>
    <p:sldId id="484" r:id="rId17"/>
    <p:sldId id="480" r:id="rId18"/>
    <p:sldId id="383" r:id="rId19"/>
    <p:sldId id="481" r:id="rId20"/>
    <p:sldId id="423" r:id="rId21"/>
    <p:sldId id="479" r:id="rId22"/>
    <p:sldId id="505" r:id="rId23"/>
    <p:sldId id="504" r:id="rId24"/>
    <p:sldId id="501" r:id="rId25"/>
    <p:sldId id="500" r:id="rId26"/>
    <p:sldId id="362" r:id="rId27"/>
    <p:sldId id="424" r:id="rId28"/>
    <p:sldId id="363" r:id="rId29"/>
    <p:sldId id="497" r:id="rId30"/>
    <p:sldId id="490" r:id="rId31"/>
    <p:sldId id="491" r:id="rId32"/>
    <p:sldId id="492" r:id="rId33"/>
    <p:sldId id="493" r:id="rId34"/>
    <p:sldId id="494" r:id="rId35"/>
    <p:sldId id="496" r:id="rId36"/>
    <p:sldId id="489" r:id="rId37"/>
    <p:sldId id="434" r:id="rId38"/>
    <p:sldId id="421" r:id="rId39"/>
    <p:sldId id="404" r:id="rId40"/>
    <p:sldId id="50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orient="horz" pos="4134">
          <p15:clr>
            <a:srgbClr val="A4A3A4"/>
          </p15:clr>
        </p15:guide>
        <p15:guide id="3" pos="5388">
          <p15:clr>
            <a:srgbClr val="A4A3A4"/>
          </p15:clr>
        </p15:guide>
        <p15:guide id="4" pos="96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. Justice" initials="AMJ" lastIdx="1" clrIdx="0">
    <p:extLst>
      <p:ext uri="{19B8F6BF-5375-455C-9EA6-DF929625EA0E}">
        <p15:presenceInfo xmlns:p15="http://schemas.microsoft.com/office/powerpoint/2012/main" userId="Amanda M. Just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FF66"/>
    <a:srgbClr val="DDDDDD"/>
    <a:srgbClr val="00FFFF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29" autoAdjust="0"/>
  </p:normalViewPr>
  <p:slideViewPr>
    <p:cSldViewPr snapToGrid="0" showGuides="1">
      <p:cViewPr varScale="1">
        <p:scale>
          <a:sx n="82" d="100"/>
          <a:sy n="82" d="100"/>
        </p:scale>
        <p:origin x="666" y="78"/>
      </p:cViewPr>
      <p:guideLst>
        <p:guide orient="horz" pos="3648"/>
        <p:guide orient="horz" pos="4134"/>
        <p:guide pos="5388"/>
        <p:guide pos="9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 showGuide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3934-40F9-8CB8-88EDA5E8EE6C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Blood gas analyzer, every 2 h</c:v>
                </c:pt>
                <c:pt idx="1">
                  <c:v>Glucometer and strips, every 2 h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251440</c:v>
                </c:pt>
                <c:pt idx="1">
                  <c:v>62140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34-40F9-8CB8-88EDA5E8EE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811328"/>
        <c:axId val="130507136"/>
      </c:barChart>
      <c:catAx>
        <c:axId val="12581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0507136"/>
        <c:crosses val="autoZero"/>
        <c:auto val="1"/>
        <c:lblAlgn val="ctr"/>
        <c:lblOffset val="100"/>
        <c:noMultiLvlLbl val="0"/>
      </c:catAx>
      <c:valAx>
        <c:axId val="13050713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2581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AA5798E-FE03-4FDF-8947-F10382AC6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5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08FEAF2-1C15-4AB7-8A28-62F28BBC8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00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8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8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8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8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8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E7903D-31DC-446D-9F28-44F7286D8C25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4317700-73F3-4008-B302-61FB16B4F305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74565A-6CBF-48FC-83C5-35CD4207E7CE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b="1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8988EC-55D8-43DC-80F5-C5AC92869577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E7A12F-435C-403E-9999-48CA0EBA6E52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65DE670-0F4A-44CB-8D77-17A0B7B18421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1D979D4-0734-4086-96AC-E3FBBC312B9B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EB8EAA-93BD-4651-9E62-B0DD4C5F01C4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24BEA1-CDB5-433E-95B8-4B982E08FEFE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B6D55F7-9863-4FCC-812E-E4DDA901685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EA47F1-20E4-4E4E-AE0C-ECB84430FB58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5DE90FD-5635-44AD-8C24-5126078F22AF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6A57B35-FEA1-4014-B6C3-2A497D168EEC}" type="slidenum">
              <a:rPr lang="en-US" altLang="en-US" sz="1200">
                <a:latin typeface="Calibri" pitchFamily="34" charset="0"/>
              </a:rPr>
              <a:pPr algn="r" eaLnBrk="1" hangingPunct="1"/>
              <a:t>20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80D4A17-4402-45BC-9FA2-F02B2DC3BB3B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indent="-114300"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2457450" y="2928938"/>
            <a:ext cx="1793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422" tIns="44710" rIns="89422" bIns="44710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2400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143E7A-3302-4E49-BD85-4E02023677D7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E412970-34C1-45F0-AC71-B9A3ECDFF54E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24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US" altLang="en-US" b="1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856C211-5698-4F8A-BE30-14711BCACA90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0AB11C5-CB4C-48F6-B0ED-CE23C865D506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26BB248-8262-43A3-B2E8-06DCA5743306}" type="slidenum">
              <a:rPr lang="en-US" altLang="en-US" sz="1200">
                <a:latin typeface="Calibri" pitchFamily="34" charset="0"/>
              </a:rPr>
              <a:pPr algn="r" eaLnBrk="1" hangingPunct="1"/>
              <a:t>27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b="1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59C8E3-8022-4D65-B0FA-1DEBB144BA75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D3E9ED-3314-4690-8265-F1BAF63C9E5F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C9F5E67-F545-4CB6-B38C-D12577D5D049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3375D7A-03A4-4C8F-BF9C-60E2D5ED19DE}" type="slidenum">
              <a:rPr lang="en-US" altLang="en-US" sz="1200">
                <a:latin typeface="Calibri" pitchFamily="34" charset="0"/>
              </a:rPr>
              <a:pPr algn="r" eaLnBrk="1" hangingPunct="1"/>
              <a:t>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FB50C66-458D-46D2-8136-946AA341DD04}" type="slidenum">
              <a:rPr lang="en-US" altLang="en-US" smtClean="0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721E79A-87DF-449D-AF16-2A47A7A5BF30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09FD2E-E8F8-460A-87E1-C0995F85DEE4}" type="slidenum">
              <a:rPr lang="en-US" altLang="en-US" smtClean="0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72323C-EF9B-4497-A610-631EF062C6B4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D5CB645-4B21-49A4-85AC-73BC87581A2C}" type="slidenum">
              <a:rPr lang="en-US" altLang="en-US" smtClean="0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8B262C5-6E14-4E35-A2CE-19C46A76BBBD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4E61D4-7D1B-4FE7-99D1-EBD73CBEDA83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b="1"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A6DDB34-682B-421E-B2E0-BE7D4BE6547A}" type="slidenum">
              <a:rPr lang="en-US" altLang="en-US" sz="1200">
                <a:latin typeface="Calibri" pitchFamily="34" charset="0"/>
              </a:rPr>
              <a:pPr algn="r" eaLnBrk="1" hangingPunct="1"/>
              <a:t>38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32A0B7-680D-4C3D-90E3-FC275555FE14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30B568-BC9C-4AA8-AB24-A35A96DB1E40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4AFF5E-8632-40F4-8698-6927E0F650B9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68895E-98AA-420F-B17F-9A33130F2906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5D7032-1C74-4D28-A955-B330FECBDE19}" type="slidenum">
              <a:rPr lang="en-US" altLang="en-US" sz="1200">
                <a:latin typeface="Calibri" pitchFamily="34" charset="0"/>
              </a:rPr>
              <a:pPr algn="r" eaLnBrk="1" hangingPunct="1"/>
              <a:t>6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CE1A44-8429-4BFF-B6B6-0F2F80F9B3C0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EAA732-990D-4008-8E58-959EA9D1BBB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246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DD58A2-3B80-4963-8C67-A1203D0FB32C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patient_Slide_backgrounds_7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6594" y="2286794"/>
            <a:ext cx="7772400" cy="1143000"/>
          </a:xfr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/>
          <a:lstStyle>
            <a:lvl1pPr>
              <a:defRPr lang="en-US" dirty="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FCAF-C754-4D74-9E18-D1B1233EECC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8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62CC-6A69-415E-AF4B-4C1DE90E3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5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4F58B-5568-420F-8B91-7C4095CF5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64DB00-216A-472C-8856-4CF2CEE7F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5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820FB-904B-4B2E-AF0B-3DFDCA0C7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Inpatient_Slide_backgrounds_6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5CC0-43A1-405F-8931-1E0ED4422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D9FB-1A8B-4C0C-977E-3FC6A573C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8BC9-AE91-4923-BB6A-505E32433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DF5B4-17F2-4CAE-8C8C-FF3EE41C5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30F7-1423-4DDB-9047-27ECBDFE5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90EA-FC4C-40B4-B7C9-78F35371D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7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EE38-622B-407A-AE1C-AC488DF6E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8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patient_Slide_backgrounds_5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1938"/>
            <a:ext cx="7772400" cy="45640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33FFE-96B3-4BFF-B91A-B3A893BFA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4475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itchFamily="34" charset="0"/>
        <a:buChar char="–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itchFamily="34" charset="0"/>
        <a:buChar char="–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itchFamily="34" charset="0"/>
        <a:buChar char="»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7388" y="2287588"/>
            <a:ext cx="7772400" cy="1143000"/>
          </a:xfrm>
        </p:spPr>
        <p:txBody>
          <a:bodyPr/>
          <a:lstStyle/>
          <a:p>
            <a:pPr>
              <a:defRPr/>
            </a:pPr>
            <a:r>
              <a:rPr/>
              <a:t>Financial Impact of Inpatient Glycemic Control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Opportunities for Clinical and</a:t>
            </a:r>
            <a:br>
              <a:rPr lang="en-US" dirty="0"/>
            </a:br>
            <a:r>
              <a:rPr lang="en-US" dirty="0"/>
              <a:t>Financial Improvement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DEFF8-BD03-493A-843E-44DB92278E66}" type="slidenum">
              <a:rPr lang="en-US" smtClean="0"/>
              <a:pPr>
                <a:defRPr/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362200" y="1944688"/>
            <a:ext cx="6562725" cy="263525"/>
            <a:chOff x="2362063" y="1944048"/>
            <a:chExt cx="6563571" cy="263525"/>
          </a:xfrm>
        </p:grpSpPr>
        <p:sp>
          <p:nvSpPr>
            <p:cNvPr id="23602" name="TextBox 5"/>
            <p:cNvSpPr txBox="1">
              <a:spLocks noChangeArrowheads="1"/>
            </p:cNvSpPr>
            <p:nvPr/>
          </p:nvSpPr>
          <p:spPr bwMode="auto">
            <a:xfrm>
              <a:off x="5752529" y="1944048"/>
              <a:ext cx="3173105" cy="263525"/>
            </a:xfrm>
            <a:prstGeom prst="rect">
              <a:avLst/>
            </a:prstGeom>
            <a:solidFill>
              <a:srgbClr val="DDD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/>
                <a:t>Hospitalizations estimated from the HCUP-NIS</a:t>
              </a:r>
            </a:p>
          </p:txBody>
        </p:sp>
        <p:sp>
          <p:nvSpPr>
            <p:cNvPr id="23603" name="TextBox 4"/>
            <p:cNvSpPr txBox="1">
              <a:spLocks noChangeArrowheads="1"/>
            </p:cNvSpPr>
            <p:nvPr/>
          </p:nvSpPr>
          <p:spPr bwMode="auto">
            <a:xfrm>
              <a:off x="2362063" y="1944048"/>
              <a:ext cx="3410939" cy="260350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100"/>
                <a:t>Hospitalizations estimated from the NHDS-2004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Potentially Preventable Hospitalizations Associated With Uncontrolled Diabetes</a:t>
            </a:r>
          </a:p>
        </p:txBody>
      </p:sp>
      <p:graphicFrame>
        <p:nvGraphicFramePr>
          <p:cNvPr id="21555" name="Group 51"/>
          <p:cNvGraphicFramePr>
            <a:graphicFrameLocks noGrp="1"/>
          </p:cNvGraphicFramePr>
          <p:nvPr>
            <p:ph idx="4294967295"/>
          </p:nvPr>
        </p:nvGraphicFramePr>
        <p:xfrm>
          <a:off x="304800" y="2209800"/>
          <a:ext cx="8610600" cy="33226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Uncontrolled diabetes diagnosis</a:t>
                      </a:r>
                      <a:br>
                        <a:rPr kumimoji="0" lang="es-E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s-E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(ICD-9-CM code)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admissions (95% CI)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hospital reimbursement 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($ millions)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admissions (n)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charge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($ millions)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Without complications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(250.02-250.03)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52,798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(43,976-61,620)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722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52,294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With ketoacidosis (250.10-250.13)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119,174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(104,485-33,863)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1372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124,510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1821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With hyperosmolarity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(250.20-250.23)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14,984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(10,601-19,367)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14,572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With diabetic coma 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(250.30-250.33)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4225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(1948-6502)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84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4948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191,181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(170,786-211,576)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196,324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2836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00" name="TextBox 6"/>
          <p:cNvSpPr txBox="1">
            <a:spLocks noChangeArrowheads="1"/>
          </p:cNvSpPr>
          <p:nvPr/>
        </p:nvSpPr>
        <p:spPr bwMode="auto">
          <a:xfrm>
            <a:off x="152400" y="6278563"/>
            <a:ext cx="320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Kim S. </a:t>
            </a:r>
            <a:r>
              <a:rPr lang="en-US" altLang="en-US" sz="1200" i="1">
                <a:solidFill>
                  <a:schemeClr val="bg1"/>
                </a:solidFill>
              </a:rPr>
              <a:t>Diabetes Care</a:t>
            </a:r>
            <a:r>
              <a:rPr lang="en-US" altLang="en-US" sz="1200">
                <a:solidFill>
                  <a:schemeClr val="bg1"/>
                </a:solidFill>
              </a:rPr>
              <a:t>. 2007;30:1281-1282.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BE128-3E5F-41CD-BEFF-9BF28A7A13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029200" y="1600200"/>
            <a:ext cx="36576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Readmission Rates Higher for</a:t>
            </a:r>
            <a:br>
              <a:rPr lang="en-US" dirty="0"/>
            </a:br>
            <a:r>
              <a:rPr lang="en-US" dirty="0"/>
              <a:t>Patients With Diabetes</a:t>
            </a:r>
          </a:p>
        </p:txBody>
      </p:sp>
      <p:sp>
        <p:nvSpPr>
          <p:cNvPr id="25604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685800" y="1951038"/>
            <a:ext cx="3810000" cy="4144962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Among 48,612 patients with congestive heart failure from 259 hospitals, 42% had diabetes </a:t>
            </a:r>
          </a:p>
          <a:p>
            <a:pPr>
              <a:defRPr/>
            </a:pPr>
            <a:r>
              <a:rPr lang="en-US" sz="2000" dirty="0"/>
              <a:t>All-cause rehospitalization was significantly greater for patients with diabetes than for patients without diabetes (31.5% vs 28.2%; </a:t>
            </a:r>
            <a:r>
              <a:rPr lang="en-US" sz="2000" i="1" dirty="0"/>
              <a:t>P</a:t>
            </a:r>
            <a:r>
              <a:rPr lang="en-US" sz="2000" dirty="0"/>
              <a:t>=0.006)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46050" y="6324600"/>
            <a:ext cx="47736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Greenberg BH, et al. </a:t>
            </a:r>
            <a:r>
              <a:rPr lang="en-US" altLang="en-US" sz="1200" i="1">
                <a:solidFill>
                  <a:schemeClr val="bg1"/>
                </a:solidFill>
              </a:rPr>
              <a:t>Am Heart J</a:t>
            </a:r>
            <a:r>
              <a:rPr lang="en-US" altLang="en-US" sz="1200">
                <a:solidFill>
                  <a:schemeClr val="bg1"/>
                </a:solidFill>
              </a:rPr>
              <a:t>. 2007;154:277.e1-8.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651500" y="1706563"/>
            <a:ext cx="257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Rehospitalization Rates</a:t>
            </a:r>
          </a:p>
        </p:txBody>
      </p:sp>
      <p:sp>
        <p:nvSpPr>
          <p:cNvPr id="24583" name="AutoShape 17"/>
          <p:cNvSpPr>
            <a:spLocks noChangeAspect="1" noChangeArrowheads="1" noTextEdit="1"/>
          </p:cNvSpPr>
          <p:nvPr/>
        </p:nvSpPr>
        <p:spPr bwMode="auto">
          <a:xfrm>
            <a:off x="5135563" y="2063750"/>
            <a:ext cx="3322637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7070725" y="2549525"/>
            <a:ext cx="769938" cy="2274888"/>
          </a:xfrm>
          <a:prstGeom prst="rect">
            <a:avLst/>
          </a:prstGeom>
          <a:solidFill>
            <a:srgbClr val="FF0000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296025" y="3910013"/>
            <a:ext cx="771525" cy="914400"/>
          </a:xfrm>
          <a:prstGeom prst="rect">
            <a:avLst/>
          </a:prstGeom>
          <a:solidFill>
            <a:srgbClr val="CD8F57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6391275" y="3635375"/>
            <a:ext cx="531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 Rounded MT Bold" pitchFamily="34" charset="0"/>
              </a:rPr>
              <a:t>28.2%</a:t>
            </a:r>
            <a:endParaRPr lang="en-US" alt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7165975" y="2273300"/>
            <a:ext cx="527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 Rounded MT Bold" pitchFamily="34" charset="0"/>
              </a:rPr>
              <a:t>31.5%</a:t>
            </a:r>
            <a:endParaRPr lang="en-US" alt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211763" y="2235200"/>
            <a:ext cx="3198812" cy="2700338"/>
            <a:chOff x="3283" y="1408"/>
            <a:chExt cx="2015" cy="1701"/>
          </a:xfrm>
        </p:grpSpPr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3601" y="1474"/>
              <a:ext cx="1" cy="156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ea typeface="MS PGothic" pitchFamily="34" charset="-128"/>
              </a:endParaRPr>
            </a:p>
          </p:txBody>
        </p:sp>
        <p:sp>
          <p:nvSpPr>
            <p:cNvPr id="24595" name="Line 22"/>
            <p:cNvSpPr>
              <a:spLocks noChangeShapeType="1"/>
            </p:cNvSpPr>
            <p:nvPr/>
          </p:nvSpPr>
          <p:spPr bwMode="auto">
            <a:xfrm>
              <a:off x="3601" y="3039"/>
              <a:ext cx="1697" cy="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Rectangle 25"/>
            <p:cNvSpPr>
              <a:spLocks noChangeArrowheads="1"/>
            </p:cNvSpPr>
            <p:nvPr/>
          </p:nvSpPr>
          <p:spPr bwMode="auto">
            <a:xfrm>
              <a:off x="3283" y="2973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26%</a:t>
              </a:r>
              <a:endParaRPr lang="en-US" altLang="en-US"/>
            </a:p>
          </p:txBody>
        </p:sp>
        <p:sp>
          <p:nvSpPr>
            <p:cNvPr id="24597" name="Rectangle 26"/>
            <p:cNvSpPr>
              <a:spLocks noChangeArrowheads="1"/>
            </p:cNvSpPr>
            <p:nvPr/>
          </p:nvSpPr>
          <p:spPr bwMode="auto">
            <a:xfrm>
              <a:off x="3283" y="2709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27%</a:t>
              </a:r>
              <a:endParaRPr lang="en-US" altLang="en-US"/>
            </a:p>
          </p:txBody>
        </p:sp>
        <p:sp>
          <p:nvSpPr>
            <p:cNvPr id="24598" name="Rectangle 27"/>
            <p:cNvSpPr>
              <a:spLocks noChangeArrowheads="1"/>
            </p:cNvSpPr>
            <p:nvPr/>
          </p:nvSpPr>
          <p:spPr bwMode="auto">
            <a:xfrm>
              <a:off x="3283" y="2451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28%</a:t>
              </a:r>
              <a:endParaRPr lang="en-US" altLang="en-US"/>
            </a:p>
          </p:txBody>
        </p:sp>
        <p:sp>
          <p:nvSpPr>
            <p:cNvPr id="24599" name="Rectangle 28"/>
            <p:cNvSpPr>
              <a:spLocks noChangeArrowheads="1"/>
            </p:cNvSpPr>
            <p:nvPr/>
          </p:nvSpPr>
          <p:spPr bwMode="auto">
            <a:xfrm>
              <a:off x="3283" y="2188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29%</a:t>
              </a:r>
              <a:endParaRPr lang="en-US" altLang="en-US"/>
            </a:p>
          </p:txBody>
        </p:sp>
        <p:sp>
          <p:nvSpPr>
            <p:cNvPr id="24600" name="Rectangle 29"/>
            <p:cNvSpPr>
              <a:spLocks noChangeArrowheads="1"/>
            </p:cNvSpPr>
            <p:nvPr/>
          </p:nvSpPr>
          <p:spPr bwMode="auto">
            <a:xfrm>
              <a:off x="3283" y="1930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30%</a:t>
              </a:r>
              <a:endParaRPr lang="en-US" altLang="en-US"/>
            </a:p>
          </p:txBody>
        </p:sp>
        <p:sp>
          <p:nvSpPr>
            <p:cNvPr id="24601" name="Rectangle 30"/>
            <p:cNvSpPr>
              <a:spLocks noChangeArrowheads="1"/>
            </p:cNvSpPr>
            <p:nvPr/>
          </p:nvSpPr>
          <p:spPr bwMode="auto">
            <a:xfrm>
              <a:off x="3283" y="1666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31%</a:t>
              </a:r>
              <a:endParaRPr lang="en-US" altLang="en-US"/>
            </a:p>
          </p:txBody>
        </p:sp>
        <p:sp>
          <p:nvSpPr>
            <p:cNvPr id="24602" name="Rectangle 31"/>
            <p:cNvSpPr>
              <a:spLocks noChangeArrowheads="1"/>
            </p:cNvSpPr>
            <p:nvPr/>
          </p:nvSpPr>
          <p:spPr bwMode="auto">
            <a:xfrm>
              <a:off x="3283" y="1408"/>
              <a:ext cx="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32%</a:t>
              </a:r>
              <a:endParaRPr lang="en-US" altLang="en-US"/>
            </a:p>
          </p:txBody>
        </p:sp>
      </p:grp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7313613" y="5224463"/>
            <a:ext cx="104775" cy="104775"/>
          </a:xfrm>
          <a:prstGeom prst="rect">
            <a:avLst/>
          </a:prstGeom>
          <a:solidFill>
            <a:srgbClr val="FF0000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7475538" y="5167313"/>
            <a:ext cx="746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Diabetes</a:t>
            </a:r>
            <a:endParaRPr lang="en-US" altLang="en-US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5976938" y="5224463"/>
            <a:ext cx="104775" cy="104775"/>
          </a:xfrm>
          <a:prstGeom prst="rect">
            <a:avLst/>
          </a:prstGeom>
          <a:solidFill>
            <a:srgbClr val="CD8F57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6138863" y="5167313"/>
            <a:ext cx="1033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No Diabetes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058C3-9442-4378-9A70-C7F8C002D6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  <p:bldP spid="34835" grpId="0" animBg="1"/>
      <p:bldP spid="34836" grpId="0" animBg="1"/>
      <p:bldP spid="34839" grpId="0"/>
      <p:bldP spid="34840" grpId="0"/>
      <p:bldP spid="34848" grpId="0" animBg="1"/>
      <p:bldP spid="34849" grpId="0"/>
      <p:bldP spid="34850" grpId="0" animBg="1"/>
      <p:bldP spid="348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057400" y="1371600"/>
            <a:ext cx="4572000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Failure to Identify Diabetes Is a</a:t>
            </a:r>
            <a:br>
              <a:rPr lang="en-US" dirty="0"/>
            </a:br>
            <a:r>
              <a:rPr lang="en-US" dirty="0"/>
              <a:t>Predictor of Rehospitalization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52400" y="6324600"/>
            <a:ext cx="4144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Robbins JM, Webb DA. </a:t>
            </a:r>
            <a:r>
              <a:rPr lang="en-US" altLang="en-US" sz="1200" i="1">
                <a:solidFill>
                  <a:schemeClr val="bg1"/>
                </a:solidFill>
              </a:rPr>
              <a:t>Med Care</a:t>
            </a:r>
            <a:r>
              <a:rPr lang="en-US" altLang="en-US" sz="1200">
                <a:solidFill>
                  <a:schemeClr val="bg1"/>
                </a:solidFill>
              </a:rPr>
              <a:t>. 2006;44:292-296.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454400" y="1584325"/>
            <a:ext cx="210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Readmission Rates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467100" y="4219575"/>
            <a:ext cx="987425" cy="833438"/>
          </a:xfrm>
          <a:prstGeom prst="rect">
            <a:avLst/>
          </a:prstGeom>
          <a:solidFill>
            <a:srgbClr val="CD8F57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454525" y="2292350"/>
            <a:ext cx="977900" cy="2760663"/>
          </a:xfrm>
          <a:prstGeom prst="rect">
            <a:avLst/>
          </a:prstGeom>
          <a:solidFill>
            <a:srgbClr val="FF0000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654550" y="2017713"/>
            <a:ext cx="527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Arial Rounded MT Bold" pitchFamily="34" charset="0"/>
              </a:rPr>
              <a:t>31.0%</a:t>
            </a:r>
            <a:endParaRPr lang="en-US" altLang="en-US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733800" y="3943350"/>
            <a:ext cx="420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 Rounded MT Bold" pitchFamily="34" charset="0"/>
              </a:rPr>
              <a:t>9.4%</a:t>
            </a:r>
            <a:endParaRPr lang="en-US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33613" y="1828800"/>
            <a:ext cx="3938587" cy="3333750"/>
            <a:chOff x="727" y="1266"/>
            <a:chExt cx="2481" cy="2100"/>
          </a:xfrm>
        </p:grpSpPr>
        <p:sp>
          <p:nvSpPr>
            <p:cNvPr id="25616" name="Line 18"/>
            <p:cNvSpPr>
              <a:spLocks noChangeShapeType="1"/>
            </p:cNvSpPr>
            <p:nvPr/>
          </p:nvSpPr>
          <p:spPr bwMode="auto">
            <a:xfrm>
              <a:off x="1044" y="1331"/>
              <a:ext cx="0" cy="19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9"/>
            <p:cNvSpPr>
              <a:spLocks noChangeShapeType="1"/>
            </p:cNvSpPr>
            <p:nvPr/>
          </p:nvSpPr>
          <p:spPr bwMode="auto">
            <a:xfrm>
              <a:off x="1044" y="3297"/>
              <a:ext cx="21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Rectangle 22"/>
            <p:cNvSpPr>
              <a:spLocks noChangeArrowheads="1"/>
            </p:cNvSpPr>
            <p:nvPr/>
          </p:nvSpPr>
          <p:spPr bwMode="auto">
            <a:xfrm>
              <a:off x="793" y="3232"/>
              <a:ext cx="1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0%</a:t>
              </a:r>
              <a:endParaRPr lang="en-US" altLang="en-US"/>
            </a:p>
          </p:txBody>
        </p:sp>
        <p:sp>
          <p:nvSpPr>
            <p:cNvPr id="25619" name="Rectangle 23"/>
            <p:cNvSpPr>
              <a:spLocks noChangeArrowheads="1"/>
            </p:cNvSpPr>
            <p:nvPr/>
          </p:nvSpPr>
          <p:spPr bwMode="auto">
            <a:xfrm>
              <a:off x="793" y="2951"/>
              <a:ext cx="1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5%</a:t>
              </a:r>
              <a:endParaRPr lang="en-US" altLang="en-US"/>
            </a:p>
          </p:txBody>
        </p:sp>
        <p:sp>
          <p:nvSpPr>
            <p:cNvPr id="25620" name="Rectangle 24"/>
            <p:cNvSpPr>
              <a:spLocks noChangeArrowheads="1"/>
            </p:cNvSpPr>
            <p:nvPr/>
          </p:nvSpPr>
          <p:spPr bwMode="auto">
            <a:xfrm>
              <a:off x="727" y="2670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10%</a:t>
              </a:r>
              <a:endParaRPr lang="en-US" altLang="en-US"/>
            </a:p>
          </p:txBody>
        </p:sp>
        <p:sp>
          <p:nvSpPr>
            <p:cNvPr id="25621" name="Rectangle 25"/>
            <p:cNvSpPr>
              <a:spLocks noChangeArrowheads="1"/>
            </p:cNvSpPr>
            <p:nvPr/>
          </p:nvSpPr>
          <p:spPr bwMode="auto">
            <a:xfrm>
              <a:off x="727" y="2389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15%</a:t>
              </a:r>
              <a:endParaRPr lang="en-US" altLang="en-US"/>
            </a:p>
          </p:txBody>
        </p:sp>
        <p:sp>
          <p:nvSpPr>
            <p:cNvPr id="25622" name="Rectangle 26"/>
            <p:cNvSpPr>
              <a:spLocks noChangeArrowheads="1"/>
            </p:cNvSpPr>
            <p:nvPr/>
          </p:nvSpPr>
          <p:spPr bwMode="auto">
            <a:xfrm>
              <a:off x="727" y="2108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20%</a:t>
              </a:r>
              <a:endParaRPr lang="en-US" altLang="en-US"/>
            </a:p>
          </p:txBody>
        </p:sp>
        <p:sp>
          <p:nvSpPr>
            <p:cNvPr id="25623" name="Rectangle 27"/>
            <p:cNvSpPr>
              <a:spLocks noChangeArrowheads="1"/>
            </p:cNvSpPr>
            <p:nvPr/>
          </p:nvSpPr>
          <p:spPr bwMode="auto">
            <a:xfrm>
              <a:off x="727" y="1827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25%</a:t>
              </a:r>
              <a:endParaRPr lang="en-US" altLang="en-US"/>
            </a:p>
          </p:txBody>
        </p:sp>
        <p:sp>
          <p:nvSpPr>
            <p:cNvPr id="25624" name="Rectangle 28"/>
            <p:cNvSpPr>
              <a:spLocks noChangeArrowheads="1"/>
            </p:cNvSpPr>
            <p:nvPr/>
          </p:nvSpPr>
          <p:spPr bwMode="auto">
            <a:xfrm>
              <a:off x="727" y="1546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30%</a:t>
              </a:r>
              <a:endParaRPr lang="en-US" altLang="en-US"/>
            </a:p>
          </p:txBody>
        </p:sp>
        <p:sp>
          <p:nvSpPr>
            <p:cNvPr id="25625" name="Rectangle 29"/>
            <p:cNvSpPr>
              <a:spLocks noChangeArrowheads="1"/>
            </p:cNvSpPr>
            <p:nvPr/>
          </p:nvSpPr>
          <p:spPr bwMode="auto">
            <a:xfrm>
              <a:off x="727" y="1266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Arial Rounded MT Bold" pitchFamily="34" charset="0"/>
                </a:rPr>
                <a:t>35%</a:t>
              </a:r>
              <a:endParaRPr lang="en-US" altLang="en-US"/>
            </a:p>
          </p:txBody>
        </p:sp>
      </p:grp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2659063" y="5364163"/>
            <a:ext cx="103187" cy="103187"/>
          </a:xfrm>
          <a:prstGeom prst="rect">
            <a:avLst/>
          </a:prstGeom>
          <a:solidFill>
            <a:srgbClr val="CD8F57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2819400" y="5305425"/>
            <a:ext cx="167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Diabetes first diagnosed during hospitalization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4724400" y="5362575"/>
            <a:ext cx="103188" cy="104775"/>
          </a:xfrm>
          <a:prstGeom prst="rect">
            <a:avLst/>
          </a:prstGeom>
          <a:solidFill>
            <a:srgbClr val="FF0000"/>
          </a:solidFill>
          <a:ln w="19050">
            <a:solidFill>
              <a:srgbClr val="E1CB9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4884738" y="5305425"/>
            <a:ext cx="17446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Diabetes diagnosis missed during  hospitalization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7120-2978-4B11-9EF7-CB514B7C01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80" grpId="0" animBg="1"/>
      <p:bldP spid="36881" grpId="0" animBg="1"/>
      <p:bldP spid="36884" grpId="0"/>
      <p:bldP spid="36885" grpId="0"/>
      <p:bldP spid="36894" grpId="0" animBg="1"/>
      <p:bldP spid="36895" grpId="0"/>
      <p:bldP spid="36897" grpId="0" animBg="1"/>
      <p:bldP spid="36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Opportunity</a:t>
            </a:r>
          </a:p>
        </p:txBody>
      </p:sp>
      <p:sp>
        <p:nvSpPr>
          <p:cNvPr id="27651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Identify Patients With</a:t>
            </a:r>
            <a:br>
              <a:rPr lang="en-US" dirty="0"/>
            </a:br>
            <a:r>
              <a:rPr lang="en-US" dirty="0"/>
              <a:t>Undiagnosed Diabetes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C9104-F1BB-4C07-9C09-B6D25C128F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52400" y="1828800"/>
            <a:ext cx="8839200" cy="443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341313" y="1524000"/>
          <a:ext cx="848042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Chart" r:id="rId4" imgW="9191543" imgH="4962600" progId="Excel.Chart.8">
                  <p:embed/>
                </p:oleObj>
              </mc:Choice>
              <mc:Fallback>
                <p:oleObj name="Chart" r:id="rId4" imgW="9191543" imgH="49626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524000"/>
                        <a:ext cx="848042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1219200" y="3783013"/>
            <a:ext cx="594360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7375525" y="4608513"/>
            <a:ext cx="163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cs typeface="Arial" pitchFamily="34" charset="0"/>
              </a:rPr>
              <a:t>National average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7181850" y="4773613"/>
            <a:ext cx="228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Increased Identification/Coding of Patients With Diabetes</a:t>
            </a:r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53975" y="632460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Olson L,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3):35-42. 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001838" y="1295400"/>
            <a:ext cx="5062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Diabetes as a First or Second Diagnosis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7BCAE-D24C-429B-BD7B-15BEF51401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Increased Revenue From Newly Identified Patients</a:t>
            </a:r>
          </a:p>
        </p:txBody>
      </p:sp>
      <p:graphicFrame>
        <p:nvGraphicFramePr>
          <p:cNvPr id="140439" name="Group 151"/>
          <p:cNvGraphicFramePr>
            <a:graphicFrameLocks noGrp="1"/>
          </p:cNvGraphicFramePr>
          <p:nvPr>
            <p:ph sz="half" idx="4294967295"/>
          </p:nvPr>
        </p:nvGraphicFramePr>
        <p:xfrm>
          <a:off x="536575" y="2016125"/>
          <a:ext cx="7781925" cy="39703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Revenue - Cost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Newly Identified Patients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Increased Margin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 97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$2640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FY98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$4665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-$130,620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FY99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$3694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$2,918,260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$4221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534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$2,254,014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FY01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$4394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$1,428,050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FY02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$5410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407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$2,201,870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FY03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$4785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$741,675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FY04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$5917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128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$757,376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FY05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$6233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667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$4,157,411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1443" marR="91443" marT="45703" marB="45703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764" name="Text Box 60"/>
          <p:cNvSpPr txBox="1">
            <a:spLocks noChangeArrowheads="1"/>
          </p:cNvSpPr>
          <p:nvPr/>
        </p:nvSpPr>
        <p:spPr bwMode="auto">
          <a:xfrm>
            <a:off x="4419600" y="60039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Total    $14,328,036</a:t>
            </a:r>
          </a:p>
        </p:txBody>
      </p:sp>
      <p:sp>
        <p:nvSpPr>
          <p:cNvPr id="28733" name="Text Box 147"/>
          <p:cNvSpPr txBox="1">
            <a:spLocks noChangeArrowheads="1"/>
          </p:cNvSpPr>
          <p:nvPr/>
        </p:nvSpPr>
        <p:spPr bwMode="auto">
          <a:xfrm>
            <a:off x="53975" y="6278563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Olson L,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3):35-42.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4575" y="1416050"/>
            <a:ext cx="4573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 Diabetes as a Secondary Diagnosis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E1B51-D905-4F6F-A552-762F5775DB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3600" b="1" i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Opportunity</a:t>
            </a:r>
          </a:p>
        </p:txBody>
      </p:sp>
      <p:sp>
        <p:nvSpPr>
          <p:cNvPr id="3072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Reduce the Average Length of Stay (ALOS) Gap Between Patients With and Without Diabetes Through Effective Diabetes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40E7-9CF1-44AA-B7BE-926B12C0BA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84413"/>
            <a:ext cx="914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 2" charset="2"/>
              <a:buNone/>
              <a:defRPr/>
            </a:pPr>
            <a:r>
              <a:rPr lang="en-US" sz="3400" b="1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After implementing a new hyperglycemia protocol, average blood glucose</a:t>
            </a:r>
            <a:br>
              <a:rPr lang="en-US" sz="3400" b="1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</a:br>
            <a:r>
              <a:rPr lang="en-US" sz="3400" b="1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levels dropped from 243 mg/dL </a:t>
            </a:r>
            <a:br>
              <a:rPr lang="en-US" sz="3400" b="1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</a:br>
            <a:r>
              <a:rPr lang="en-US" sz="3400" b="1" dirty="0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to 148 mg/dL</a:t>
            </a:r>
          </a:p>
          <a:p>
            <a:pPr algn="ctr" eaLnBrk="0" hangingPunct="0">
              <a:buClr>
                <a:schemeClr val="tx2"/>
              </a:buClr>
              <a:buFont typeface="Wingdings 2" charset="2"/>
              <a:buNone/>
              <a:defRPr/>
            </a:pPr>
            <a:endParaRPr lang="en-US" sz="3400" b="1" dirty="0">
              <a:solidFill>
                <a:srgbClr val="FFFF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3500" y="6278563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Olson L,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 (suppl 3):35-42.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BF40-ECB2-4131-9723-8A07539A63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graphicFrame>
        <p:nvGraphicFramePr>
          <p:cNvPr id="31747" name="Object 2"/>
          <p:cNvGraphicFramePr>
            <a:graphicFrameLocks/>
          </p:cNvGraphicFramePr>
          <p:nvPr/>
        </p:nvGraphicFramePr>
        <p:xfrm>
          <a:off x="685800" y="1371600"/>
          <a:ext cx="8139113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r:id="rId4" imgW="8138865" imgH="4773582" progId="Excel.Chart.8">
                  <p:embed/>
                </p:oleObj>
              </mc:Choice>
              <mc:Fallback>
                <p:oleObj r:id="rId4" imgW="8138865" imgH="4773582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8139113" cy="477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752600" y="2517775"/>
            <a:ext cx="1066800" cy="1371600"/>
            <a:chOff x="1008" y="1584"/>
            <a:chExt cx="672" cy="864"/>
          </a:xfrm>
        </p:grpSpPr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1152" y="1872"/>
              <a:ext cx="432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8" name="Text Box 6"/>
            <p:cNvSpPr txBox="1">
              <a:spLocks noChangeArrowheads="1"/>
            </p:cNvSpPr>
            <p:nvPr/>
          </p:nvSpPr>
          <p:spPr bwMode="auto">
            <a:xfrm>
              <a:off x="1152" y="187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accent1"/>
                  </a:solidFill>
                  <a:latin typeface="Arial Black" pitchFamily="34" charset="0"/>
                </a:rPr>
                <a:t>3.0</a:t>
              </a:r>
            </a:p>
          </p:txBody>
        </p:sp>
        <p:sp>
          <p:nvSpPr>
            <p:cNvPr id="31759" name="AutoShape 7"/>
            <p:cNvSpPr>
              <a:spLocks noChangeArrowheads="1"/>
            </p:cNvSpPr>
            <p:nvPr/>
          </p:nvSpPr>
          <p:spPr bwMode="auto">
            <a:xfrm>
              <a:off x="1008" y="1584"/>
              <a:ext cx="96" cy="864"/>
            </a:xfrm>
            <a:prstGeom prst="upDownArrow">
              <a:avLst>
                <a:gd name="adj1" fmla="val 50000"/>
                <a:gd name="adj2" fmla="val 180000"/>
              </a:avLst>
            </a:pr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257800" y="3581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66FF33"/>
              </a:solidFill>
              <a:latin typeface="Arial Black" pitchFamily="34" charset="0"/>
            </a:endParaRPr>
          </a:p>
        </p:txBody>
      </p:sp>
      <p:grpSp>
        <p:nvGrpSpPr>
          <p:cNvPr id="31750" name="Group 9"/>
          <p:cNvGrpSpPr>
            <a:grpSpLocks/>
          </p:cNvGrpSpPr>
          <p:nvPr/>
        </p:nvGrpSpPr>
        <p:grpSpPr bwMode="auto">
          <a:xfrm>
            <a:off x="5486400" y="3432175"/>
            <a:ext cx="990600" cy="457200"/>
            <a:chOff x="3504" y="2256"/>
            <a:chExt cx="624" cy="288"/>
          </a:xfrm>
        </p:grpSpPr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4032" y="2256"/>
              <a:ext cx="96" cy="284"/>
            </a:xfrm>
            <a:prstGeom prst="upDownArrow">
              <a:avLst>
                <a:gd name="adj1" fmla="val 50000"/>
                <a:gd name="adj2" fmla="val 59167"/>
              </a:avLst>
            </a:pr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3504" y="2256"/>
              <a:ext cx="432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3504" y="2256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accent1"/>
                  </a:solidFill>
                  <a:latin typeface="Arial Black" pitchFamily="34" charset="0"/>
                </a:rPr>
                <a:t>1.2</a:t>
              </a:r>
            </a:p>
          </p:txBody>
        </p:sp>
      </p:grpSp>
      <p:sp>
        <p:nvSpPr>
          <p:cNvPr id="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Reducing the ALOS Gap Patients With and Without Diabetes as a First Diagnosis</a:t>
            </a:r>
          </a:p>
        </p:txBody>
      </p:sp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53975" y="6292850"/>
            <a:ext cx="701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Olson L,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3):35-42.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B00E4-EF18-4501-8A40-D8A4A3973D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09600" y="1600200"/>
            <a:ext cx="79248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Readmission Trends:</a:t>
            </a:r>
            <a:br>
              <a:rPr lang="en-US" dirty="0"/>
            </a:br>
            <a:r>
              <a:rPr lang="en-US" dirty="0"/>
              <a:t>Patients With Diabetes as a Secondary Diagnosis</a:t>
            </a:r>
          </a:p>
        </p:txBody>
      </p:sp>
      <p:graphicFrame>
        <p:nvGraphicFramePr>
          <p:cNvPr id="32772" name="Object 2"/>
          <p:cNvGraphicFramePr>
            <a:graphicFrameLocks noGrp="1"/>
          </p:cNvGraphicFramePr>
          <p:nvPr>
            <p:ph idx="4294967295"/>
          </p:nvPr>
        </p:nvGraphicFramePr>
        <p:xfrm>
          <a:off x="793750" y="1582738"/>
          <a:ext cx="835025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r:id="rId4" imgW="8352244" imgH="4590686" progId="Excel.Chart.8">
                  <p:embed/>
                </p:oleObj>
              </mc:Choice>
              <mc:Fallback>
                <p:oleObj r:id="rId4" imgW="8352244" imgH="4590686" progId="Excel.Chart.8">
                  <p:embed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582738"/>
                        <a:ext cx="835025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3500" y="6278563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Olson L,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3):35-42.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A51E5-1D4D-49A5-9854-0ADA8CF539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497205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More procedures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828800" y="558165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More infections</a:t>
            </a:r>
          </a:p>
        </p:txBody>
      </p:sp>
      <p:sp>
        <p:nvSpPr>
          <p:cNvPr id="33830" name="Text Box 5"/>
          <p:cNvSpPr txBox="1">
            <a:spLocks noChangeArrowheads="1"/>
          </p:cNvSpPr>
          <p:nvPr/>
        </p:nvSpPr>
        <p:spPr bwMode="auto">
          <a:xfrm>
            <a:off x="1828800" y="360045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Longer lengths of stay</a:t>
            </a:r>
          </a:p>
        </p:txBody>
      </p:sp>
      <p:sp>
        <p:nvSpPr>
          <p:cNvPr id="33831" name="Line 6"/>
          <p:cNvSpPr>
            <a:spLocks noChangeShapeType="1"/>
          </p:cNvSpPr>
          <p:nvPr/>
        </p:nvSpPr>
        <p:spPr bwMode="auto">
          <a:xfrm>
            <a:off x="1828800" y="3905250"/>
            <a:ext cx="6096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3832" name="Line 7"/>
          <p:cNvSpPr>
            <a:spLocks noChangeShapeType="1"/>
          </p:cNvSpPr>
          <p:nvPr/>
        </p:nvSpPr>
        <p:spPr bwMode="auto">
          <a:xfrm>
            <a:off x="6096000" y="3905250"/>
            <a:ext cx="5334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3797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Diabetes and Inpatient Costs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1828800" y="436245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More medications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1828800" y="1219200"/>
            <a:ext cx="48768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Higher rate of hospitalization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Chronic complications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More arteriosclerotic disease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Complicated pregnancies</a:t>
            </a:r>
          </a:p>
        </p:txBody>
      </p:sp>
      <p:grpSp>
        <p:nvGrpSpPr>
          <p:cNvPr id="15370" name="Group 11"/>
          <p:cNvGrpSpPr>
            <a:grpSpLocks/>
          </p:cNvGrpSpPr>
          <p:nvPr/>
        </p:nvGrpSpPr>
        <p:grpSpPr bwMode="auto">
          <a:xfrm>
            <a:off x="6705600" y="2609850"/>
            <a:ext cx="1779588" cy="2462213"/>
            <a:chOff x="4368" y="1344"/>
            <a:chExt cx="1121" cy="1551"/>
          </a:xfrm>
        </p:grpSpPr>
        <p:sp>
          <p:nvSpPr>
            <p:cNvPr id="15385" name="Freeform 12"/>
            <p:cNvSpPr>
              <a:spLocks/>
            </p:cNvSpPr>
            <p:nvPr/>
          </p:nvSpPr>
          <p:spPr bwMode="auto">
            <a:xfrm>
              <a:off x="4464" y="1541"/>
              <a:ext cx="1025" cy="1140"/>
            </a:xfrm>
            <a:custGeom>
              <a:avLst/>
              <a:gdLst>
                <a:gd name="T0" fmla="*/ 19 w 1260"/>
                <a:gd name="T1" fmla="*/ 4 h 1504"/>
                <a:gd name="T2" fmla="*/ 21 w 1260"/>
                <a:gd name="T3" fmla="*/ 5 h 1504"/>
                <a:gd name="T4" fmla="*/ 26 w 1260"/>
                <a:gd name="T5" fmla="*/ 5 h 1504"/>
                <a:gd name="T6" fmla="*/ 32 w 1260"/>
                <a:gd name="T7" fmla="*/ 5 h 1504"/>
                <a:gd name="T8" fmla="*/ 36 w 1260"/>
                <a:gd name="T9" fmla="*/ 5 h 1504"/>
                <a:gd name="T10" fmla="*/ 36 w 1260"/>
                <a:gd name="T11" fmla="*/ 3 h 1504"/>
                <a:gd name="T12" fmla="*/ 32 w 1260"/>
                <a:gd name="T13" fmla="*/ 2 h 1504"/>
                <a:gd name="T14" fmla="*/ 27 w 1260"/>
                <a:gd name="T15" fmla="*/ 2 h 1504"/>
                <a:gd name="T16" fmla="*/ 22 w 1260"/>
                <a:gd name="T17" fmla="*/ 2 h 1504"/>
                <a:gd name="T18" fmla="*/ 17 w 1260"/>
                <a:gd name="T19" fmla="*/ 0 h 1504"/>
                <a:gd name="T20" fmla="*/ 12 w 1260"/>
                <a:gd name="T21" fmla="*/ 2 h 1504"/>
                <a:gd name="T22" fmla="*/ 7 w 1260"/>
                <a:gd name="T23" fmla="*/ 2 h 1504"/>
                <a:gd name="T24" fmla="*/ 2 w 1260"/>
                <a:gd name="T25" fmla="*/ 2 h 1504"/>
                <a:gd name="T26" fmla="*/ 2 w 1260"/>
                <a:gd name="T27" fmla="*/ 3 h 1504"/>
                <a:gd name="T28" fmla="*/ 2 w 1260"/>
                <a:gd name="T29" fmla="*/ 5 h 1504"/>
                <a:gd name="T30" fmla="*/ 2 w 1260"/>
                <a:gd name="T31" fmla="*/ 6 h 1504"/>
                <a:gd name="T32" fmla="*/ 7 w 1260"/>
                <a:gd name="T33" fmla="*/ 7 h 1504"/>
                <a:gd name="T34" fmla="*/ 11 w 1260"/>
                <a:gd name="T35" fmla="*/ 8 h 1504"/>
                <a:gd name="T36" fmla="*/ 16 w 1260"/>
                <a:gd name="T37" fmla="*/ 8 h 1504"/>
                <a:gd name="T38" fmla="*/ 22 w 1260"/>
                <a:gd name="T39" fmla="*/ 8 h 1504"/>
                <a:gd name="T40" fmla="*/ 23 w 1260"/>
                <a:gd name="T41" fmla="*/ 10 h 1504"/>
                <a:gd name="T42" fmla="*/ 22 w 1260"/>
                <a:gd name="T43" fmla="*/ 11 h 1504"/>
                <a:gd name="T44" fmla="*/ 17 w 1260"/>
                <a:gd name="T45" fmla="*/ 11 h 1504"/>
                <a:gd name="T46" fmla="*/ 15 w 1260"/>
                <a:gd name="T47" fmla="*/ 10 h 1504"/>
                <a:gd name="T48" fmla="*/ 15 w 1260"/>
                <a:gd name="T49" fmla="*/ 8 h 1504"/>
                <a:gd name="T50" fmla="*/ 5 w 1260"/>
                <a:gd name="T51" fmla="*/ 8 h 1504"/>
                <a:gd name="T52" fmla="*/ 2 w 1260"/>
                <a:gd name="T53" fmla="*/ 8 h 1504"/>
                <a:gd name="T54" fmla="*/ 2 w 1260"/>
                <a:gd name="T55" fmla="*/ 11 h 1504"/>
                <a:gd name="T56" fmla="*/ 2 w 1260"/>
                <a:gd name="T57" fmla="*/ 12 h 1504"/>
                <a:gd name="T58" fmla="*/ 7 w 1260"/>
                <a:gd name="T59" fmla="*/ 13 h 1504"/>
                <a:gd name="T60" fmla="*/ 12 w 1260"/>
                <a:gd name="T61" fmla="*/ 13 h 1504"/>
                <a:gd name="T62" fmla="*/ 17 w 1260"/>
                <a:gd name="T63" fmla="*/ 13 h 1504"/>
                <a:gd name="T64" fmla="*/ 22 w 1260"/>
                <a:gd name="T65" fmla="*/ 13 h 1504"/>
                <a:gd name="T66" fmla="*/ 27 w 1260"/>
                <a:gd name="T67" fmla="*/ 13 h 1504"/>
                <a:gd name="T68" fmla="*/ 32 w 1260"/>
                <a:gd name="T69" fmla="*/ 12 h 1504"/>
                <a:gd name="T70" fmla="*/ 36 w 1260"/>
                <a:gd name="T71" fmla="*/ 11 h 1504"/>
                <a:gd name="T72" fmla="*/ 37 w 1260"/>
                <a:gd name="T73" fmla="*/ 10 h 1504"/>
                <a:gd name="T74" fmla="*/ 37 w 1260"/>
                <a:gd name="T75" fmla="*/ 8 h 1504"/>
                <a:gd name="T76" fmla="*/ 35 w 1260"/>
                <a:gd name="T77" fmla="*/ 7 h 1504"/>
                <a:gd name="T78" fmla="*/ 30 w 1260"/>
                <a:gd name="T79" fmla="*/ 6 h 1504"/>
                <a:gd name="T80" fmla="*/ 24 w 1260"/>
                <a:gd name="T81" fmla="*/ 6 h 1504"/>
                <a:gd name="T82" fmla="*/ 20 w 1260"/>
                <a:gd name="T83" fmla="*/ 6 h 1504"/>
                <a:gd name="T84" fmla="*/ 15 w 1260"/>
                <a:gd name="T85" fmla="*/ 5 h 1504"/>
                <a:gd name="T86" fmla="*/ 14 w 1260"/>
                <a:gd name="T87" fmla="*/ 4 h 1504"/>
                <a:gd name="T88" fmla="*/ 16 w 1260"/>
                <a:gd name="T89" fmla="*/ 3 h 1504"/>
                <a:gd name="T90" fmla="*/ 20 w 1260"/>
                <a:gd name="T91" fmla="*/ 3 h 15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0"/>
                <a:gd name="T139" fmla="*/ 0 h 1504"/>
                <a:gd name="T140" fmla="*/ 1260 w 1260"/>
                <a:gd name="T141" fmla="*/ 1504 h 15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0" h="1504">
                  <a:moveTo>
                    <a:pt x="690" y="345"/>
                  </a:moveTo>
                  <a:lnTo>
                    <a:pt x="654" y="401"/>
                  </a:lnTo>
                  <a:lnTo>
                    <a:pt x="622" y="454"/>
                  </a:lnTo>
                  <a:lnTo>
                    <a:pt x="592" y="506"/>
                  </a:lnTo>
                  <a:lnTo>
                    <a:pt x="640" y="524"/>
                  </a:lnTo>
                  <a:lnTo>
                    <a:pt x="691" y="544"/>
                  </a:lnTo>
                  <a:lnTo>
                    <a:pt x="751" y="547"/>
                  </a:lnTo>
                  <a:lnTo>
                    <a:pt x="810" y="535"/>
                  </a:lnTo>
                  <a:lnTo>
                    <a:pt x="868" y="538"/>
                  </a:lnTo>
                  <a:lnTo>
                    <a:pt x="927" y="544"/>
                  </a:lnTo>
                  <a:lnTo>
                    <a:pt x="988" y="545"/>
                  </a:lnTo>
                  <a:lnTo>
                    <a:pt x="1048" y="537"/>
                  </a:lnTo>
                  <a:lnTo>
                    <a:pt x="1107" y="539"/>
                  </a:lnTo>
                  <a:lnTo>
                    <a:pt x="1163" y="547"/>
                  </a:lnTo>
                  <a:lnTo>
                    <a:pt x="1183" y="484"/>
                  </a:lnTo>
                  <a:lnTo>
                    <a:pt x="1191" y="423"/>
                  </a:lnTo>
                  <a:lnTo>
                    <a:pt x="1177" y="363"/>
                  </a:lnTo>
                  <a:lnTo>
                    <a:pt x="1181" y="301"/>
                  </a:lnTo>
                  <a:lnTo>
                    <a:pt x="1156" y="244"/>
                  </a:lnTo>
                  <a:lnTo>
                    <a:pt x="1118" y="197"/>
                  </a:lnTo>
                  <a:lnTo>
                    <a:pt x="1077" y="155"/>
                  </a:lnTo>
                  <a:lnTo>
                    <a:pt x="1039" y="106"/>
                  </a:lnTo>
                  <a:lnTo>
                    <a:pt x="986" y="79"/>
                  </a:lnTo>
                  <a:lnTo>
                    <a:pt x="926" y="65"/>
                  </a:lnTo>
                  <a:lnTo>
                    <a:pt x="870" y="47"/>
                  </a:lnTo>
                  <a:lnTo>
                    <a:pt x="812" y="28"/>
                  </a:lnTo>
                  <a:lnTo>
                    <a:pt x="753" y="15"/>
                  </a:lnTo>
                  <a:lnTo>
                    <a:pt x="695" y="20"/>
                  </a:lnTo>
                  <a:lnTo>
                    <a:pt x="636" y="13"/>
                  </a:lnTo>
                  <a:lnTo>
                    <a:pt x="577" y="0"/>
                  </a:lnTo>
                  <a:lnTo>
                    <a:pt x="520" y="8"/>
                  </a:lnTo>
                  <a:lnTo>
                    <a:pt x="461" y="12"/>
                  </a:lnTo>
                  <a:lnTo>
                    <a:pt x="402" y="23"/>
                  </a:lnTo>
                  <a:lnTo>
                    <a:pt x="342" y="28"/>
                  </a:lnTo>
                  <a:lnTo>
                    <a:pt x="285" y="50"/>
                  </a:lnTo>
                  <a:lnTo>
                    <a:pt x="224" y="62"/>
                  </a:lnTo>
                  <a:lnTo>
                    <a:pt x="168" y="89"/>
                  </a:lnTo>
                  <a:lnTo>
                    <a:pt x="120" y="127"/>
                  </a:lnTo>
                  <a:lnTo>
                    <a:pt x="70" y="161"/>
                  </a:lnTo>
                  <a:lnTo>
                    <a:pt x="43" y="216"/>
                  </a:lnTo>
                  <a:lnTo>
                    <a:pt x="19" y="269"/>
                  </a:lnTo>
                  <a:lnTo>
                    <a:pt x="6" y="326"/>
                  </a:lnTo>
                  <a:lnTo>
                    <a:pt x="0" y="385"/>
                  </a:lnTo>
                  <a:lnTo>
                    <a:pt x="11" y="441"/>
                  </a:lnTo>
                  <a:lnTo>
                    <a:pt x="20" y="497"/>
                  </a:lnTo>
                  <a:lnTo>
                    <a:pt x="27" y="555"/>
                  </a:lnTo>
                  <a:lnTo>
                    <a:pt x="51" y="608"/>
                  </a:lnTo>
                  <a:lnTo>
                    <a:pt x="85" y="658"/>
                  </a:lnTo>
                  <a:lnTo>
                    <a:pt x="126" y="699"/>
                  </a:lnTo>
                  <a:lnTo>
                    <a:pt x="174" y="732"/>
                  </a:lnTo>
                  <a:lnTo>
                    <a:pt x="222" y="765"/>
                  </a:lnTo>
                  <a:lnTo>
                    <a:pt x="279" y="779"/>
                  </a:lnTo>
                  <a:lnTo>
                    <a:pt x="333" y="796"/>
                  </a:lnTo>
                  <a:lnTo>
                    <a:pt x="387" y="816"/>
                  </a:lnTo>
                  <a:lnTo>
                    <a:pt x="444" y="817"/>
                  </a:lnTo>
                  <a:lnTo>
                    <a:pt x="499" y="819"/>
                  </a:lnTo>
                  <a:lnTo>
                    <a:pt x="553" y="833"/>
                  </a:lnTo>
                  <a:lnTo>
                    <a:pt x="614" y="843"/>
                  </a:lnTo>
                  <a:lnTo>
                    <a:pt x="673" y="862"/>
                  </a:lnTo>
                  <a:lnTo>
                    <a:pt x="726" y="896"/>
                  </a:lnTo>
                  <a:lnTo>
                    <a:pt x="753" y="950"/>
                  </a:lnTo>
                  <a:lnTo>
                    <a:pt x="763" y="1009"/>
                  </a:lnTo>
                  <a:lnTo>
                    <a:pt x="766" y="1067"/>
                  </a:lnTo>
                  <a:lnTo>
                    <a:pt x="752" y="1122"/>
                  </a:lnTo>
                  <a:lnTo>
                    <a:pt x="746" y="1178"/>
                  </a:lnTo>
                  <a:lnTo>
                    <a:pt x="720" y="1226"/>
                  </a:lnTo>
                  <a:lnTo>
                    <a:pt x="685" y="1268"/>
                  </a:lnTo>
                  <a:lnTo>
                    <a:pt x="636" y="1287"/>
                  </a:lnTo>
                  <a:lnTo>
                    <a:pt x="578" y="1273"/>
                  </a:lnTo>
                  <a:lnTo>
                    <a:pt x="535" y="1235"/>
                  </a:lnTo>
                  <a:lnTo>
                    <a:pt x="497" y="1186"/>
                  </a:lnTo>
                  <a:lnTo>
                    <a:pt x="490" y="1125"/>
                  </a:lnTo>
                  <a:lnTo>
                    <a:pt x="470" y="1067"/>
                  </a:lnTo>
                  <a:lnTo>
                    <a:pt x="469" y="1006"/>
                  </a:lnTo>
                  <a:lnTo>
                    <a:pt x="479" y="946"/>
                  </a:lnTo>
                  <a:lnTo>
                    <a:pt x="415" y="946"/>
                  </a:lnTo>
                  <a:lnTo>
                    <a:pt x="353" y="953"/>
                  </a:lnTo>
                  <a:lnTo>
                    <a:pt x="165" y="956"/>
                  </a:lnTo>
                  <a:lnTo>
                    <a:pt x="105" y="955"/>
                  </a:lnTo>
                  <a:lnTo>
                    <a:pt x="44" y="1012"/>
                  </a:lnTo>
                  <a:lnTo>
                    <a:pt x="35" y="1007"/>
                  </a:lnTo>
                  <a:lnTo>
                    <a:pt x="20" y="1064"/>
                  </a:lnTo>
                  <a:lnTo>
                    <a:pt x="13" y="1123"/>
                  </a:lnTo>
                  <a:lnTo>
                    <a:pt x="12" y="1183"/>
                  </a:lnTo>
                  <a:lnTo>
                    <a:pt x="30" y="1239"/>
                  </a:lnTo>
                  <a:lnTo>
                    <a:pt x="56" y="1293"/>
                  </a:lnTo>
                  <a:lnTo>
                    <a:pt x="88" y="1344"/>
                  </a:lnTo>
                  <a:lnTo>
                    <a:pt x="129" y="1387"/>
                  </a:lnTo>
                  <a:lnTo>
                    <a:pt x="178" y="1421"/>
                  </a:lnTo>
                  <a:lnTo>
                    <a:pt x="236" y="1435"/>
                  </a:lnTo>
                  <a:lnTo>
                    <a:pt x="290" y="1458"/>
                  </a:lnTo>
                  <a:lnTo>
                    <a:pt x="347" y="1473"/>
                  </a:lnTo>
                  <a:lnTo>
                    <a:pt x="404" y="1485"/>
                  </a:lnTo>
                  <a:lnTo>
                    <a:pt x="461" y="1502"/>
                  </a:lnTo>
                  <a:lnTo>
                    <a:pt x="520" y="1502"/>
                  </a:lnTo>
                  <a:lnTo>
                    <a:pt x="578" y="1503"/>
                  </a:lnTo>
                  <a:lnTo>
                    <a:pt x="637" y="1498"/>
                  </a:lnTo>
                  <a:lnTo>
                    <a:pt x="695" y="1504"/>
                  </a:lnTo>
                  <a:lnTo>
                    <a:pt x="751" y="1494"/>
                  </a:lnTo>
                  <a:lnTo>
                    <a:pt x="810" y="1490"/>
                  </a:lnTo>
                  <a:lnTo>
                    <a:pt x="865" y="1474"/>
                  </a:lnTo>
                  <a:lnTo>
                    <a:pt x="923" y="1460"/>
                  </a:lnTo>
                  <a:lnTo>
                    <a:pt x="978" y="1443"/>
                  </a:lnTo>
                  <a:lnTo>
                    <a:pt x="1032" y="1417"/>
                  </a:lnTo>
                  <a:lnTo>
                    <a:pt x="1079" y="1384"/>
                  </a:lnTo>
                  <a:lnTo>
                    <a:pt x="1123" y="1346"/>
                  </a:lnTo>
                  <a:lnTo>
                    <a:pt x="1160" y="1302"/>
                  </a:lnTo>
                  <a:lnTo>
                    <a:pt x="1199" y="1258"/>
                  </a:lnTo>
                  <a:lnTo>
                    <a:pt x="1225" y="1207"/>
                  </a:lnTo>
                  <a:lnTo>
                    <a:pt x="1239" y="1151"/>
                  </a:lnTo>
                  <a:lnTo>
                    <a:pt x="1260" y="1095"/>
                  </a:lnTo>
                  <a:lnTo>
                    <a:pt x="1259" y="1039"/>
                  </a:lnTo>
                  <a:lnTo>
                    <a:pt x="1259" y="983"/>
                  </a:lnTo>
                  <a:lnTo>
                    <a:pt x="1251" y="927"/>
                  </a:lnTo>
                  <a:lnTo>
                    <a:pt x="1240" y="875"/>
                  </a:lnTo>
                  <a:lnTo>
                    <a:pt x="1205" y="828"/>
                  </a:lnTo>
                  <a:lnTo>
                    <a:pt x="1164" y="782"/>
                  </a:lnTo>
                  <a:lnTo>
                    <a:pt x="1118" y="742"/>
                  </a:lnTo>
                  <a:lnTo>
                    <a:pt x="1064" y="714"/>
                  </a:lnTo>
                  <a:lnTo>
                    <a:pt x="1003" y="703"/>
                  </a:lnTo>
                  <a:lnTo>
                    <a:pt x="949" y="677"/>
                  </a:lnTo>
                  <a:lnTo>
                    <a:pt x="890" y="667"/>
                  </a:lnTo>
                  <a:lnTo>
                    <a:pt x="829" y="654"/>
                  </a:lnTo>
                  <a:lnTo>
                    <a:pt x="769" y="657"/>
                  </a:lnTo>
                  <a:lnTo>
                    <a:pt x="710" y="642"/>
                  </a:lnTo>
                  <a:lnTo>
                    <a:pt x="651" y="642"/>
                  </a:lnTo>
                  <a:lnTo>
                    <a:pt x="593" y="650"/>
                  </a:lnTo>
                  <a:lnTo>
                    <a:pt x="540" y="630"/>
                  </a:lnTo>
                  <a:lnTo>
                    <a:pt x="505" y="585"/>
                  </a:lnTo>
                  <a:lnTo>
                    <a:pt x="483" y="533"/>
                  </a:lnTo>
                  <a:lnTo>
                    <a:pt x="475" y="477"/>
                  </a:lnTo>
                  <a:lnTo>
                    <a:pt x="469" y="422"/>
                  </a:lnTo>
                  <a:lnTo>
                    <a:pt x="482" y="370"/>
                  </a:lnTo>
                  <a:lnTo>
                    <a:pt x="490" y="316"/>
                  </a:lnTo>
                  <a:lnTo>
                    <a:pt x="520" y="266"/>
                  </a:lnTo>
                  <a:lnTo>
                    <a:pt x="573" y="243"/>
                  </a:lnTo>
                  <a:lnTo>
                    <a:pt x="631" y="255"/>
                  </a:lnTo>
                  <a:lnTo>
                    <a:pt x="675" y="290"/>
                  </a:lnTo>
                  <a:lnTo>
                    <a:pt x="690" y="345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3"/>
            <p:cNvSpPr>
              <a:spLocks/>
            </p:cNvSpPr>
            <p:nvPr/>
          </p:nvSpPr>
          <p:spPr bwMode="auto">
            <a:xfrm>
              <a:off x="4752" y="1347"/>
              <a:ext cx="381" cy="276"/>
            </a:xfrm>
            <a:custGeom>
              <a:avLst/>
              <a:gdLst>
                <a:gd name="T0" fmla="*/ 11 w 467"/>
                <a:gd name="T1" fmla="*/ 0 h 364"/>
                <a:gd name="T2" fmla="*/ 9 w 467"/>
                <a:gd name="T3" fmla="*/ 2 h 364"/>
                <a:gd name="T4" fmla="*/ 7 w 467"/>
                <a:gd name="T5" fmla="*/ 2 h 364"/>
                <a:gd name="T6" fmla="*/ 6 w 467"/>
                <a:gd name="T7" fmla="*/ 2 h 364"/>
                <a:gd name="T8" fmla="*/ 3 w 467"/>
                <a:gd name="T9" fmla="*/ 2 h 364"/>
                <a:gd name="T10" fmla="*/ 2 w 467"/>
                <a:gd name="T11" fmla="*/ 2 h 364"/>
                <a:gd name="T12" fmla="*/ 0 w 467"/>
                <a:gd name="T13" fmla="*/ 2 h 364"/>
                <a:gd name="T14" fmla="*/ 2 w 467"/>
                <a:gd name="T15" fmla="*/ 2 h 364"/>
                <a:gd name="T16" fmla="*/ 2 w 467"/>
                <a:gd name="T17" fmla="*/ 2 h 364"/>
                <a:gd name="T18" fmla="*/ 2 w 467"/>
                <a:gd name="T19" fmla="*/ 2 h 364"/>
                <a:gd name="T20" fmla="*/ 2 w 467"/>
                <a:gd name="T21" fmla="*/ 2 h 364"/>
                <a:gd name="T22" fmla="*/ 2 w 467"/>
                <a:gd name="T23" fmla="*/ 3 h 364"/>
                <a:gd name="T24" fmla="*/ 2 w 467"/>
                <a:gd name="T25" fmla="*/ 4 h 364"/>
                <a:gd name="T26" fmla="*/ 5 w 467"/>
                <a:gd name="T27" fmla="*/ 4 h 364"/>
                <a:gd name="T28" fmla="*/ 7 w 467"/>
                <a:gd name="T29" fmla="*/ 4 h 364"/>
                <a:gd name="T30" fmla="*/ 9 w 467"/>
                <a:gd name="T31" fmla="*/ 4 h 364"/>
                <a:gd name="T32" fmla="*/ 11 w 467"/>
                <a:gd name="T33" fmla="*/ 4 h 364"/>
                <a:gd name="T34" fmla="*/ 13 w 467"/>
                <a:gd name="T35" fmla="*/ 4 h 364"/>
                <a:gd name="T36" fmla="*/ 15 w 467"/>
                <a:gd name="T37" fmla="*/ 4 h 364"/>
                <a:gd name="T38" fmla="*/ 15 w 467"/>
                <a:gd name="T39" fmla="*/ 3 h 364"/>
                <a:gd name="T40" fmla="*/ 15 w 467"/>
                <a:gd name="T41" fmla="*/ 2 h 364"/>
                <a:gd name="T42" fmla="*/ 15 w 467"/>
                <a:gd name="T43" fmla="*/ 2 h 364"/>
                <a:gd name="T44" fmla="*/ 15 w 467"/>
                <a:gd name="T45" fmla="*/ 2 h 364"/>
                <a:gd name="T46" fmla="*/ 15 w 467"/>
                <a:gd name="T47" fmla="*/ 2 h 364"/>
                <a:gd name="T48" fmla="*/ 13 w 467"/>
                <a:gd name="T49" fmla="*/ 2 h 364"/>
                <a:gd name="T50" fmla="*/ 11 w 467"/>
                <a:gd name="T51" fmla="*/ 0 h 3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7"/>
                <a:gd name="T79" fmla="*/ 0 h 364"/>
                <a:gd name="T80" fmla="*/ 467 w 467"/>
                <a:gd name="T81" fmla="*/ 364 h 3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7" h="364">
                  <a:moveTo>
                    <a:pt x="345" y="0"/>
                  </a:moveTo>
                  <a:lnTo>
                    <a:pt x="285" y="3"/>
                  </a:lnTo>
                  <a:lnTo>
                    <a:pt x="225" y="3"/>
                  </a:lnTo>
                  <a:lnTo>
                    <a:pt x="167" y="6"/>
                  </a:lnTo>
                  <a:lnTo>
                    <a:pt x="108" y="5"/>
                  </a:lnTo>
                  <a:lnTo>
                    <a:pt x="53" y="10"/>
                  </a:lnTo>
                  <a:lnTo>
                    <a:pt x="0" y="12"/>
                  </a:lnTo>
                  <a:lnTo>
                    <a:pt x="14" y="67"/>
                  </a:lnTo>
                  <a:lnTo>
                    <a:pt x="29" y="125"/>
                  </a:lnTo>
                  <a:lnTo>
                    <a:pt x="45" y="184"/>
                  </a:lnTo>
                  <a:lnTo>
                    <a:pt x="57" y="242"/>
                  </a:lnTo>
                  <a:lnTo>
                    <a:pt x="72" y="299"/>
                  </a:lnTo>
                  <a:lnTo>
                    <a:pt x="87" y="353"/>
                  </a:lnTo>
                  <a:lnTo>
                    <a:pt x="152" y="355"/>
                  </a:lnTo>
                  <a:lnTo>
                    <a:pt x="214" y="354"/>
                  </a:lnTo>
                  <a:lnTo>
                    <a:pt x="275" y="360"/>
                  </a:lnTo>
                  <a:lnTo>
                    <a:pt x="339" y="357"/>
                  </a:lnTo>
                  <a:lnTo>
                    <a:pt x="400" y="360"/>
                  </a:lnTo>
                  <a:lnTo>
                    <a:pt x="460" y="364"/>
                  </a:lnTo>
                  <a:lnTo>
                    <a:pt x="460" y="300"/>
                  </a:lnTo>
                  <a:lnTo>
                    <a:pt x="465" y="234"/>
                  </a:lnTo>
                  <a:lnTo>
                    <a:pt x="464" y="170"/>
                  </a:lnTo>
                  <a:lnTo>
                    <a:pt x="466" y="108"/>
                  </a:lnTo>
                  <a:lnTo>
                    <a:pt x="467" y="48"/>
                  </a:lnTo>
                  <a:lnTo>
                    <a:pt x="406" y="2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4"/>
            <p:cNvSpPr>
              <a:spLocks/>
            </p:cNvSpPr>
            <p:nvPr/>
          </p:nvSpPr>
          <p:spPr bwMode="auto">
            <a:xfrm>
              <a:off x="4869" y="2552"/>
              <a:ext cx="405" cy="343"/>
            </a:xfrm>
            <a:custGeom>
              <a:avLst/>
              <a:gdLst>
                <a:gd name="T0" fmla="*/ 2 w 497"/>
                <a:gd name="T1" fmla="*/ 2 h 451"/>
                <a:gd name="T2" fmla="*/ 2 w 497"/>
                <a:gd name="T3" fmla="*/ 2 h 451"/>
                <a:gd name="T4" fmla="*/ 2 w 497"/>
                <a:gd name="T5" fmla="*/ 2 h 451"/>
                <a:gd name="T6" fmla="*/ 2 w 497"/>
                <a:gd name="T7" fmla="*/ 3 h 451"/>
                <a:gd name="T8" fmla="*/ 2 w 497"/>
                <a:gd name="T9" fmla="*/ 3 h 451"/>
                <a:gd name="T10" fmla="*/ 2 w 497"/>
                <a:gd name="T11" fmla="*/ 4 h 451"/>
                <a:gd name="T12" fmla="*/ 0 w 497"/>
                <a:gd name="T13" fmla="*/ 5 h 451"/>
                <a:gd name="T14" fmla="*/ 2 w 497"/>
                <a:gd name="T15" fmla="*/ 5 h 451"/>
                <a:gd name="T16" fmla="*/ 4 w 497"/>
                <a:gd name="T17" fmla="*/ 5 h 451"/>
                <a:gd name="T18" fmla="*/ 6 w 497"/>
                <a:gd name="T19" fmla="*/ 4 h 451"/>
                <a:gd name="T20" fmla="*/ 7 w 497"/>
                <a:gd name="T21" fmla="*/ 5 h 451"/>
                <a:gd name="T22" fmla="*/ 9 w 497"/>
                <a:gd name="T23" fmla="*/ 5 h 451"/>
                <a:gd name="T24" fmla="*/ 11 w 497"/>
                <a:gd name="T25" fmla="*/ 5 h 451"/>
                <a:gd name="T26" fmla="*/ 12 w 497"/>
                <a:gd name="T27" fmla="*/ 5 h 451"/>
                <a:gd name="T28" fmla="*/ 13 w 497"/>
                <a:gd name="T29" fmla="*/ 4 h 451"/>
                <a:gd name="T30" fmla="*/ 15 w 497"/>
                <a:gd name="T31" fmla="*/ 4 h 451"/>
                <a:gd name="T32" fmla="*/ 15 w 497"/>
                <a:gd name="T33" fmla="*/ 4 h 451"/>
                <a:gd name="T34" fmla="*/ 15 w 497"/>
                <a:gd name="T35" fmla="*/ 3 h 451"/>
                <a:gd name="T36" fmla="*/ 14 w 497"/>
                <a:gd name="T37" fmla="*/ 2 h 451"/>
                <a:gd name="T38" fmla="*/ 13 w 497"/>
                <a:gd name="T39" fmla="*/ 2 h 451"/>
                <a:gd name="T40" fmla="*/ 13 w 497"/>
                <a:gd name="T41" fmla="*/ 2 h 451"/>
                <a:gd name="T42" fmla="*/ 13 w 497"/>
                <a:gd name="T43" fmla="*/ 2 h 451"/>
                <a:gd name="T44" fmla="*/ 12 w 497"/>
                <a:gd name="T45" fmla="*/ 0 h 451"/>
                <a:gd name="T46" fmla="*/ 11 w 497"/>
                <a:gd name="T47" fmla="*/ 2 h 451"/>
                <a:gd name="T48" fmla="*/ 9 w 497"/>
                <a:gd name="T49" fmla="*/ 2 h 451"/>
                <a:gd name="T50" fmla="*/ 7 w 497"/>
                <a:gd name="T51" fmla="*/ 2 h 451"/>
                <a:gd name="T52" fmla="*/ 6 w 497"/>
                <a:gd name="T53" fmla="*/ 2 h 451"/>
                <a:gd name="T54" fmla="*/ 4 w 497"/>
                <a:gd name="T55" fmla="*/ 2 h 451"/>
                <a:gd name="T56" fmla="*/ 2 w 497"/>
                <a:gd name="T57" fmla="*/ 2 h 451"/>
                <a:gd name="T58" fmla="*/ 2 w 497"/>
                <a:gd name="T59" fmla="*/ 2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7"/>
                <a:gd name="T91" fmla="*/ 0 h 451"/>
                <a:gd name="T92" fmla="*/ 497 w 497"/>
                <a:gd name="T93" fmla="*/ 451 h 4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7" h="451">
                  <a:moveTo>
                    <a:pt x="19" y="99"/>
                  </a:moveTo>
                  <a:lnTo>
                    <a:pt x="16" y="156"/>
                  </a:lnTo>
                  <a:lnTo>
                    <a:pt x="15" y="216"/>
                  </a:lnTo>
                  <a:lnTo>
                    <a:pt x="11" y="275"/>
                  </a:lnTo>
                  <a:lnTo>
                    <a:pt x="9" y="333"/>
                  </a:lnTo>
                  <a:lnTo>
                    <a:pt x="4" y="391"/>
                  </a:lnTo>
                  <a:lnTo>
                    <a:pt x="0" y="447"/>
                  </a:lnTo>
                  <a:lnTo>
                    <a:pt x="56" y="447"/>
                  </a:lnTo>
                  <a:lnTo>
                    <a:pt x="113" y="448"/>
                  </a:lnTo>
                  <a:lnTo>
                    <a:pt x="168" y="445"/>
                  </a:lnTo>
                  <a:lnTo>
                    <a:pt x="222" y="447"/>
                  </a:lnTo>
                  <a:lnTo>
                    <a:pt x="280" y="447"/>
                  </a:lnTo>
                  <a:lnTo>
                    <a:pt x="332" y="451"/>
                  </a:lnTo>
                  <a:lnTo>
                    <a:pt x="384" y="451"/>
                  </a:lnTo>
                  <a:lnTo>
                    <a:pt x="443" y="429"/>
                  </a:lnTo>
                  <a:lnTo>
                    <a:pt x="497" y="405"/>
                  </a:lnTo>
                  <a:lnTo>
                    <a:pt x="484" y="345"/>
                  </a:lnTo>
                  <a:lnTo>
                    <a:pt x="473" y="285"/>
                  </a:lnTo>
                  <a:lnTo>
                    <a:pt x="456" y="229"/>
                  </a:lnTo>
                  <a:lnTo>
                    <a:pt x="444" y="170"/>
                  </a:lnTo>
                  <a:lnTo>
                    <a:pt x="432" y="110"/>
                  </a:lnTo>
                  <a:lnTo>
                    <a:pt x="417" y="54"/>
                  </a:lnTo>
                  <a:lnTo>
                    <a:pt x="405" y="0"/>
                  </a:lnTo>
                  <a:lnTo>
                    <a:pt x="349" y="16"/>
                  </a:lnTo>
                  <a:lnTo>
                    <a:pt x="292" y="30"/>
                  </a:lnTo>
                  <a:lnTo>
                    <a:pt x="237" y="44"/>
                  </a:lnTo>
                  <a:lnTo>
                    <a:pt x="182" y="55"/>
                  </a:lnTo>
                  <a:lnTo>
                    <a:pt x="125" y="71"/>
                  </a:lnTo>
                  <a:lnTo>
                    <a:pt x="70" y="82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5"/>
            <p:cNvSpPr>
              <a:spLocks/>
            </p:cNvSpPr>
            <p:nvPr/>
          </p:nvSpPr>
          <p:spPr bwMode="auto">
            <a:xfrm>
              <a:off x="4368" y="1543"/>
              <a:ext cx="1032" cy="1140"/>
            </a:xfrm>
            <a:custGeom>
              <a:avLst/>
              <a:gdLst>
                <a:gd name="T0" fmla="*/ 22 w 1266"/>
                <a:gd name="T1" fmla="*/ 4 h 1504"/>
                <a:gd name="T2" fmla="*/ 24 w 1266"/>
                <a:gd name="T3" fmla="*/ 5 h 1504"/>
                <a:gd name="T4" fmla="*/ 30 w 1266"/>
                <a:gd name="T5" fmla="*/ 5 h 1504"/>
                <a:gd name="T6" fmla="*/ 37 w 1266"/>
                <a:gd name="T7" fmla="*/ 5 h 1504"/>
                <a:gd name="T8" fmla="*/ 37 w 1266"/>
                <a:gd name="T9" fmla="*/ 3 h 1504"/>
                <a:gd name="T10" fmla="*/ 34 w 1266"/>
                <a:gd name="T11" fmla="*/ 2 h 1504"/>
                <a:gd name="T12" fmla="*/ 30 w 1266"/>
                <a:gd name="T13" fmla="*/ 2 h 1504"/>
                <a:gd name="T14" fmla="*/ 24 w 1266"/>
                <a:gd name="T15" fmla="*/ 2 h 1504"/>
                <a:gd name="T16" fmla="*/ 20 w 1266"/>
                <a:gd name="T17" fmla="*/ 1 h 1504"/>
                <a:gd name="T18" fmla="*/ 15 w 1266"/>
                <a:gd name="T19" fmla="*/ 2 h 1504"/>
                <a:gd name="T20" fmla="*/ 9 w 1266"/>
                <a:gd name="T21" fmla="*/ 2 h 1504"/>
                <a:gd name="T22" fmla="*/ 4 w 1266"/>
                <a:gd name="T23" fmla="*/ 2 h 1504"/>
                <a:gd name="T24" fmla="*/ 2 w 1266"/>
                <a:gd name="T25" fmla="*/ 3 h 1504"/>
                <a:gd name="T26" fmla="*/ 2 w 1266"/>
                <a:gd name="T27" fmla="*/ 4 h 1504"/>
                <a:gd name="T28" fmla="*/ 2 w 1266"/>
                <a:gd name="T29" fmla="*/ 5 h 1504"/>
                <a:gd name="T30" fmla="*/ 6 w 1266"/>
                <a:gd name="T31" fmla="*/ 6 h 1504"/>
                <a:gd name="T32" fmla="*/ 11 w 1266"/>
                <a:gd name="T33" fmla="*/ 7 h 1504"/>
                <a:gd name="T34" fmla="*/ 16 w 1266"/>
                <a:gd name="T35" fmla="*/ 8 h 1504"/>
                <a:gd name="T36" fmla="*/ 20 w 1266"/>
                <a:gd name="T37" fmla="*/ 8 h 1504"/>
                <a:gd name="T38" fmla="*/ 24 w 1266"/>
                <a:gd name="T39" fmla="*/ 8 h 1504"/>
                <a:gd name="T40" fmla="*/ 24 w 1266"/>
                <a:gd name="T41" fmla="*/ 11 h 1504"/>
                <a:gd name="T42" fmla="*/ 20 w 1266"/>
                <a:gd name="T43" fmla="*/ 11 h 1504"/>
                <a:gd name="T44" fmla="*/ 16 w 1266"/>
                <a:gd name="T45" fmla="*/ 11 h 1504"/>
                <a:gd name="T46" fmla="*/ 15 w 1266"/>
                <a:gd name="T47" fmla="*/ 8 h 1504"/>
                <a:gd name="T48" fmla="*/ 11 w 1266"/>
                <a:gd name="T49" fmla="*/ 8 h 1504"/>
                <a:gd name="T50" fmla="*/ 6 w 1266"/>
                <a:gd name="T51" fmla="*/ 8 h 1504"/>
                <a:gd name="T52" fmla="*/ 2 w 1266"/>
                <a:gd name="T53" fmla="*/ 8 h 1504"/>
                <a:gd name="T54" fmla="*/ 2 w 1266"/>
                <a:gd name="T55" fmla="*/ 11 h 1504"/>
                <a:gd name="T56" fmla="*/ 2 w 1266"/>
                <a:gd name="T57" fmla="*/ 12 h 1504"/>
                <a:gd name="T58" fmla="*/ 7 w 1266"/>
                <a:gd name="T59" fmla="*/ 13 h 1504"/>
                <a:gd name="T60" fmla="*/ 12 w 1266"/>
                <a:gd name="T61" fmla="*/ 13 h 1504"/>
                <a:gd name="T62" fmla="*/ 18 w 1266"/>
                <a:gd name="T63" fmla="*/ 13 h 1504"/>
                <a:gd name="T64" fmla="*/ 24 w 1266"/>
                <a:gd name="T65" fmla="*/ 13 h 1504"/>
                <a:gd name="T66" fmla="*/ 29 w 1266"/>
                <a:gd name="T67" fmla="*/ 13 h 1504"/>
                <a:gd name="T68" fmla="*/ 34 w 1266"/>
                <a:gd name="T69" fmla="*/ 12 h 1504"/>
                <a:gd name="T70" fmla="*/ 37 w 1266"/>
                <a:gd name="T71" fmla="*/ 11 h 1504"/>
                <a:gd name="T72" fmla="*/ 39 w 1266"/>
                <a:gd name="T73" fmla="*/ 10 h 1504"/>
                <a:gd name="T74" fmla="*/ 39 w 1266"/>
                <a:gd name="T75" fmla="*/ 8 h 1504"/>
                <a:gd name="T76" fmla="*/ 37 w 1266"/>
                <a:gd name="T77" fmla="*/ 7 h 1504"/>
                <a:gd name="T78" fmla="*/ 30 w 1266"/>
                <a:gd name="T79" fmla="*/ 6 h 1504"/>
                <a:gd name="T80" fmla="*/ 26 w 1266"/>
                <a:gd name="T81" fmla="*/ 6 h 1504"/>
                <a:gd name="T82" fmla="*/ 20 w 1266"/>
                <a:gd name="T83" fmla="*/ 6 h 1504"/>
                <a:gd name="T84" fmla="*/ 16 w 1266"/>
                <a:gd name="T85" fmla="*/ 5 h 1504"/>
                <a:gd name="T86" fmla="*/ 15 w 1266"/>
                <a:gd name="T87" fmla="*/ 4 h 1504"/>
                <a:gd name="T88" fmla="*/ 16 w 1266"/>
                <a:gd name="T89" fmla="*/ 3 h 1504"/>
                <a:gd name="T90" fmla="*/ 20 w 1266"/>
                <a:gd name="T91" fmla="*/ 3 h 15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6"/>
                <a:gd name="T139" fmla="*/ 0 h 1504"/>
                <a:gd name="T140" fmla="*/ 1266 w 1266"/>
                <a:gd name="T141" fmla="*/ 1504 h 15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6" h="1504">
                  <a:moveTo>
                    <a:pt x="698" y="342"/>
                  </a:moveTo>
                  <a:lnTo>
                    <a:pt x="695" y="400"/>
                  </a:lnTo>
                  <a:lnTo>
                    <a:pt x="691" y="457"/>
                  </a:lnTo>
                  <a:lnTo>
                    <a:pt x="693" y="512"/>
                  </a:lnTo>
                  <a:lnTo>
                    <a:pt x="754" y="513"/>
                  </a:lnTo>
                  <a:lnTo>
                    <a:pt x="813" y="515"/>
                  </a:lnTo>
                  <a:lnTo>
                    <a:pt x="871" y="509"/>
                  </a:lnTo>
                  <a:lnTo>
                    <a:pt x="930" y="515"/>
                  </a:lnTo>
                  <a:lnTo>
                    <a:pt x="991" y="509"/>
                  </a:lnTo>
                  <a:lnTo>
                    <a:pt x="1051" y="515"/>
                  </a:lnTo>
                  <a:lnTo>
                    <a:pt x="1110" y="505"/>
                  </a:lnTo>
                  <a:lnTo>
                    <a:pt x="1162" y="504"/>
                  </a:lnTo>
                  <a:lnTo>
                    <a:pt x="1179" y="453"/>
                  </a:lnTo>
                  <a:lnTo>
                    <a:pt x="1192" y="396"/>
                  </a:lnTo>
                  <a:lnTo>
                    <a:pt x="1186" y="336"/>
                  </a:lnTo>
                  <a:lnTo>
                    <a:pt x="1174" y="278"/>
                  </a:lnTo>
                  <a:lnTo>
                    <a:pt x="1159" y="221"/>
                  </a:lnTo>
                  <a:lnTo>
                    <a:pt x="1123" y="173"/>
                  </a:lnTo>
                  <a:lnTo>
                    <a:pt x="1075" y="139"/>
                  </a:lnTo>
                  <a:lnTo>
                    <a:pt x="1029" y="103"/>
                  </a:lnTo>
                  <a:lnTo>
                    <a:pt x="980" y="72"/>
                  </a:lnTo>
                  <a:lnTo>
                    <a:pt x="924" y="48"/>
                  </a:lnTo>
                  <a:lnTo>
                    <a:pt x="866" y="33"/>
                  </a:lnTo>
                  <a:lnTo>
                    <a:pt x="807" y="26"/>
                  </a:lnTo>
                  <a:lnTo>
                    <a:pt x="749" y="19"/>
                  </a:lnTo>
                  <a:lnTo>
                    <a:pt x="692" y="11"/>
                  </a:lnTo>
                  <a:lnTo>
                    <a:pt x="633" y="1"/>
                  </a:lnTo>
                  <a:lnTo>
                    <a:pt x="576" y="4"/>
                  </a:lnTo>
                  <a:lnTo>
                    <a:pt x="519" y="0"/>
                  </a:lnTo>
                  <a:lnTo>
                    <a:pt x="464" y="6"/>
                  </a:lnTo>
                  <a:lnTo>
                    <a:pt x="404" y="16"/>
                  </a:lnTo>
                  <a:lnTo>
                    <a:pt x="344" y="21"/>
                  </a:lnTo>
                  <a:lnTo>
                    <a:pt x="287" y="43"/>
                  </a:lnTo>
                  <a:lnTo>
                    <a:pt x="228" y="64"/>
                  </a:lnTo>
                  <a:lnTo>
                    <a:pt x="174" y="89"/>
                  </a:lnTo>
                  <a:lnTo>
                    <a:pt x="125" y="126"/>
                  </a:lnTo>
                  <a:lnTo>
                    <a:pt x="75" y="160"/>
                  </a:lnTo>
                  <a:lnTo>
                    <a:pt x="37" y="207"/>
                  </a:lnTo>
                  <a:lnTo>
                    <a:pt x="24" y="267"/>
                  </a:lnTo>
                  <a:lnTo>
                    <a:pt x="0" y="323"/>
                  </a:lnTo>
                  <a:lnTo>
                    <a:pt x="7" y="382"/>
                  </a:lnTo>
                  <a:lnTo>
                    <a:pt x="9" y="438"/>
                  </a:lnTo>
                  <a:lnTo>
                    <a:pt x="10" y="497"/>
                  </a:lnTo>
                  <a:lnTo>
                    <a:pt x="38" y="549"/>
                  </a:lnTo>
                  <a:lnTo>
                    <a:pt x="62" y="601"/>
                  </a:lnTo>
                  <a:lnTo>
                    <a:pt x="97" y="647"/>
                  </a:lnTo>
                  <a:lnTo>
                    <a:pt x="129" y="699"/>
                  </a:lnTo>
                  <a:lnTo>
                    <a:pt x="179" y="727"/>
                  </a:lnTo>
                  <a:lnTo>
                    <a:pt x="228" y="755"/>
                  </a:lnTo>
                  <a:lnTo>
                    <a:pt x="277" y="786"/>
                  </a:lnTo>
                  <a:lnTo>
                    <a:pt x="335" y="794"/>
                  </a:lnTo>
                  <a:lnTo>
                    <a:pt x="391" y="805"/>
                  </a:lnTo>
                  <a:lnTo>
                    <a:pt x="445" y="823"/>
                  </a:lnTo>
                  <a:lnTo>
                    <a:pt x="501" y="826"/>
                  </a:lnTo>
                  <a:lnTo>
                    <a:pt x="557" y="817"/>
                  </a:lnTo>
                  <a:lnTo>
                    <a:pt x="616" y="844"/>
                  </a:lnTo>
                  <a:lnTo>
                    <a:pt x="672" y="866"/>
                  </a:lnTo>
                  <a:lnTo>
                    <a:pt x="719" y="901"/>
                  </a:lnTo>
                  <a:lnTo>
                    <a:pt x="752" y="950"/>
                  </a:lnTo>
                  <a:lnTo>
                    <a:pt x="767" y="1006"/>
                  </a:lnTo>
                  <a:lnTo>
                    <a:pt x="774" y="1064"/>
                  </a:lnTo>
                  <a:lnTo>
                    <a:pt x="768" y="1121"/>
                  </a:lnTo>
                  <a:lnTo>
                    <a:pt x="752" y="1176"/>
                  </a:lnTo>
                  <a:lnTo>
                    <a:pt x="726" y="1225"/>
                  </a:lnTo>
                  <a:lnTo>
                    <a:pt x="690" y="1269"/>
                  </a:lnTo>
                  <a:lnTo>
                    <a:pt x="640" y="1292"/>
                  </a:lnTo>
                  <a:lnTo>
                    <a:pt x="581" y="1271"/>
                  </a:lnTo>
                  <a:lnTo>
                    <a:pt x="538" y="1232"/>
                  </a:lnTo>
                  <a:lnTo>
                    <a:pt x="504" y="1181"/>
                  </a:lnTo>
                  <a:lnTo>
                    <a:pt x="483" y="1125"/>
                  </a:lnTo>
                  <a:lnTo>
                    <a:pt x="479" y="1064"/>
                  </a:lnTo>
                  <a:lnTo>
                    <a:pt x="472" y="1003"/>
                  </a:lnTo>
                  <a:lnTo>
                    <a:pt x="480" y="950"/>
                  </a:lnTo>
                  <a:lnTo>
                    <a:pt x="417" y="947"/>
                  </a:lnTo>
                  <a:lnTo>
                    <a:pt x="356" y="948"/>
                  </a:lnTo>
                  <a:lnTo>
                    <a:pt x="292" y="947"/>
                  </a:lnTo>
                  <a:lnTo>
                    <a:pt x="230" y="939"/>
                  </a:lnTo>
                  <a:lnTo>
                    <a:pt x="169" y="946"/>
                  </a:lnTo>
                  <a:lnTo>
                    <a:pt x="109" y="953"/>
                  </a:lnTo>
                  <a:lnTo>
                    <a:pt x="52" y="951"/>
                  </a:lnTo>
                  <a:lnTo>
                    <a:pt x="30" y="1003"/>
                  </a:lnTo>
                  <a:lnTo>
                    <a:pt x="12" y="1060"/>
                  </a:lnTo>
                  <a:lnTo>
                    <a:pt x="12" y="1120"/>
                  </a:lnTo>
                  <a:lnTo>
                    <a:pt x="10" y="1181"/>
                  </a:lnTo>
                  <a:lnTo>
                    <a:pt x="38" y="1235"/>
                  </a:lnTo>
                  <a:lnTo>
                    <a:pt x="52" y="1295"/>
                  </a:lnTo>
                  <a:lnTo>
                    <a:pt x="88" y="1343"/>
                  </a:lnTo>
                  <a:lnTo>
                    <a:pt x="132" y="1386"/>
                  </a:lnTo>
                  <a:lnTo>
                    <a:pt x="185" y="1413"/>
                  </a:lnTo>
                  <a:lnTo>
                    <a:pt x="234" y="1445"/>
                  </a:lnTo>
                  <a:lnTo>
                    <a:pt x="292" y="1457"/>
                  </a:lnTo>
                  <a:lnTo>
                    <a:pt x="348" y="1476"/>
                  </a:lnTo>
                  <a:lnTo>
                    <a:pt x="406" y="1490"/>
                  </a:lnTo>
                  <a:lnTo>
                    <a:pt x="464" y="1495"/>
                  </a:lnTo>
                  <a:lnTo>
                    <a:pt x="523" y="1501"/>
                  </a:lnTo>
                  <a:lnTo>
                    <a:pt x="581" y="1498"/>
                  </a:lnTo>
                  <a:lnTo>
                    <a:pt x="640" y="1504"/>
                  </a:lnTo>
                  <a:lnTo>
                    <a:pt x="698" y="1501"/>
                  </a:lnTo>
                  <a:lnTo>
                    <a:pt x="754" y="1491"/>
                  </a:lnTo>
                  <a:lnTo>
                    <a:pt x="814" y="1492"/>
                  </a:lnTo>
                  <a:lnTo>
                    <a:pt x="870" y="1479"/>
                  </a:lnTo>
                  <a:lnTo>
                    <a:pt x="927" y="1461"/>
                  </a:lnTo>
                  <a:lnTo>
                    <a:pt x="982" y="1441"/>
                  </a:lnTo>
                  <a:lnTo>
                    <a:pt x="1032" y="1409"/>
                  </a:lnTo>
                  <a:lnTo>
                    <a:pt x="1082" y="1383"/>
                  </a:lnTo>
                  <a:lnTo>
                    <a:pt x="1125" y="1342"/>
                  </a:lnTo>
                  <a:lnTo>
                    <a:pt x="1162" y="1297"/>
                  </a:lnTo>
                  <a:lnTo>
                    <a:pt x="1197" y="1252"/>
                  </a:lnTo>
                  <a:lnTo>
                    <a:pt x="1230" y="1205"/>
                  </a:lnTo>
                  <a:lnTo>
                    <a:pt x="1253" y="1150"/>
                  </a:lnTo>
                  <a:lnTo>
                    <a:pt x="1260" y="1091"/>
                  </a:lnTo>
                  <a:lnTo>
                    <a:pt x="1266" y="1036"/>
                  </a:lnTo>
                  <a:lnTo>
                    <a:pt x="1265" y="980"/>
                  </a:lnTo>
                  <a:lnTo>
                    <a:pt x="1253" y="925"/>
                  </a:lnTo>
                  <a:lnTo>
                    <a:pt x="1246" y="871"/>
                  </a:lnTo>
                  <a:lnTo>
                    <a:pt x="1217" y="817"/>
                  </a:lnTo>
                  <a:lnTo>
                    <a:pt x="1167" y="779"/>
                  </a:lnTo>
                  <a:lnTo>
                    <a:pt x="1119" y="742"/>
                  </a:lnTo>
                  <a:lnTo>
                    <a:pt x="1065" y="716"/>
                  </a:lnTo>
                  <a:lnTo>
                    <a:pt x="1007" y="699"/>
                  </a:lnTo>
                  <a:lnTo>
                    <a:pt x="952" y="674"/>
                  </a:lnTo>
                  <a:lnTo>
                    <a:pt x="892" y="670"/>
                  </a:lnTo>
                  <a:lnTo>
                    <a:pt x="833" y="648"/>
                  </a:lnTo>
                  <a:lnTo>
                    <a:pt x="774" y="642"/>
                  </a:lnTo>
                  <a:lnTo>
                    <a:pt x="713" y="639"/>
                  </a:lnTo>
                  <a:lnTo>
                    <a:pt x="654" y="635"/>
                  </a:lnTo>
                  <a:lnTo>
                    <a:pt x="596" y="649"/>
                  </a:lnTo>
                  <a:lnTo>
                    <a:pt x="544" y="624"/>
                  </a:lnTo>
                  <a:lnTo>
                    <a:pt x="511" y="580"/>
                  </a:lnTo>
                  <a:lnTo>
                    <a:pt x="485" y="530"/>
                  </a:lnTo>
                  <a:lnTo>
                    <a:pt x="479" y="474"/>
                  </a:lnTo>
                  <a:lnTo>
                    <a:pt x="472" y="419"/>
                  </a:lnTo>
                  <a:lnTo>
                    <a:pt x="475" y="366"/>
                  </a:lnTo>
                  <a:lnTo>
                    <a:pt x="496" y="314"/>
                  </a:lnTo>
                  <a:lnTo>
                    <a:pt x="529" y="274"/>
                  </a:lnTo>
                  <a:lnTo>
                    <a:pt x="574" y="240"/>
                  </a:lnTo>
                  <a:lnTo>
                    <a:pt x="635" y="249"/>
                  </a:lnTo>
                  <a:lnTo>
                    <a:pt x="675" y="290"/>
                  </a:lnTo>
                  <a:lnTo>
                    <a:pt x="698" y="342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6"/>
            <p:cNvSpPr>
              <a:spLocks/>
            </p:cNvSpPr>
            <p:nvPr/>
          </p:nvSpPr>
          <p:spPr bwMode="auto">
            <a:xfrm>
              <a:off x="4658" y="1344"/>
              <a:ext cx="377" cy="277"/>
            </a:xfrm>
            <a:custGeom>
              <a:avLst/>
              <a:gdLst>
                <a:gd name="T0" fmla="*/ 0 w 465"/>
                <a:gd name="T1" fmla="*/ 2 h 366"/>
                <a:gd name="T2" fmla="*/ 2 w 465"/>
                <a:gd name="T3" fmla="*/ 2 h 366"/>
                <a:gd name="T4" fmla="*/ 2 w 465"/>
                <a:gd name="T5" fmla="*/ 2 h 366"/>
                <a:gd name="T6" fmla="*/ 2 w 465"/>
                <a:gd name="T7" fmla="*/ 2 h 366"/>
                <a:gd name="T8" fmla="*/ 2 w 465"/>
                <a:gd name="T9" fmla="*/ 2 h 366"/>
                <a:gd name="T10" fmla="*/ 2 w 465"/>
                <a:gd name="T11" fmla="*/ 3 h 366"/>
                <a:gd name="T12" fmla="*/ 2 w 465"/>
                <a:gd name="T13" fmla="*/ 4 h 366"/>
                <a:gd name="T14" fmla="*/ 4 w 465"/>
                <a:gd name="T15" fmla="*/ 4 h 366"/>
                <a:gd name="T16" fmla="*/ 6 w 465"/>
                <a:gd name="T17" fmla="*/ 4 h 366"/>
                <a:gd name="T18" fmla="*/ 8 w 465"/>
                <a:gd name="T19" fmla="*/ 4 h 366"/>
                <a:gd name="T20" fmla="*/ 10 w 465"/>
                <a:gd name="T21" fmla="*/ 4 h 366"/>
                <a:gd name="T22" fmla="*/ 11 w 465"/>
                <a:gd name="T23" fmla="*/ 4 h 366"/>
                <a:gd name="T24" fmla="*/ 12 w 465"/>
                <a:gd name="T25" fmla="*/ 4 h 366"/>
                <a:gd name="T26" fmla="*/ 13 w 465"/>
                <a:gd name="T27" fmla="*/ 3 h 366"/>
                <a:gd name="T28" fmla="*/ 13 w 465"/>
                <a:gd name="T29" fmla="*/ 2 h 366"/>
                <a:gd name="T30" fmla="*/ 12 w 465"/>
                <a:gd name="T31" fmla="*/ 2 h 366"/>
                <a:gd name="T32" fmla="*/ 12 w 465"/>
                <a:gd name="T33" fmla="*/ 2 h 366"/>
                <a:gd name="T34" fmla="*/ 12 w 465"/>
                <a:gd name="T35" fmla="*/ 2 h 366"/>
                <a:gd name="T36" fmla="*/ 12 w 465"/>
                <a:gd name="T37" fmla="*/ 0 h 366"/>
                <a:gd name="T38" fmla="*/ 11 w 465"/>
                <a:gd name="T39" fmla="*/ 2 h 366"/>
                <a:gd name="T40" fmla="*/ 10 w 465"/>
                <a:gd name="T41" fmla="*/ 2 h 366"/>
                <a:gd name="T42" fmla="*/ 8 w 465"/>
                <a:gd name="T43" fmla="*/ 2 h 366"/>
                <a:gd name="T44" fmla="*/ 6 w 465"/>
                <a:gd name="T45" fmla="*/ 2 h 366"/>
                <a:gd name="T46" fmla="*/ 5 w 465"/>
                <a:gd name="T47" fmla="*/ 2 h 366"/>
                <a:gd name="T48" fmla="*/ 3 w 465"/>
                <a:gd name="T49" fmla="*/ 2 h 366"/>
                <a:gd name="T50" fmla="*/ 2 w 465"/>
                <a:gd name="T51" fmla="*/ 2 h 366"/>
                <a:gd name="T52" fmla="*/ 0 w 465"/>
                <a:gd name="T53" fmla="*/ 2 h 3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5"/>
                <a:gd name="T82" fmla="*/ 0 h 366"/>
                <a:gd name="T83" fmla="*/ 465 w 465"/>
                <a:gd name="T84" fmla="*/ 366 h 36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5" h="366">
                  <a:moveTo>
                    <a:pt x="0" y="14"/>
                  </a:moveTo>
                  <a:lnTo>
                    <a:pt x="18" y="70"/>
                  </a:lnTo>
                  <a:lnTo>
                    <a:pt x="32" y="128"/>
                  </a:lnTo>
                  <a:lnTo>
                    <a:pt x="45" y="187"/>
                  </a:lnTo>
                  <a:lnTo>
                    <a:pt x="61" y="245"/>
                  </a:lnTo>
                  <a:lnTo>
                    <a:pt x="79" y="301"/>
                  </a:lnTo>
                  <a:lnTo>
                    <a:pt x="89" y="356"/>
                  </a:lnTo>
                  <a:lnTo>
                    <a:pt x="155" y="358"/>
                  </a:lnTo>
                  <a:lnTo>
                    <a:pt x="217" y="358"/>
                  </a:lnTo>
                  <a:lnTo>
                    <a:pt x="278" y="363"/>
                  </a:lnTo>
                  <a:lnTo>
                    <a:pt x="342" y="364"/>
                  </a:lnTo>
                  <a:lnTo>
                    <a:pt x="402" y="363"/>
                  </a:lnTo>
                  <a:lnTo>
                    <a:pt x="461" y="366"/>
                  </a:lnTo>
                  <a:lnTo>
                    <a:pt x="465" y="304"/>
                  </a:lnTo>
                  <a:lnTo>
                    <a:pt x="465" y="241"/>
                  </a:lnTo>
                  <a:lnTo>
                    <a:pt x="463" y="178"/>
                  </a:lnTo>
                  <a:lnTo>
                    <a:pt x="461" y="119"/>
                  </a:lnTo>
                  <a:lnTo>
                    <a:pt x="462" y="58"/>
                  </a:lnTo>
                  <a:lnTo>
                    <a:pt x="463" y="0"/>
                  </a:lnTo>
                  <a:lnTo>
                    <a:pt x="405" y="5"/>
                  </a:lnTo>
                  <a:lnTo>
                    <a:pt x="344" y="5"/>
                  </a:lnTo>
                  <a:lnTo>
                    <a:pt x="287" y="7"/>
                  </a:lnTo>
                  <a:lnTo>
                    <a:pt x="230" y="9"/>
                  </a:lnTo>
                  <a:lnTo>
                    <a:pt x="171" y="9"/>
                  </a:lnTo>
                  <a:lnTo>
                    <a:pt x="112" y="8"/>
                  </a:lnTo>
                  <a:lnTo>
                    <a:pt x="57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17"/>
            <p:cNvSpPr>
              <a:spLocks/>
            </p:cNvSpPr>
            <p:nvPr/>
          </p:nvSpPr>
          <p:spPr bwMode="auto">
            <a:xfrm>
              <a:off x="4776" y="2554"/>
              <a:ext cx="405" cy="339"/>
            </a:xfrm>
            <a:custGeom>
              <a:avLst/>
              <a:gdLst>
                <a:gd name="T0" fmla="*/ 2 w 498"/>
                <a:gd name="T1" fmla="*/ 2 h 448"/>
                <a:gd name="T2" fmla="*/ 2 w 498"/>
                <a:gd name="T3" fmla="*/ 2 h 448"/>
                <a:gd name="T4" fmla="*/ 2 w 498"/>
                <a:gd name="T5" fmla="*/ 2 h 448"/>
                <a:gd name="T6" fmla="*/ 2 w 498"/>
                <a:gd name="T7" fmla="*/ 3 h 448"/>
                <a:gd name="T8" fmla="*/ 2 w 498"/>
                <a:gd name="T9" fmla="*/ 3 h 448"/>
                <a:gd name="T10" fmla="*/ 2 w 498"/>
                <a:gd name="T11" fmla="*/ 4 h 448"/>
                <a:gd name="T12" fmla="*/ 0 w 498"/>
                <a:gd name="T13" fmla="*/ 4 h 448"/>
                <a:gd name="T14" fmla="*/ 2 w 498"/>
                <a:gd name="T15" fmla="*/ 4 h 448"/>
                <a:gd name="T16" fmla="*/ 4 w 498"/>
                <a:gd name="T17" fmla="*/ 4 h 448"/>
                <a:gd name="T18" fmla="*/ 6 w 498"/>
                <a:gd name="T19" fmla="*/ 4 h 448"/>
                <a:gd name="T20" fmla="*/ 7 w 498"/>
                <a:gd name="T21" fmla="*/ 4 h 448"/>
                <a:gd name="T22" fmla="*/ 9 w 498"/>
                <a:gd name="T23" fmla="*/ 4 h 448"/>
                <a:gd name="T24" fmla="*/ 10 w 498"/>
                <a:gd name="T25" fmla="*/ 4 h 448"/>
                <a:gd name="T26" fmla="*/ 12 w 498"/>
                <a:gd name="T27" fmla="*/ 4 h 448"/>
                <a:gd name="T28" fmla="*/ 13 w 498"/>
                <a:gd name="T29" fmla="*/ 4 h 448"/>
                <a:gd name="T30" fmla="*/ 15 w 498"/>
                <a:gd name="T31" fmla="*/ 4 h 448"/>
                <a:gd name="T32" fmla="*/ 15 w 498"/>
                <a:gd name="T33" fmla="*/ 4 h 448"/>
                <a:gd name="T34" fmla="*/ 14 w 498"/>
                <a:gd name="T35" fmla="*/ 3 h 448"/>
                <a:gd name="T36" fmla="*/ 14 w 498"/>
                <a:gd name="T37" fmla="*/ 3 h 448"/>
                <a:gd name="T38" fmla="*/ 13 w 498"/>
                <a:gd name="T39" fmla="*/ 2 h 448"/>
                <a:gd name="T40" fmla="*/ 13 w 498"/>
                <a:gd name="T41" fmla="*/ 2 h 448"/>
                <a:gd name="T42" fmla="*/ 13 w 498"/>
                <a:gd name="T43" fmla="*/ 2 h 448"/>
                <a:gd name="T44" fmla="*/ 12 w 498"/>
                <a:gd name="T45" fmla="*/ 2 h 448"/>
                <a:gd name="T46" fmla="*/ 12 w 498"/>
                <a:gd name="T47" fmla="*/ 0 h 448"/>
                <a:gd name="T48" fmla="*/ 11 w 498"/>
                <a:gd name="T49" fmla="*/ 2 h 448"/>
                <a:gd name="T50" fmla="*/ 9 w 498"/>
                <a:gd name="T51" fmla="*/ 2 h 448"/>
                <a:gd name="T52" fmla="*/ 7 w 498"/>
                <a:gd name="T53" fmla="*/ 2 h 448"/>
                <a:gd name="T54" fmla="*/ 6 w 498"/>
                <a:gd name="T55" fmla="*/ 2 h 448"/>
                <a:gd name="T56" fmla="*/ 4 w 498"/>
                <a:gd name="T57" fmla="*/ 2 h 448"/>
                <a:gd name="T58" fmla="*/ 2 w 498"/>
                <a:gd name="T59" fmla="*/ 2 h 448"/>
                <a:gd name="T60" fmla="*/ 2 w 498"/>
                <a:gd name="T61" fmla="*/ 2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8"/>
                <a:gd name="T94" fmla="*/ 0 h 448"/>
                <a:gd name="T95" fmla="*/ 498 w 498"/>
                <a:gd name="T96" fmla="*/ 448 h 4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8" h="448">
                  <a:moveTo>
                    <a:pt x="17" y="95"/>
                  </a:moveTo>
                  <a:lnTo>
                    <a:pt x="15" y="154"/>
                  </a:lnTo>
                  <a:lnTo>
                    <a:pt x="14" y="214"/>
                  </a:lnTo>
                  <a:lnTo>
                    <a:pt x="10" y="273"/>
                  </a:lnTo>
                  <a:lnTo>
                    <a:pt x="8" y="331"/>
                  </a:lnTo>
                  <a:lnTo>
                    <a:pt x="3" y="389"/>
                  </a:lnTo>
                  <a:lnTo>
                    <a:pt x="0" y="445"/>
                  </a:lnTo>
                  <a:lnTo>
                    <a:pt x="58" y="445"/>
                  </a:lnTo>
                  <a:lnTo>
                    <a:pt x="114" y="447"/>
                  </a:lnTo>
                  <a:lnTo>
                    <a:pt x="171" y="446"/>
                  </a:lnTo>
                  <a:lnTo>
                    <a:pt x="228" y="446"/>
                  </a:lnTo>
                  <a:lnTo>
                    <a:pt x="282" y="446"/>
                  </a:lnTo>
                  <a:lnTo>
                    <a:pt x="337" y="447"/>
                  </a:lnTo>
                  <a:lnTo>
                    <a:pt x="391" y="447"/>
                  </a:lnTo>
                  <a:lnTo>
                    <a:pt x="444" y="448"/>
                  </a:lnTo>
                  <a:lnTo>
                    <a:pt x="498" y="448"/>
                  </a:lnTo>
                  <a:lnTo>
                    <a:pt x="484" y="390"/>
                  </a:lnTo>
                  <a:lnTo>
                    <a:pt x="476" y="334"/>
                  </a:lnTo>
                  <a:lnTo>
                    <a:pt x="463" y="278"/>
                  </a:lnTo>
                  <a:lnTo>
                    <a:pt x="450" y="221"/>
                  </a:lnTo>
                  <a:lnTo>
                    <a:pt x="437" y="164"/>
                  </a:lnTo>
                  <a:lnTo>
                    <a:pt x="428" y="106"/>
                  </a:lnTo>
                  <a:lnTo>
                    <a:pt x="418" y="52"/>
                  </a:lnTo>
                  <a:lnTo>
                    <a:pt x="404" y="0"/>
                  </a:lnTo>
                  <a:lnTo>
                    <a:pt x="349" y="13"/>
                  </a:lnTo>
                  <a:lnTo>
                    <a:pt x="292" y="27"/>
                  </a:lnTo>
                  <a:lnTo>
                    <a:pt x="237" y="43"/>
                  </a:lnTo>
                  <a:lnTo>
                    <a:pt x="182" y="53"/>
                  </a:lnTo>
                  <a:lnTo>
                    <a:pt x="125" y="68"/>
                  </a:lnTo>
                  <a:lnTo>
                    <a:pt x="71" y="84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18"/>
            <p:cNvSpPr>
              <a:spLocks/>
            </p:cNvSpPr>
            <p:nvPr/>
          </p:nvSpPr>
          <p:spPr bwMode="auto">
            <a:xfrm>
              <a:off x="5024" y="1820"/>
              <a:ext cx="14" cy="124"/>
            </a:xfrm>
            <a:custGeom>
              <a:avLst/>
              <a:gdLst>
                <a:gd name="T0" fmla="*/ 0 w 17"/>
                <a:gd name="T1" fmla="*/ 2 h 163"/>
                <a:gd name="T2" fmla="*/ 1 w 17"/>
                <a:gd name="T3" fmla="*/ 2 h 163"/>
                <a:gd name="T4" fmla="*/ 2 w 17"/>
                <a:gd name="T5" fmla="*/ 2 h 163"/>
                <a:gd name="T6" fmla="*/ 2 w 17"/>
                <a:gd name="T7" fmla="*/ 2 h 163"/>
                <a:gd name="T8" fmla="*/ 2 w 17"/>
                <a:gd name="T9" fmla="*/ 2 h 163"/>
                <a:gd name="T10" fmla="*/ 2 w 17"/>
                <a:gd name="T11" fmla="*/ 2 h 163"/>
                <a:gd name="T12" fmla="*/ 2 w 17"/>
                <a:gd name="T13" fmla="*/ 2 h 163"/>
                <a:gd name="T14" fmla="*/ 2 w 17"/>
                <a:gd name="T15" fmla="*/ 2 h 163"/>
                <a:gd name="T16" fmla="*/ 2 w 17"/>
                <a:gd name="T17" fmla="*/ 2 h 163"/>
                <a:gd name="T18" fmla="*/ 2 w 17"/>
                <a:gd name="T19" fmla="*/ 2 h 163"/>
                <a:gd name="T20" fmla="*/ 2 w 17"/>
                <a:gd name="T21" fmla="*/ 2 h 163"/>
                <a:gd name="T22" fmla="*/ 2 w 17"/>
                <a:gd name="T23" fmla="*/ 2 h 163"/>
                <a:gd name="T24" fmla="*/ 2 w 17"/>
                <a:gd name="T25" fmla="*/ 0 h 163"/>
                <a:gd name="T26" fmla="*/ 2 w 17"/>
                <a:gd name="T27" fmla="*/ 2 h 163"/>
                <a:gd name="T28" fmla="*/ 2 w 17"/>
                <a:gd name="T29" fmla="*/ 2 h 163"/>
                <a:gd name="T30" fmla="*/ 0 w 17"/>
                <a:gd name="T31" fmla="*/ 2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3"/>
                <a:gd name="T50" fmla="*/ 17 w 17"/>
                <a:gd name="T51" fmla="*/ 163 h 1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3">
                  <a:moveTo>
                    <a:pt x="0" y="160"/>
                  </a:moveTo>
                  <a:lnTo>
                    <a:pt x="1" y="162"/>
                  </a:lnTo>
                  <a:lnTo>
                    <a:pt x="2" y="163"/>
                  </a:lnTo>
                  <a:lnTo>
                    <a:pt x="3" y="156"/>
                  </a:lnTo>
                  <a:lnTo>
                    <a:pt x="4" y="133"/>
                  </a:lnTo>
                  <a:lnTo>
                    <a:pt x="4" y="107"/>
                  </a:lnTo>
                  <a:lnTo>
                    <a:pt x="4" y="88"/>
                  </a:lnTo>
                  <a:lnTo>
                    <a:pt x="4" y="76"/>
                  </a:lnTo>
                  <a:lnTo>
                    <a:pt x="4" y="62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4" y="7"/>
                  </a:lnTo>
                  <a:lnTo>
                    <a:pt x="4" y="0"/>
                  </a:lnTo>
                  <a:lnTo>
                    <a:pt x="17" y="102"/>
                  </a:lnTo>
                  <a:lnTo>
                    <a:pt x="17" y="15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19"/>
            <p:cNvSpPr>
              <a:spLocks/>
            </p:cNvSpPr>
            <p:nvPr/>
          </p:nvSpPr>
          <p:spPr bwMode="auto">
            <a:xfrm>
              <a:off x="5157" y="1875"/>
              <a:ext cx="8" cy="63"/>
            </a:xfrm>
            <a:custGeom>
              <a:avLst/>
              <a:gdLst>
                <a:gd name="T0" fmla="*/ 0 w 11"/>
                <a:gd name="T1" fmla="*/ 2 h 84"/>
                <a:gd name="T2" fmla="*/ 0 w 11"/>
                <a:gd name="T3" fmla="*/ 2 h 84"/>
                <a:gd name="T4" fmla="*/ 0 w 11"/>
                <a:gd name="T5" fmla="*/ 2 h 84"/>
                <a:gd name="T6" fmla="*/ 0 w 11"/>
                <a:gd name="T7" fmla="*/ 2 h 84"/>
                <a:gd name="T8" fmla="*/ 0 w 11"/>
                <a:gd name="T9" fmla="*/ 0 h 84"/>
                <a:gd name="T10" fmla="*/ 1 w 11"/>
                <a:gd name="T11" fmla="*/ 2 h 84"/>
                <a:gd name="T12" fmla="*/ 1 w 11"/>
                <a:gd name="T13" fmla="*/ 2 h 84"/>
                <a:gd name="T14" fmla="*/ 1 w 11"/>
                <a:gd name="T15" fmla="*/ 2 h 84"/>
                <a:gd name="T16" fmla="*/ 1 w 11"/>
                <a:gd name="T17" fmla="*/ 2 h 84"/>
                <a:gd name="T18" fmla="*/ 1 w 11"/>
                <a:gd name="T19" fmla="*/ 2 h 84"/>
                <a:gd name="T20" fmla="*/ 0 w 11"/>
                <a:gd name="T21" fmla="*/ 2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4"/>
                <a:gd name="T35" fmla="*/ 11 w 11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4">
                  <a:moveTo>
                    <a:pt x="0" y="36"/>
                  </a:moveTo>
                  <a:lnTo>
                    <a:pt x="0" y="2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" y="58"/>
                  </a:lnTo>
                  <a:lnTo>
                    <a:pt x="11" y="84"/>
                  </a:lnTo>
                  <a:lnTo>
                    <a:pt x="10" y="78"/>
                  </a:lnTo>
                  <a:lnTo>
                    <a:pt x="6" y="65"/>
                  </a:lnTo>
                  <a:lnTo>
                    <a:pt x="2" y="4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0"/>
            <p:cNvSpPr>
              <a:spLocks/>
            </p:cNvSpPr>
            <p:nvPr/>
          </p:nvSpPr>
          <p:spPr bwMode="auto">
            <a:xfrm>
              <a:off x="4542" y="2028"/>
              <a:ext cx="11" cy="66"/>
            </a:xfrm>
            <a:custGeom>
              <a:avLst/>
              <a:gdLst>
                <a:gd name="T0" fmla="*/ 0 w 13"/>
                <a:gd name="T1" fmla="*/ 2 h 88"/>
                <a:gd name="T2" fmla="*/ 2 w 13"/>
                <a:gd name="T3" fmla="*/ 2 h 88"/>
                <a:gd name="T4" fmla="*/ 2 w 13"/>
                <a:gd name="T5" fmla="*/ 2 h 88"/>
                <a:gd name="T6" fmla="*/ 2 w 13"/>
                <a:gd name="T7" fmla="*/ 2 h 88"/>
                <a:gd name="T8" fmla="*/ 2 w 13"/>
                <a:gd name="T9" fmla="*/ 2 h 88"/>
                <a:gd name="T10" fmla="*/ 2 w 13"/>
                <a:gd name="T11" fmla="*/ 2 h 88"/>
                <a:gd name="T12" fmla="*/ 2 w 13"/>
                <a:gd name="T13" fmla="*/ 2 h 88"/>
                <a:gd name="T14" fmla="*/ 2 w 13"/>
                <a:gd name="T15" fmla="*/ 2 h 88"/>
                <a:gd name="T16" fmla="*/ 2 w 13"/>
                <a:gd name="T17" fmla="*/ 2 h 88"/>
                <a:gd name="T18" fmla="*/ 2 w 13"/>
                <a:gd name="T19" fmla="*/ 0 h 88"/>
                <a:gd name="T20" fmla="*/ 3 w 13"/>
                <a:gd name="T21" fmla="*/ 2 h 88"/>
                <a:gd name="T22" fmla="*/ 3 w 13"/>
                <a:gd name="T23" fmla="*/ 2 h 88"/>
                <a:gd name="T24" fmla="*/ 0 w 13"/>
                <a:gd name="T25" fmla="*/ 2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88"/>
                <a:gd name="T41" fmla="*/ 13 w 13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88">
                  <a:moveTo>
                    <a:pt x="0" y="88"/>
                  </a:moveTo>
                  <a:lnTo>
                    <a:pt x="2" y="73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2" y="12"/>
                  </a:lnTo>
                  <a:lnTo>
                    <a:pt x="2" y="3"/>
                  </a:lnTo>
                  <a:lnTo>
                    <a:pt x="2" y="0"/>
                  </a:lnTo>
                  <a:lnTo>
                    <a:pt x="13" y="56"/>
                  </a:lnTo>
                  <a:lnTo>
                    <a:pt x="13" y="8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1"/>
            <p:cNvSpPr>
              <a:spLocks/>
            </p:cNvSpPr>
            <p:nvPr/>
          </p:nvSpPr>
          <p:spPr bwMode="auto">
            <a:xfrm>
              <a:off x="4793" y="1368"/>
              <a:ext cx="11" cy="70"/>
            </a:xfrm>
            <a:custGeom>
              <a:avLst/>
              <a:gdLst>
                <a:gd name="T0" fmla="*/ 0 w 14"/>
                <a:gd name="T1" fmla="*/ 2 h 91"/>
                <a:gd name="T2" fmla="*/ 0 w 14"/>
                <a:gd name="T3" fmla="*/ 2 h 91"/>
                <a:gd name="T4" fmla="*/ 2 w 14"/>
                <a:gd name="T5" fmla="*/ 2 h 91"/>
                <a:gd name="T6" fmla="*/ 2 w 14"/>
                <a:gd name="T7" fmla="*/ 2 h 91"/>
                <a:gd name="T8" fmla="*/ 2 w 14"/>
                <a:gd name="T9" fmla="*/ 2 h 91"/>
                <a:gd name="T10" fmla="*/ 2 w 14"/>
                <a:gd name="T11" fmla="*/ 2 h 91"/>
                <a:gd name="T12" fmla="*/ 2 w 14"/>
                <a:gd name="T13" fmla="*/ 2 h 91"/>
                <a:gd name="T14" fmla="*/ 2 w 14"/>
                <a:gd name="T15" fmla="*/ 2 h 91"/>
                <a:gd name="T16" fmla="*/ 2 w 14"/>
                <a:gd name="T17" fmla="*/ 2 h 91"/>
                <a:gd name="T18" fmla="*/ 2 w 14"/>
                <a:gd name="T19" fmla="*/ 2 h 91"/>
                <a:gd name="T20" fmla="*/ 2 w 14"/>
                <a:gd name="T21" fmla="*/ 2 h 91"/>
                <a:gd name="T22" fmla="*/ 2 w 14"/>
                <a:gd name="T23" fmla="*/ 2 h 91"/>
                <a:gd name="T24" fmla="*/ 2 w 14"/>
                <a:gd name="T25" fmla="*/ 0 h 91"/>
                <a:gd name="T26" fmla="*/ 2 w 14"/>
                <a:gd name="T27" fmla="*/ 2 h 91"/>
                <a:gd name="T28" fmla="*/ 2 w 14"/>
                <a:gd name="T29" fmla="*/ 2 h 91"/>
                <a:gd name="T30" fmla="*/ 0 w 14"/>
                <a:gd name="T31" fmla="*/ 2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91"/>
                <a:gd name="T50" fmla="*/ 14 w 14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91">
                  <a:moveTo>
                    <a:pt x="0" y="90"/>
                  </a:moveTo>
                  <a:lnTo>
                    <a:pt x="0" y="91"/>
                  </a:lnTo>
                  <a:lnTo>
                    <a:pt x="3" y="91"/>
                  </a:lnTo>
                  <a:lnTo>
                    <a:pt x="4" y="88"/>
                  </a:lnTo>
                  <a:lnTo>
                    <a:pt x="4" y="75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4" y="43"/>
                  </a:lnTo>
                  <a:lnTo>
                    <a:pt x="4" y="35"/>
                  </a:lnTo>
                  <a:lnTo>
                    <a:pt x="4" y="24"/>
                  </a:lnTo>
                  <a:lnTo>
                    <a:pt x="4" y="13"/>
                  </a:lnTo>
                  <a:lnTo>
                    <a:pt x="4" y="4"/>
                  </a:lnTo>
                  <a:lnTo>
                    <a:pt x="4" y="0"/>
                  </a:lnTo>
                  <a:lnTo>
                    <a:pt x="14" y="58"/>
                  </a:lnTo>
                  <a:lnTo>
                    <a:pt x="14" y="8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2"/>
            <p:cNvSpPr>
              <a:spLocks/>
            </p:cNvSpPr>
            <p:nvPr/>
          </p:nvSpPr>
          <p:spPr bwMode="auto">
            <a:xfrm>
              <a:off x="5260" y="1778"/>
              <a:ext cx="14" cy="156"/>
            </a:xfrm>
            <a:custGeom>
              <a:avLst/>
              <a:gdLst>
                <a:gd name="T0" fmla="*/ 0 w 17"/>
                <a:gd name="T1" fmla="*/ 2 h 206"/>
                <a:gd name="T2" fmla="*/ 0 w 17"/>
                <a:gd name="T3" fmla="*/ 2 h 206"/>
                <a:gd name="T4" fmla="*/ 0 w 17"/>
                <a:gd name="T5" fmla="*/ 2 h 206"/>
                <a:gd name="T6" fmla="*/ 0 w 17"/>
                <a:gd name="T7" fmla="*/ 2 h 206"/>
                <a:gd name="T8" fmla="*/ 0 w 17"/>
                <a:gd name="T9" fmla="*/ 2 h 206"/>
                <a:gd name="T10" fmla="*/ 0 w 17"/>
                <a:gd name="T11" fmla="*/ 2 h 206"/>
                <a:gd name="T12" fmla="*/ 0 w 17"/>
                <a:gd name="T13" fmla="*/ 2 h 206"/>
                <a:gd name="T14" fmla="*/ 0 w 17"/>
                <a:gd name="T15" fmla="*/ 2 h 206"/>
                <a:gd name="T16" fmla="*/ 0 w 17"/>
                <a:gd name="T17" fmla="*/ 0 h 206"/>
                <a:gd name="T18" fmla="*/ 2 w 17"/>
                <a:gd name="T19" fmla="*/ 2 h 206"/>
                <a:gd name="T20" fmla="*/ 2 w 17"/>
                <a:gd name="T21" fmla="*/ 2 h 206"/>
                <a:gd name="T22" fmla="*/ 2 w 17"/>
                <a:gd name="T23" fmla="*/ 2 h 206"/>
                <a:gd name="T24" fmla="*/ 2 w 17"/>
                <a:gd name="T25" fmla="*/ 2 h 206"/>
                <a:gd name="T26" fmla="*/ 2 w 17"/>
                <a:gd name="T27" fmla="*/ 2 h 206"/>
                <a:gd name="T28" fmla="*/ 0 w 17"/>
                <a:gd name="T29" fmla="*/ 2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6"/>
                <a:gd name="T47" fmla="*/ 17 w 17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6">
                  <a:moveTo>
                    <a:pt x="0" y="173"/>
                  </a:moveTo>
                  <a:lnTo>
                    <a:pt x="0" y="138"/>
                  </a:lnTo>
                  <a:lnTo>
                    <a:pt x="0" y="116"/>
                  </a:lnTo>
                  <a:lnTo>
                    <a:pt x="0" y="99"/>
                  </a:lnTo>
                  <a:lnTo>
                    <a:pt x="0" y="81"/>
                  </a:lnTo>
                  <a:lnTo>
                    <a:pt x="0" y="57"/>
                  </a:lnTo>
                  <a:lnTo>
                    <a:pt x="0" y="30"/>
                  </a:lnTo>
                  <a:lnTo>
                    <a:pt x="0" y="8"/>
                  </a:lnTo>
                  <a:lnTo>
                    <a:pt x="0" y="0"/>
                  </a:lnTo>
                  <a:lnTo>
                    <a:pt x="17" y="133"/>
                  </a:lnTo>
                  <a:lnTo>
                    <a:pt x="17" y="196"/>
                  </a:lnTo>
                  <a:lnTo>
                    <a:pt x="15" y="201"/>
                  </a:lnTo>
                  <a:lnTo>
                    <a:pt x="9" y="206"/>
                  </a:lnTo>
                  <a:lnTo>
                    <a:pt x="2" y="201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3"/>
            <p:cNvSpPr>
              <a:spLocks/>
            </p:cNvSpPr>
            <p:nvPr/>
          </p:nvSpPr>
          <p:spPr bwMode="auto">
            <a:xfrm>
              <a:off x="4758" y="2010"/>
              <a:ext cx="20" cy="160"/>
            </a:xfrm>
            <a:custGeom>
              <a:avLst/>
              <a:gdLst>
                <a:gd name="T0" fmla="*/ 0 w 24"/>
                <a:gd name="T1" fmla="*/ 2 h 210"/>
                <a:gd name="T2" fmla="*/ 1 w 24"/>
                <a:gd name="T3" fmla="*/ 2 h 210"/>
                <a:gd name="T4" fmla="*/ 3 w 24"/>
                <a:gd name="T5" fmla="*/ 2 h 210"/>
                <a:gd name="T6" fmla="*/ 3 w 24"/>
                <a:gd name="T7" fmla="*/ 2 h 210"/>
                <a:gd name="T8" fmla="*/ 3 w 24"/>
                <a:gd name="T9" fmla="*/ 2 h 210"/>
                <a:gd name="T10" fmla="*/ 3 w 24"/>
                <a:gd name="T11" fmla="*/ 2 h 210"/>
                <a:gd name="T12" fmla="*/ 3 w 24"/>
                <a:gd name="T13" fmla="*/ 2 h 210"/>
                <a:gd name="T14" fmla="*/ 3 w 24"/>
                <a:gd name="T15" fmla="*/ 2 h 210"/>
                <a:gd name="T16" fmla="*/ 3 w 24"/>
                <a:gd name="T17" fmla="*/ 2 h 210"/>
                <a:gd name="T18" fmla="*/ 3 w 24"/>
                <a:gd name="T19" fmla="*/ 2 h 210"/>
                <a:gd name="T20" fmla="*/ 3 w 24"/>
                <a:gd name="T21" fmla="*/ 2 h 210"/>
                <a:gd name="T22" fmla="*/ 3 w 24"/>
                <a:gd name="T23" fmla="*/ 2 h 210"/>
                <a:gd name="T24" fmla="*/ 3 w 24"/>
                <a:gd name="T25" fmla="*/ 0 h 210"/>
                <a:gd name="T26" fmla="*/ 3 w 24"/>
                <a:gd name="T27" fmla="*/ 2 h 210"/>
                <a:gd name="T28" fmla="*/ 3 w 24"/>
                <a:gd name="T29" fmla="*/ 2 h 210"/>
                <a:gd name="T30" fmla="*/ 0 w 24"/>
                <a:gd name="T31" fmla="*/ 2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10"/>
                <a:gd name="T50" fmla="*/ 24 w 24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10">
                  <a:moveTo>
                    <a:pt x="0" y="207"/>
                  </a:moveTo>
                  <a:lnTo>
                    <a:pt x="1" y="203"/>
                  </a:lnTo>
                  <a:lnTo>
                    <a:pt x="3" y="194"/>
                  </a:lnTo>
                  <a:lnTo>
                    <a:pt x="4" y="183"/>
                  </a:lnTo>
                  <a:lnTo>
                    <a:pt x="6" y="172"/>
                  </a:lnTo>
                  <a:lnTo>
                    <a:pt x="6" y="138"/>
                  </a:lnTo>
                  <a:lnTo>
                    <a:pt x="6" y="116"/>
                  </a:lnTo>
                  <a:lnTo>
                    <a:pt x="6" y="99"/>
                  </a:lnTo>
                  <a:lnTo>
                    <a:pt x="6" y="80"/>
                  </a:lnTo>
                  <a:lnTo>
                    <a:pt x="6" y="56"/>
                  </a:lnTo>
                  <a:lnTo>
                    <a:pt x="6" y="30"/>
                  </a:lnTo>
                  <a:lnTo>
                    <a:pt x="6" y="8"/>
                  </a:lnTo>
                  <a:lnTo>
                    <a:pt x="6" y="0"/>
                  </a:lnTo>
                  <a:lnTo>
                    <a:pt x="24" y="132"/>
                  </a:lnTo>
                  <a:lnTo>
                    <a:pt x="22" y="21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4"/>
            <p:cNvSpPr>
              <a:spLocks/>
            </p:cNvSpPr>
            <p:nvPr/>
          </p:nvSpPr>
          <p:spPr bwMode="auto">
            <a:xfrm>
              <a:off x="4931" y="1380"/>
              <a:ext cx="19" cy="160"/>
            </a:xfrm>
            <a:custGeom>
              <a:avLst/>
              <a:gdLst>
                <a:gd name="T0" fmla="*/ 2 w 24"/>
                <a:gd name="T1" fmla="*/ 0 h 210"/>
                <a:gd name="T2" fmla="*/ 2 w 24"/>
                <a:gd name="T3" fmla="*/ 2 h 210"/>
                <a:gd name="T4" fmla="*/ 2 w 24"/>
                <a:gd name="T5" fmla="*/ 2 h 210"/>
                <a:gd name="T6" fmla="*/ 2 w 24"/>
                <a:gd name="T7" fmla="*/ 2 h 210"/>
                <a:gd name="T8" fmla="*/ 2 w 24"/>
                <a:gd name="T9" fmla="*/ 2 h 210"/>
                <a:gd name="T10" fmla="*/ 2 w 24"/>
                <a:gd name="T11" fmla="*/ 2 h 210"/>
                <a:gd name="T12" fmla="*/ 2 w 24"/>
                <a:gd name="T13" fmla="*/ 2 h 210"/>
                <a:gd name="T14" fmla="*/ 2 w 24"/>
                <a:gd name="T15" fmla="*/ 2 h 210"/>
                <a:gd name="T16" fmla="*/ 2 w 24"/>
                <a:gd name="T17" fmla="*/ 2 h 210"/>
                <a:gd name="T18" fmla="*/ 2 w 24"/>
                <a:gd name="T19" fmla="*/ 2 h 210"/>
                <a:gd name="T20" fmla="*/ 2 w 24"/>
                <a:gd name="T21" fmla="*/ 2 h 210"/>
                <a:gd name="T22" fmla="*/ 2 w 24"/>
                <a:gd name="T23" fmla="*/ 2 h 210"/>
                <a:gd name="T24" fmla="*/ 2 w 24"/>
                <a:gd name="T25" fmla="*/ 2 h 210"/>
                <a:gd name="T26" fmla="*/ 0 w 24"/>
                <a:gd name="T27" fmla="*/ 2 h 210"/>
                <a:gd name="T28" fmla="*/ 2 w 24"/>
                <a:gd name="T29" fmla="*/ 2 h 210"/>
                <a:gd name="T30" fmla="*/ 2 w 24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10"/>
                <a:gd name="T50" fmla="*/ 24 w 24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10">
                  <a:moveTo>
                    <a:pt x="14" y="0"/>
                  </a:moveTo>
                  <a:lnTo>
                    <a:pt x="16" y="5"/>
                  </a:lnTo>
                  <a:lnTo>
                    <a:pt x="20" y="15"/>
                  </a:lnTo>
                  <a:lnTo>
                    <a:pt x="24" y="27"/>
                  </a:lnTo>
                  <a:lnTo>
                    <a:pt x="23" y="37"/>
                  </a:lnTo>
                  <a:lnTo>
                    <a:pt x="10" y="68"/>
                  </a:lnTo>
                  <a:lnTo>
                    <a:pt x="10" y="91"/>
                  </a:lnTo>
                  <a:lnTo>
                    <a:pt x="16" y="110"/>
                  </a:lnTo>
                  <a:lnTo>
                    <a:pt x="18" y="129"/>
                  </a:lnTo>
                  <a:lnTo>
                    <a:pt x="17" y="154"/>
                  </a:lnTo>
                  <a:lnTo>
                    <a:pt x="16" y="180"/>
                  </a:lnTo>
                  <a:lnTo>
                    <a:pt x="14" y="202"/>
                  </a:lnTo>
                  <a:lnTo>
                    <a:pt x="14" y="210"/>
                  </a:lnTo>
                  <a:lnTo>
                    <a:pt x="0" y="87"/>
                  </a:lnTo>
                  <a:lnTo>
                    <a:pt x="8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25"/>
            <p:cNvSpPr>
              <a:spLocks/>
            </p:cNvSpPr>
            <p:nvPr/>
          </p:nvSpPr>
          <p:spPr bwMode="auto">
            <a:xfrm>
              <a:off x="4544" y="1656"/>
              <a:ext cx="19" cy="158"/>
            </a:xfrm>
            <a:custGeom>
              <a:avLst/>
              <a:gdLst>
                <a:gd name="T0" fmla="*/ 2 w 23"/>
                <a:gd name="T1" fmla="*/ 0 h 210"/>
                <a:gd name="T2" fmla="*/ 2 w 23"/>
                <a:gd name="T3" fmla="*/ 2 h 210"/>
                <a:gd name="T4" fmla="*/ 2 w 23"/>
                <a:gd name="T5" fmla="*/ 2 h 210"/>
                <a:gd name="T6" fmla="*/ 2 w 23"/>
                <a:gd name="T7" fmla="*/ 2 h 210"/>
                <a:gd name="T8" fmla="*/ 2 w 23"/>
                <a:gd name="T9" fmla="*/ 2 h 210"/>
                <a:gd name="T10" fmla="*/ 2 w 23"/>
                <a:gd name="T11" fmla="*/ 2 h 210"/>
                <a:gd name="T12" fmla="*/ 2 w 23"/>
                <a:gd name="T13" fmla="*/ 2 h 210"/>
                <a:gd name="T14" fmla="*/ 2 w 23"/>
                <a:gd name="T15" fmla="*/ 2 h 210"/>
                <a:gd name="T16" fmla="*/ 2 w 23"/>
                <a:gd name="T17" fmla="*/ 2 h 210"/>
                <a:gd name="T18" fmla="*/ 2 w 23"/>
                <a:gd name="T19" fmla="*/ 2 h 210"/>
                <a:gd name="T20" fmla="*/ 2 w 23"/>
                <a:gd name="T21" fmla="*/ 2 h 210"/>
                <a:gd name="T22" fmla="*/ 2 w 23"/>
                <a:gd name="T23" fmla="*/ 2 h 210"/>
                <a:gd name="T24" fmla="*/ 2 w 23"/>
                <a:gd name="T25" fmla="*/ 2 h 210"/>
                <a:gd name="T26" fmla="*/ 0 w 23"/>
                <a:gd name="T27" fmla="*/ 2 h 210"/>
                <a:gd name="T28" fmla="*/ 2 w 23"/>
                <a:gd name="T29" fmla="*/ 2 h 210"/>
                <a:gd name="T30" fmla="*/ 2 w 23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10"/>
                <a:gd name="T50" fmla="*/ 23 w 2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10">
                  <a:moveTo>
                    <a:pt x="13" y="0"/>
                  </a:moveTo>
                  <a:lnTo>
                    <a:pt x="15" y="5"/>
                  </a:lnTo>
                  <a:lnTo>
                    <a:pt x="20" y="15"/>
                  </a:lnTo>
                  <a:lnTo>
                    <a:pt x="23" y="27"/>
                  </a:lnTo>
                  <a:lnTo>
                    <a:pt x="22" y="37"/>
                  </a:lnTo>
                  <a:lnTo>
                    <a:pt x="9" y="68"/>
                  </a:lnTo>
                  <a:lnTo>
                    <a:pt x="9" y="91"/>
                  </a:lnTo>
                  <a:lnTo>
                    <a:pt x="14" y="110"/>
                  </a:lnTo>
                  <a:lnTo>
                    <a:pt x="16" y="129"/>
                  </a:lnTo>
                  <a:lnTo>
                    <a:pt x="15" y="153"/>
                  </a:lnTo>
                  <a:lnTo>
                    <a:pt x="14" y="180"/>
                  </a:lnTo>
                  <a:lnTo>
                    <a:pt x="13" y="202"/>
                  </a:lnTo>
                  <a:lnTo>
                    <a:pt x="13" y="210"/>
                  </a:lnTo>
                  <a:lnTo>
                    <a:pt x="0" y="88"/>
                  </a:lnTo>
                  <a:lnTo>
                    <a:pt x="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6"/>
            <p:cNvSpPr>
              <a:spLocks/>
            </p:cNvSpPr>
            <p:nvPr/>
          </p:nvSpPr>
          <p:spPr bwMode="auto">
            <a:xfrm>
              <a:off x="5133" y="2370"/>
              <a:ext cx="19" cy="158"/>
            </a:xfrm>
            <a:custGeom>
              <a:avLst/>
              <a:gdLst>
                <a:gd name="T0" fmla="*/ 2 w 25"/>
                <a:gd name="T1" fmla="*/ 0 h 210"/>
                <a:gd name="T2" fmla="*/ 2 w 25"/>
                <a:gd name="T3" fmla="*/ 2 h 210"/>
                <a:gd name="T4" fmla="*/ 2 w 25"/>
                <a:gd name="T5" fmla="*/ 2 h 210"/>
                <a:gd name="T6" fmla="*/ 2 w 25"/>
                <a:gd name="T7" fmla="*/ 2 h 210"/>
                <a:gd name="T8" fmla="*/ 2 w 25"/>
                <a:gd name="T9" fmla="*/ 2 h 210"/>
                <a:gd name="T10" fmla="*/ 2 w 25"/>
                <a:gd name="T11" fmla="*/ 2 h 210"/>
                <a:gd name="T12" fmla="*/ 2 w 25"/>
                <a:gd name="T13" fmla="*/ 2 h 210"/>
                <a:gd name="T14" fmla="*/ 2 w 25"/>
                <a:gd name="T15" fmla="*/ 2 h 210"/>
                <a:gd name="T16" fmla="*/ 2 w 25"/>
                <a:gd name="T17" fmla="*/ 2 h 210"/>
                <a:gd name="T18" fmla="*/ 2 w 25"/>
                <a:gd name="T19" fmla="*/ 2 h 210"/>
                <a:gd name="T20" fmla="*/ 2 w 25"/>
                <a:gd name="T21" fmla="*/ 2 h 210"/>
                <a:gd name="T22" fmla="*/ 2 w 25"/>
                <a:gd name="T23" fmla="*/ 2 h 210"/>
                <a:gd name="T24" fmla="*/ 2 w 25"/>
                <a:gd name="T25" fmla="*/ 2 h 210"/>
                <a:gd name="T26" fmla="*/ 0 w 25"/>
                <a:gd name="T27" fmla="*/ 2 h 210"/>
                <a:gd name="T28" fmla="*/ 2 w 25"/>
                <a:gd name="T29" fmla="*/ 2 h 210"/>
                <a:gd name="T30" fmla="*/ 2 w 25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10"/>
                <a:gd name="T50" fmla="*/ 25 w 2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10">
                  <a:moveTo>
                    <a:pt x="14" y="0"/>
                  </a:moveTo>
                  <a:lnTo>
                    <a:pt x="17" y="5"/>
                  </a:lnTo>
                  <a:lnTo>
                    <a:pt x="21" y="15"/>
                  </a:lnTo>
                  <a:lnTo>
                    <a:pt x="25" y="27"/>
                  </a:lnTo>
                  <a:lnTo>
                    <a:pt x="23" y="37"/>
                  </a:lnTo>
                  <a:lnTo>
                    <a:pt x="11" y="68"/>
                  </a:lnTo>
                  <a:lnTo>
                    <a:pt x="11" y="91"/>
                  </a:lnTo>
                  <a:lnTo>
                    <a:pt x="17" y="110"/>
                  </a:lnTo>
                  <a:lnTo>
                    <a:pt x="19" y="129"/>
                  </a:lnTo>
                  <a:lnTo>
                    <a:pt x="18" y="153"/>
                  </a:lnTo>
                  <a:lnTo>
                    <a:pt x="15" y="180"/>
                  </a:lnTo>
                  <a:lnTo>
                    <a:pt x="14" y="202"/>
                  </a:lnTo>
                  <a:lnTo>
                    <a:pt x="14" y="210"/>
                  </a:lnTo>
                  <a:lnTo>
                    <a:pt x="0" y="88"/>
                  </a:lnTo>
                  <a:lnTo>
                    <a:pt x="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27"/>
            <p:cNvSpPr>
              <a:spLocks/>
            </p:cNvSpPr>
            <p:nvPr/>
          </p:nvSpPr>
          <p:spPr bwMode="auto">
            <a:xfrm>
              <a:off x="5006" y="2725"/>
              <a:ext cx="18" cy="161"/>
            </a:xfrm>
            <a:custGeom>
              <a:avLst/>
              <a:gdLst>
                <a:gd name="T0" fmla="*/ 0 w 23"/>
                <a:gd name="T1" fmla="*/ 2 h 212"/>
                <a:gd name="T2" fmla="*/ 1 w 23"/>
                <a:gd name="T3" fmla="*/ 2 h 212"/>
                <a:gd name="T4" fmla="*/ 2 w 23"/>
                <a:gd name="T5" fmla="*/ 2 h 212"/>
                <a:gd name="T6" fmla="*/ 2 w 23"/>
                <a:gd name="T7" fmla="*/ 2 h 212"/>
                <a:gd name="T8" fmla="*/ 2 w 23"/>
                <a:gd name="T9" fmla="*/ 2 h 212"/>
                <a:gd name="T10" fmla="*/ 2 w 23"/>
                <a:gd name="T11" fmla="*/ 2 h 212"/>
                <a:gd name="T12" fmla="*/ 2 w 23"/>
                <a:gd name="T13" fmla="*/ 2 h 212"/>
                <a:gd name="T14" fmla="*/ 2 w 23"/>
                <a:gd name="T15" fmla="*/ 2 h 212"/>
                <a:gd name="T16" fmla="*/ 2 w 23"/>
                <a:gd name="T17" fmla="*/ 2 h 212"/>
                <a:gd name="T18" fmla="*/ 2 w 23"/>
                <a:gd name="T19" fmla="*/ 2 h 212"/>
                <a:gd name="T20" fmla="*/ 2 w 23"/>
                <a:gd name="T21" fmla="*/ 2 h 212"/>
                <a:gd name="T22" fmla="*/ 2 w 23"/>
                <a:gd name="T23" fmla="*/ 2 h 212"/>
                <a:gd name="T24" fmla="*/ 2 w 23"/>
                <a:gd name="T25" fmla="*/ 0 h 212"/>
                <a:gd name="T26" fmla="*/ 2 w 23"/>
                <a:gd name="T27" fmla="*/ 2 h 212"/>
                <a:gd name="T28" fmla="*/ 2 w 23"/>
                <a:gd name="T29" fmla="*/ 2 h 212"/>
                <a:gd name="T30" fmla="*/ 0 w 23"/>
                <a:gd name="T31" fmla="*/ 2 h 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12"/>
                <a:gd name="T50" fmla="*/ 23 w 23"/>
                <a:gd name="T51" fmla="*/ 212 h 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12">
                  <a:moveTo>
                    <a:pt x="0" y="207"/>
                  </a:moveTo>
                  <a:lnTo>
                    <a:pt x="1" y="209"/>
                  </a:lnTo>
                  <a:lnTo>
                    <a:pt x="3" y="212"/>
                  </a:lnTo>
                  <a:lnTo>
                    <a:pt x="4" y="202"/>
                  </a:lnTo>
                  <a:lnTo>
                    <a:pt x="6" y="173"/>
                  </a:lnTo>
                  <a:lnTo>
                    <a:pt x="6" y="138"/>
                  </a:lnTo>
                  <a:lnTo>
                    <a:pt x="6" y="116"/>
                  </a:lnTo>
                  <a:lnTo>
                    <a:pt x="6" y="99"/>
                  </a:lnTo>
                  <a:lnTo>
                    <a:pt x="6" y="80"/>
                  </a:lnTo>
                  <a:lnTo>
                    <a:pt x="6" y="56"/>
                  </a:lnTo>
                  <a:lnTo>
                    <a:pt x="6" y="30"/>
                  </a:lnTo>
                  <a:lnTo>
                    <a:pt x="6" y="8"/>
                  </a:lnTo>
                  <a:lnTo>
                    <a:pt x="6" y="0"/>
                  </a:lnTo>
                  <a:lnTo>
                    <a:pt x="23" y="132"/>
                  </a:lnTo>
                  <a:lnTo>
                    <a:pt x="23" y="19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28"/>
            <p:cNvSpPr>
              <a:spLocks/>
            </p:cNvSpPr>
            <p:nvPr/>
          </p:nvSpPr>
          <p:spPr bwMode="auto">
            <a:xfrm>
              <a:off x="4570" y="2481"/>
              <a:ext cx="24" cy="159"/>
            </a:xfrm>
            <a:custGeom>
              <a:avLst/>
              <a:gdLst>
                <a:gd name="T0" fmla="*/ 0 w 29"/>
                <a:gd name="T1" fmla="*/ 2 h 209"/>
                <a:gd name="T2" fmla="*/ 2 w 29"/>
                <a:gd name="T3" fmla="*/ 2 h 209"/>
                <a:gd name="T4" fmla="*/ 2 w 29"/>
                <a:gd name="T5" fmla="*/ 2 h 209"/>
                <a:gd name="T6" fmla="*/ 2 w 29"/>
                <a:gd name="T7" fmla="*/ 2 h 209"/>
                <a:gd name="T8" fmla="*/ 2 w 29"/>
                <a:gd name="T9" fmla="*/ 2 h 209"/>
                <a:gd name="T10" fmla="*/ 2 w 29"/>
                <a:gd name="T11" fmla="*/ 2 h 209"/>
                <a:gd name="T12" fmla="*/ 2 w 29"/>
                <a:gd name="T13" fmla="*/ 2 h 209"/>
                <a:gd name="T14" fmla="*/ 2 w 29"/>
                <a:gd name="T15" fmla="*/ 2 h 209"/>
                <a:gd name="T16" fmla="*/ 2 w 29"/>
                <a:gd name="T17" fmla="*/ 2 h 209"/>
                <a:gd name="T18" fmla="*/ 2 w 29"/>
                <a:gd name="T19" fmla="*/ 2 h 209"/>
                <a:gd name="T20" fmla="*/ 2 w 29"/>
                <a:gd name="T21" fmla="*/ 2 h 209"/>
                <a:gd name="T22" fmla="*/ 2 w 29"/>
                <a:gd name="T23" fmla="*/ 2 h 209"/>
                <a:gd name="T24" fmla="*/ 2 w 29"/>
                <a:gd name="T25" fmla="*/ 0 h 209"/>
                <a:gd name="T26" fmla="*/ 2 w 29"/>
                <a:gd name="T27" fmla="*/ 2 h 209"/>
                <a:gd name="T28" fmla="*/ 2 w 29"/>
                <a:gd name="T29" fmla="*/ 2 h 209"/>
                <a:gd name="T30" fmla="*/ 0 w 29"/>
                <a:gd name="T31" fmla="*/ 2 h 2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09"/>
                <a:gd name="T50" fmla="*/ 29 w 29"/>
                <a:gd name="T51" fmla="*/ 209 h 2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09">
                  <a:moveTo>
                    <a:pt x="0" y="208"/>
                  </a:moveTo>
                  <a:lnTo>
                    <a:pt x="2" y="204"/>
                  </a:lnTo>
                  <a:lnTo>
                    <a:pt x="3" y="196"/>
                  </a:lnTo>
                  <a:lnTo>
                    <a:pt x="5" y="185"/>
                  </a:lnTo>
                  <a:lnTo>
                    <a:pt x="6" y="173"/>
                  </a:lnTo>
                  <a:lnTo>
                    <a:pt x="8" y="139"/>
                  </a:lnTo>
                  <a:lnTo>
                    <a:pt x="8" y="116"/>
                  </a:lnTo>
                  <a:lnTo>
                    <a:pt x="7" y="99"/>
                  </a:lnTo>
                  <a:lnTo>
                    <a:pt x="6" y="80"/>
                  </a:lnTo>
                  <a:lnTo>
                    <a:pt x="6" y="56"/>
                  </a:lnTo>
                  <a:lnTo>
                    <a:pt x="6" y="29"/>
                  </a:lnTo>
                  <a:lnTo>
                    <a:pt x="6" y="8"/>
                  </a:lnTo>
                  <a:lnTo>
                    <a:pt x="6" y="0"/>
                  </a:lnTo>
                  <a:lnTo>
                    <a:pt x="23" y="132"/>
                  </a:lnTo>
                  <a:lnTo>
                    <a:pt x="29" y="209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1" name="Text Box 29"/>
          <p:cNvSpPr txBox="1">
            <a:spLocks noChangeArrowheads="1"/>
          </p:cNvSpPr>
          <p:nvPr/>
        </p:nvSpPr>
        <p:spPr bwMode="auto">
          <a:xfrm>
            <a:off x="6248400" y="3463925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Increased costs of hospitalization</a:t>
            </a:r>
          </a:p>
        </p:txBody>
      </p:sp>
      <p:sp>
        <p:nvSpPr>
          <p:cNvPr id="33802" name="Text Box 30"/>
          <p:cNvSpPr txBox="1">
            <a:spLocks noChangeArrowheads="1"/>
          </p:cNvSpPr>
          <p:nvPr/>
        </p:nvSpPr>
        <p:spPr bwMode="auto">
          <a:xfrm>
            <a:off x="152400" y="364648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Diabetes</a:t>
            </a:r>
          </a:p>
        </p:txBody>
      </p:sp>
      <p:grpSp>
        <p:nvGrpSpPr>
          <p:cNvPr id="15373" name="Group 42"/>
          <p:cNvGrpSpPr>
            <a:grpSpLocks/>
          </p:cNvGrpSpPr>
          <p:nvPr/>
        </p:nvGrpSpPr>
        <p:grpSpPr bwMode="auto">
          <a:xfrm>
            <a:off x="4419600" y="1695450"/>
            <a:ext cx="0" cy="3962400"/>
            <a:chOff x="2688" y="1116"/>
            <a:chExt cx="0" cy="2496"/>
          </a:xfrm>
        </p:grpSpPr>
        <p:grpSp>
          <p:nvGrpSpPr>
            <p:cNvPr id="15376" name="Group 31"/>
            <p:cNvGrpSpPr>
              <a:grpSpLocks/>
            </p:cNvGrpSpPr>
            <p:nvPr/>
          </p:nvGrpSpPr>
          <p:grpSpPr bwMode="auto">
            <a:xfrm>
              <a:off x="2688" y="1116"/>
              <a:ext cx="0" cy="1248"/>
              <a:chOff x="2688" y="1344"/>
              <a:chExt cx="0" cy="1248"/>
            </a:xfrm>
          </p:grpSpPr>
          <p:sp>
            <p:nvSpPr>
              <p:cNvPr id="6" name="Line 3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96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10" name="Line 33"/>
              <p:cNvSpPr>
                <a:spLocks noChangeShapeType="1"/>
              </p:cNvSpPr>
              <p:nvPr/>
            </p:nvSpPr>
            <p:spPr bwMode="auto">
              <a:xfrm>
                <a:off x="2688" y="1680"/>
                <a:ext cx="0" cy="14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11" name="Line 34"/>
              <p:cNvSpPr>
                <a:spLocks noChangeShapeType="1"/>
              </p:cNvSpPr>
              <p:nvPr/>
            </p:nvSpPr>
            <p:spPr bwMode="auto">
              <a:xfrm>
                <a:off x="2688" y="2064"/>
                <a:ext cx="0" cy="96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33812" name="Line 35"/>
              <p:cNvSpPr>
                <a:spLocks noChangeShapeType="1"/>
              </p:cNvSpPr>
              <p:nvPr/>
            </p:nvSpPr>
            <p:spPr bwMode="auto">
              <a:xfrm>
                <a:off x="2688" y="2400"/>
                <a:ext cx="0" cy="192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 type="stealth" w="lg" len="lg"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grpSp>
          <p:nvGrpSpPr>
            <p:cNvPr id="15377" name="Group 36"/>
            <p:cNvGrpSpPr>
              <a:grpSpLocks/>
            </p:cNvGrpSpPr>
            <p:nvPr/>
          </p:nvGrpSpPr>
          <p:grpSpPr bwMode="auto">
            <a:xfrm>
              <a:off x="2688" y="2604"/>
              <a:ext cx="0" cy="1008"/>
              <a:chOff x="2688" y="2832"/>
              <a:chExt cx="0" cy="1008"/>
            </a:xfrm>
          </p:grpSpPr>
          <p:sp>
            <p:nvSpPr>
              <p:cNvPr id="7" name="Line 37"/>
              <p:cNvSpPr>
                <a:spLocks noChangeShapeType="1"/>
              </p:cNvSpPr>
              <p:nvPr/>
            </p:nvSpPr>
            <p:spPr bwMode="auto">
              <a:xfrm flipV="1">
                <a:off x="2688" y="3696"/>
                <a:ext cx="0" cy="14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8" name="Line 38"/>
              <p:cNvSpPr>
                <a:spLocks noChangeShapeType="1"/>
              </p:cNvSpPr>
              <p:nvPr/>
            </p:nvSpPr>
            <p:spPr bwMode="auto">
              <a:xfrm flipV="1">
                <a:off x="2688" y="3312"/>
                <a:ext cx="0" cy="14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9" name="Line 39"/>
              <p:cNvSpPr>
                <a:spLocks noChangeShapeType="1"/>
              </p:cNvSpPr>
              <p:nvPr/>
            </p:nvSpPr>
            <p:spPr bwMode="auto">
              <a:xfrm flipV="1">
                <a:off x="2688" y="2832"/>
                <a:ext cx="0" cy="240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 type="stealth" w="lg" len="lg"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15374" name="Text Box 40"/>
          <p:cNvSpPr txBox="1">
            <a:spLocks noChangeArrowheads="1"/>
          </p:cNvSpPr>
          <p:nvPr/>
        </p:nvSpPr>
        <p:spPr bwMode="auto">
          <a:xfrm>
            <a:off x="76200" y="6278563"/>
            <a:ext cx="388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Newton C, et al. </a:t>
            </a:r>
            <a:r>
              <a:rPr lang="en-US" altLang="en-US" sz="1200" i="1">
                <a:solidFill>
                  <a:srgbClr val="FFFFFF"/>
                </a:solidFill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</a:rPr>
              <a:t>. 2006;12(suppl 3):43-48.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9063E-56C6-4F5D-BFCF-677E68D791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Implementation of Inpatient Diabetes Management Program Improves</a:t>
            </a:r>
            <a:br>
              <a:rPr lang="en-US" dirty="0"/>
            </a:br>
            <a:r>
              <a:rPr lang="en-US" dirty="0"/>
              <a:t>the Bottom Line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Accurately identifying and coding patients for  diagnosis of diabetes added $632,797 to the bottom line</a:t>
            </a:r>
          </a:p>
          <a:p>
            <a:pPr>
              <a:defRPr/>
            </a:pPr>
            <a:r>
              <a:rPr lang="en-US" dirty="0"/>
              <a:t>The gap between average length of stay (ALOS) for patients with diabetes vs those without diabetes was reduced from 3 to 1.2 days </a:t>
            </a:r>
          </a:p>
          <a:p>
            <a:pPr>
              <a:defRPr/>
            </a:pPr>
            <a:r>
              <a:rPr lang="en-US" dirty="0"/>
              <a:t>Readmission of patients with diabetes as a second diagnosis decreased from 10.5% to 7.3%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3500" y="6278563"/>
            <a:ext cx="701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Olson L,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3):35-42.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B8FF9-68E1-456E-99B3-CFCC76AE3A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84188" y="1828800"/>
            <a:ext cx="82296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Glucose Control Lowers Risk of Wound Infection in Patients With Diabetes </a:t>
            </a:r>
            <a:br>
              <a:rPr lang="en-US" dirty="0"/>
            </a:br>
            <a:r>
              <a:rPr lang="en-US" dirty="0"/>
              <a:t>After Cardiac Surgery</a:t>
            </a:r>
          </a:p>
        </p:txBody>
      </p:sp>
      <p:graphicFrame>
        <p:nvGraphicFramePr>
          <p:cNvPr id="34820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712788" y="1957388"/>
          <a:ext cx="7772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r:id="rId4" imgW="8199831" imgH="4151736" progId="Excel.Chart.8">
                  <p:embed/>
                </p:oleObj>
              </mc:Choice>
              <mc:Fallback>
                <p:oleObj r:id="rId4" imgW="8199831" imgH="4151736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957388"/>
                        <a:ext cx="7772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3500" y="6278563"/>
            <a:ext cx="7153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en-US" sz="1200" dirty="0" err="1">
                <a:solidFill>
                  <a:schemeClr val="bg1"/>
                </a:solidFill>
              </a:rPr>
              <a:t>Zerr</a:t>
            </a:r>
            <a:r>
              <a:rPr lang="fr-FR" altLang="en-US" sz="1200" dirty="0">
                <a:solidFill>
                  <a:schemeClr val="bg1"/>
                </a:solidFill>
              </a:rPr>
              <a:t> KJ, et al. </a:t>
            </a:r>
            <a:r>
              <a:rPr lang="fr-FR" altLang="en-US" sz="1200" i="1" dirty="0">
                <a:solidFill>
                  <a:schemeClr val="bg1"/>
                </a:solidFill>
              </a:rPr>
              <a:t>Ann </a:t>
            </a:r>
            <a:r>
              <a:rPr lang="fr-FR" altLang="en-US" sz="1200" i="1" dirty="0" err="1">
                <a:solidFill>
                  <a:schemeClr val="bg1"/>
                </a:solidFill>
              </a:rPr>
              <a:t>Thorac</a:t>
            </a:r>
            <a:r>
              <a:rPr lang="fr-FR" altLang="en-US" sz="1200" i="1" dirty="0">
                <a:solidFill>
                  <a:schemeClr val="bg1"/>
                </a:solidFill>
              </a:rPr>
              <a:t> </a:t>
            </a:r>
            <a:r>
              <a:rPr lang="fr-FR" altLang="en-US" sz="1200" i="1" dirty="0" err="1">
                <a:solidFill>
                  <a:schemeClr val="bg1"/>
                </a:solidFill>
              </a:rPr>
              <a:t>Surg</a:t>
            </a:r>
            <a:r>
              <a:rPr lang="fr-FR" altLang="en-US" sz="1200" dirty="0">
                <a:solidFill>
                  <a:schemeClr val="bg1"/>
                </a:solidFill>
              </a:rPr>
              <a:t>. 1997;63:356-361.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2676525" y="2713038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 b="1" i="1"/>
              <a:t>P</a:t>
            </a:r>
            <a:r>
              <a:rPr lang="en-US" altLang="en-US" sz="1600" b="1"/>
              <a:t>=0.002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74725" y="1408113"/>
            <a:ext cx="816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EC060-59A9-4F37-8C11-C54BA37A516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Glucose Control Lowers Costs Associated with Hospital-Acquired Infections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DF5B4-17F2-4CAE-8C8C-FF3EE41C5E1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500" y="609153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en-US" sz="1200" dirty="0">
                <a:solidFill>
                  <a:schemeClr val="bg1"/>
                </a:solidFill>
              </a:rPr>
              <a:t>HAI, </a:t>
            </a:r>
            <a:r>
              <a:rPr lang="fr-FR" altLang="en-US" sz="1200" dirty="0" err="1">
                <a:solidFill>
                  <a:schemeClr val="bg1"/>
                </a:solidFill>
              </a:rPr>
              <a:t>hospital-acquired</a:t>
            </a:r>
            <a:r>
              <a:rPr lang="fr-FR" altLang="en-US" sz="1200" dirty="0">
                <a:solidFill>
                  <a:schemeClr val="bg1"/>
                </a:solidFill>
              </a:rPr>
              <a:t> infection.</a:t>
            </a:r>
          </a:p>
          <a:p>
            <a:r>
              <a:rPr lang="fr-FR" altLang="en-US" sz="1200" dirty="0" err="1">
                <a:solidFill>
                  <a:schemeClr val="bg1"/>
                </a:solidFill>
              </a:rPr>
              <a:t>Krinsley</a:t>
            </a:r>
            <a:r>
              <a:rPr lang="fr-FR" altLang="en-US" sz="1200" dirty="0">
                <a:solidFill>
                  <a:schemeClr val="bg1"/>
                </a:solidFill>
              </a:rPr>
              <a:t> JS. </a:t>
            </a:r>
            <a:r>
              <a:rPr lang="fr-FR" altLang="en-US" sz="1200" i="1" dirty="0" err="1">
                <a:solidFill>
                  <a:schemeClr val="bg1"/>
                </a:solidFill>
              </a:rPr>
              <a:t>Hosp</a:t>
            </a:r>
            <a:r>
              <a:rPr lang="fr-FR" altLang="en-US" sz="1200" i="1" dirty="0">
                <a:solidFill>
                  <a:schemeClr val="bg1"/>
                </a:solidFill>
              </a:rPr>
              <a:t> </a:t>
            </a:r>
            <a:r>
              <a:rPr lang="fr-FR" altLang="en-US" sz="1200" i="1" dirty="0" err="1">
                <a:solidFill>
                  <a:schemeClr val="bg1"/>
                </a:solidFill>
              </a:rPr>
              <a:t>Pract</a:t>
            </a:r>
            <a:r>
              <a:rPr lang="fr-FR" altLang="en-US" sz="1200" i="1" dirty="0">
                <a:solidFill>
                  <a:schemeClr val="bg1"/>
                </a:solidFill>
              </a:rPr>
              <a:t> (1995)</a:t>
            </a:r>
            <a:r>
              <a:rPr lang="fr-FR" altLang="en-US" sz="1200" dirty="0">
                <a:solidFill>
                  <a:schemeClr val="bg1"/>
                </a:solidFill>
              </a:rPr>
              <a:t>. 2014:42:53-58.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07080627"/>
              </p:ext>
            </p:extLst>
          </p:nvPr>
        </p:nvGraphicFramePr>
        <p:xfrm>
          <a:off x="1881554" y="1957755"/>
          <a:ext cx="6805245" cy="116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wn Arrow 6"/>
          <p:cNvSpPr/>
          <p:nvPr/>
        </p:nvSpPr>
        <p:spPr>
          <a:xfrm>
            <a:off x="231530" y="3380546"/>
            <a:ext cx="1019908" cy="4572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5%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13730"/>
              </p:ext>
            </p:extLst>
          </p:nvPr>
        </p:nvGraphicFramePr>
        <p:xfrm>
          <a:off x="1324708" y="3380546"/>
          <a:ext cx="7211038" cy="68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savings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$262,500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Net benefit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$11,060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$200,360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0323" y="3024518"/>
            <a:ext cx="193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Reduction in HAI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23" y="1512240"/>
            <a:ext cx="3147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Glucose Monitoring Costs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134226" y="2265456"/>
            <a:ext cx="111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US Dollars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31530" y="4282297"/>
            <a:ext cx="1019908" cy="57013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10%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96104"/>
              </p:ext>
            </p:extLst>
          </p:nvPr>
        </p:nvGraphicFramePr>
        <p:xfrm>
          <a:off x="1324708" y="4282297"/>
          <a:ext cx="7211038" cy="68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savings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$650,000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Net benefit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$398,560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$587,860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231530" y="5225713"/>
            <a:ext cx="1019908" cy="83233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15%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12976"/>
              </p:ext>
            </p:extLst>
          </p:nvPr>
        </p:nvGraphicFramePr>
        <p:xfrm>
          <a:off x="1324708" y="5225714"/>
          <a:ext cx="7211038" cy="68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14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savings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$1,162,500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1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Net benefit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$911,060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$1,100,360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34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04800" y="1524000"/>
            <a:ext cx="8534400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858838" y="3081338"/>
            <a:ext cx="74263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55650" y="533400"/>
            <a:ext cx="79644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865188" y="1539875"/>
            <a:ext cx="6875462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1630363" y="1914525"/>
            <a:ext cx="656272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981075"/>
            <a:ext cx="82296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lIns="102047" tIns="51024" rIns="102047" bIns="51024">
            <a:spAutoFit/>
          </a:bodyPr>
          <a:lstStyle/>
          <a:p>
            <a:pPr algn="ctr" defTabSz="1020763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Socioeconomic Costs of DSWI: 16 Days and $26,000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Length of Stay (LOS) and Cost Comparison</a:t>
            </a:r>
          </a:p>
        </p:txBody>
      </p:sp>
      <p:graphicFrame>
        <p:nvGraphicFramePr>
          <p:cNvPr id="35849" name="Object 8"/>
          <p:cNvGraphicFramePr>
            <a:graphicFrameLocks noGrp="1"/>
          </p:cNvGraphicFramePr>
          <p:nvPr>
            <p:ph sz="half" idx="4294967295"/>
          </p:nvPr>
        </p:nvGraphicFramePr>
        <p:xfrm>
          <a:off x="4948238" y="1566863"/>
          <a:ext cx="4195762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r:id="rId4" imgW="4194412" imgH="4712616" progId="Excel.Chart.8">
                  <p:embed/>
                </p:oleObj>
              </mc:Choice>
              <mc:Fallback>
                <p:oleObj r:id="rId4" imgW="4194412" imgH="4712616" progId="Excel.Chart.8">
                  <p:embed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566863"/>
                        <a:ext cx="4195762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9"/>
          <p:cNvGraphicFramePr>
            <a:graphicFrameLocks noGrp="1"/>
          </p:cNvGraphicFramePr>
          <p:nvPr>
            <p:ph sz="half" idx="4294967295"/>
          </p:nvPr>
        </p:nvGraphicFramePr>
        <p:xfrm>
          <a:off x="531813" y="1489075"/>
          <a:ext cx="4206875" cy="478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r:id="rId6" imgW="4206605" imgH="4785775" progId="Excel.Chart.8">
                  <p:embed/>
                </p:oleObj>
              </mc:Choice>
              <mc:Fallback>
                <p:oleObj r:id="rId6" imgW="4206605" imgH="4785775" progId="Excel.Chart.8">
                  <p:embed/>
                  <p:pic>
                    <p:nvPicPr>
                      <p:cNvPr id="0" name="Object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489075"/>
                        <a:ext cx="4206875" cy="478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049588" y="1689100"/>
            <a:ext cx="304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cs typeface="Arial" pitchFamily="34" charset="0"/>
              </a:rPr>
              <a:t>■</a:t>
            </a:r>
            <a:r>
              <a:rPr lang="en-US" altLang="en-US" sz="2000">
                <a:cs typeface="Arial" pitchFamily="34" charset="0"/>
              </a:rPr>
              <a:t> No DSWI </a:t>
            </a:r>
            <a:r>
              <a:rPr lang="en-US" altLang="en-US" sz="2000">
                <a:solidFill>
                  <a:schemeClr val="hlink"/>
                </a:solidFill>
                <a:cs typeface="Arial" pitchFamily="34" charset="0"/>
              </a:rPr>
              <a:t>■</a:t>
            </a:r>
            <a:r>
              <a:rPr lang="en-US" altLang="en-US" sz="2000">
                <a:cs typeface="Arial" pitchFamily="34" charset="0"/>
              </a:rPr>
              <a:t> DSWI</a:t>
            </a:r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49213" y="6278563"/>
            <a:ext cx="3836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Furnary AP, et al. </a:t>
            </a:r>
            <a:r>
              <a:rPr lang="en-US" altLang="en-US" sz="1200" i="1">
                <a:solidFill>
                  <a:schemeClr val="bg1"/>
                </a:solidFill>
              </a:rPr>
              <a:t>Ann Thorac Surg</a:t>
            </a:r>
            <a:r>
              <a:rPr lang="en-US" altLang="en-US" sz="1200">
                <a:solidFill>
                  <a:schemeClr val="bg1"/>
                </a:solidFill>
              </a:rPr>
              <a:t>. 1999;67:352-362.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9AC0-12A2-457B-AE5B-1F6991E5279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/>
        </p:nvSpPr>
        <p:spPr bwMode="auto">
          <a:xfrm>
            <a:off x="857250" y="5105400"/>
            <a:ext cx="744855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182880" rIns="0" bIns="0"/>
          <a:lstStyle/>
          <a:p>
            <a:pPr marL="119063">
              <a:lnSpc>
                <a:spcPct val="95000"/>
              </a:lnSpc>
              <a:spcBef>
                <a:spcPct val="75000"/>
              </a:spcBef>
              <a:tabLst>
                <a:tab pos="4965700" algn="ctr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 Total cost savings = 	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73038" y="6324600"/>
            <a:ext cx="4724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Furnary AP, et al. </a:t>
            </a:r>
            <a:r>
              <a:rPr lang="en-US" altLang="en-US" sz="1200" i="1">
                <a:solidFill>
                  <a:srgbClr val="FFFFFF"/>
                </a:solidFill>
                <a:ea typeface="ヒラギノ角ゴ Pro W3"/>
                <a:cs typeface="ヒラギノ角ゴ Pro W3"/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. 2004;10(Suppl 2):21-33.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 of Intravenous Insulin Therapy </a:t>
            </a:r>
            <a:br>
              <a:rPr lang="en-US" dirty="0"/>
            </a:br>
            <a:r>
              <a:rPr lang="en-US" dirty="0"/>
              <a:t>Improves the Bottom Line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cardiac surgery patients with diabetes, continuous intravenous insulin therapy:</a:t>
            </a:r>
          </a:p>
          <a:p>
            <a:pPr lvl="1">
              <a:defRPr/>
            </a:pPr>
            <a:r>
              <a:rPr lang="en-US" dirty="0"/>
              <a:t>Reduced risk of deep sternal wound infection (DSWI)</a:t>
            </a:r>
          </a:p>
          <a:p>
            <a:pPr lvl="2">
              <a:defRPr/>
            </a:pPr>
            <a:r>
              <a:rPr lang="en-US" dirty="0"/>
              <a:t>Per patient cost savings from DSWI prevention = $2613</a:t>
            </a:r>
          </a:p>
          <a:p>
            <a:pPr lvl="1">
              <a:defRPr/>
            </a:pPr>
            <a:r>
              <a:rPr lang="en-US" dirty="0"/>
              <a:t>Reduced average glucose level by 135 mg/dL, translating into 2.7-day decrease </a:t>
            </a:r>
            <a:br>
              <a:rPr lang="en-US" dirty="0"/>
            </a:br>
            <a:r>
              <a:rPr lang="en-US" dirty="0"/>
              <a:t>in LOS</a:t>
            </a:r>
          </a:p>
          <a:p>
            <a:pPr lvl="2">
              <a:defRPr/>
            </a:pPr>
            <a:r>
              <a:rPr lang="en-US" dirty="0"/>
              <a:t>Per patient cost savings from glucose reduction = $3105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371850" y="5203825"/>
            <a:ext cx="4648200" cy="774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75000"/>
              </a:spcBef>
            </a:pPr>
            <a:r>
              <a:rPr lang="en-US" altLang="en-US" b="1"/>
              <a:t>$5580 per patient treated with continuous </a:t>
            </a:r>
            <a:br>
              <a:rPr lang="en-US" altLang="en-US" b="1"/>
            </a:br>
            <a:r>
              <a:rPr lang="en-US" altLang="en-US" b="1"/>
              <a:t>intravenous insulin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6128-9D43-44D6-93BF-0DAFEC2DD0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62" grpId="0" animBg="1"/>
      <p:bldP spid="115717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Cost Analysis of Glycemic Control </a:t>
            </a:r>
            <a:br>
              <a:rPr lang="en-US" dirty="0"/>
            </a:br>
            <a:r>
              <a:rPr lang="en-US" dirty="0"/>
              <a:t>in Mixed ICU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Annualized cost savings = $1,340,000</a:t>
            </a:r>
          </a:p>
          <a:p>
            <a:pPr>
              <a:defRPr/>
            </a:pPr>
            <a:r>
              <a:rPr lang="en-US" sz="2400" dirty="0"/>
              <a:t>Savings per patient = $1580</a:t>
            </a:r>
          </a:p>
          <a:p>
            <a:pPr>
              <a:defRPr/>
            </a:pPr>
            <a:r>
              <a:rPr lang="en-US" sz="2400" dirty="0"/>
              <a:t>Reduced LOS (mean = 3.4 days; median = 1.7 days)</a:t>
            </a:r>
          </a:p>
          <a:p>
            <a:pPr>
              <a:defRPr/>
            </a:pPr>
            <a:r>
              <a:rPr lang="en-US" sz="2400" dirty="0"/>
              <a:t>Number of ICU days reduced 17.2%</a:t>
            </a:r>
          </a:p>
          <a:p>
            <a:pPr>
              <a:defRPr/>
            </a:pPr>
            <a:r>
              <a:rPr lang="en-US" sz="2400" dirty="0"/>
              <a:t>Number of ventilator hours reduced 19.0%</a:t>
            </a:r>
          </a:p>
          <a:p>
            <a:pPr>
              <a:defRPr/>
            </a:pPr>
            <a:r>
              <a:rPr lang="en-US" sz="2400" dirty="0"/>
              <a:t>Laboratory costs reduced 24.3%</a:t>
            </a:r>
          </a:p>
          <a:p>
            <a:pPr>
              <a:defRPr/>
            </a:pPr>
            <a:r>
              <a:rPr lang="en-US" sz="2400" dirty="0"/>
              <a:t>Pharmacy costs reduced 16.7%</a:t>
            </a:r>
          </a:p>
          <a:p>
            <a:pPr>
              <a:defRPr/>
            </a:pPr>
            <a:r>
              <a:rPr lang="en-US" sz="2400" dirty="0"/>
              <a:t>Imaging costs reduced 5.0%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" y="6278563"/>
            <a:ext cx="800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Krinsley JS, et al. </a:t>
            </a:r>
            <a:r>
              <a:rPr lang="en-US" altLang="en-US" sz="1200" i="1">
                <a:solidFill>
                  <a:srgbClr val="FFFFFF"/>
                </a:solidFill>
                <a:ea typeface="ヒラギノ角ゴ Pro W3"/>
                <a:cs typeface="ヒラギノ角ゴ Pro W3"/>
              </a:rPr>
              <a:t>Chest.</a:t>
            </a:r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 2006;129:644-650.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6BF13-697A-4C93-8EF1-91D8EA5C2E2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Valuable Results in Clinical and </a:t>
            </a:r>
            <a:br>
              <a:rPr lang="en-US" dirty="0"/>
            </a:br>
            <a:r>
              <a:rPr lang="en-US" dirty="0"/>
              <a:t>Financial Outcomes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Changes in the initiation of IV insulin therapy have reduced monthly average glucose values in the medical ICU from 169 to 123 mg/dL</a:t>
            </a:r>
          </a:p>
          <a:p>
            <a:pPr>
              <a:defRPr/>
            </a:pPr>
            <a:r>
              <a:rPr lang="en-US" dirty="0"/>
              <a:t>The rate of catheter-related bloodstream infection (CR-BSI) has been reduced 33.5%</a:t>
            </a:r>
          </a:p>
          <a:p>
            <a:pPr>
              <a:defRPr/>
            </a:pPr>
            <a:r>
              <a:rPr lang="en-US" dirty="0"/>
              <a:t>Reducing these infections is estimated to save $6198 per 1000 event days, more than offsetting the additional cost of the IV insulin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52400" y="6294438"/>
            <a:ext cx="45418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Newton C,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3):43-48.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66455-284A-457D-A7AE-B6C0BE0CA0C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52400" y="6294438"/>
            <a:ext cx="45418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Newton C,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3):43-48.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Implementation of Inpatient Diabetes Management Program Improves</a:t>
            </a:r>
            <a:br>
              <a:rPr lang="en-US" dirty="0"/>
            </a:br>
            <a:r>
              <a:rPr lang="en-US" dirty="0"/>
              <a:t>the Bottom Line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Implementing an inpatient diabetes management program was associated with a length of stay reduction of 0.26 days, resulting in:</a:t>
            </a:r>
          </a:p>
          <a:p>
            <a:pPr lvl="1">
              <a:defRPr/>
            </a:pPr>
            <a:r>
              <a:rPr lang="en-US" dirty="0"/>
              <a:t>Revenue enhancement of $2,224,029 due to increased throughput</a:t>
            </a:r>
          </a:p>
          <a:p>
            <a:pPr lvl="1">
              <a:defRPr/>
            </a:pPr>
            <a:r>
              <a:rPr lang="en-US" dirty="0"/>
              <a:t>Return on investment of 467%</a:t>
            </a:r>
          </a:p>
          <a:p>
            <a:pPr>
              <a:defRPr/>
            </a:pPr>
            <a:r>
              <a:rPr lang="en-US" dirty="0"/>
              <a:t>Rate of catheter-related bloodstream infection was reduced by one-third in cardiac surgery patients, resulting in:</a:t>
            </a:r>
          </a:p>
          <a:p>
            <a:pPr lvl="1">
              <a:defRPr/>
            </a:pPr>
            <a:r>
              <a:rPr lang="en-US" dirty="0"/>
              <a:t>Estimated saving of $6198 per 1000 event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1E69D-4AD7-417A-A726-FF520530C9B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ALOS for Patients With a Diagnosis of Diabetes Decreased From 6.01 to 5.75</a:t>
            </a:r>
          </a:p>
        </p:txBody>
      </p:sp>
      <p:sp>
        <p:nvSpPr>
          <p:cNvPr id="4198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Benefits include:</a:t>
            </a:r>
          </a:p>
          <a:p>
            <a:pPr lvl="1">
              <a:defRPr/>
            </a:pPr>
            <a:r>
              <a:rPr lang="en-US" dirty="0"/>
              <a:t>Cost aversion</a:t>
            </a:r>
          </a:p>
          <a:p>
            <a:pPr lvl="2">
              <a:defRPr/>
            </a:pPr>
            <a:r>
              <a:rPr lang="en-US" dirty="0"/>
              <a:t>Particularly relevant for patients who have a predetermined reimbursement based on DRG</a:t>
            </a:r>
          </a:p>
          <a:p>
            <a:pPr lvl="1">
              <a:defRPr/>
            </a:pPr>
            <a:r>
              <a:rPr lang="en-US" dirty="0"/>
              <a:t>Throughput</a:t>
            </a:r>
          </a:p>
          <a:p>
            <a:pPr lvl="2">
              <a:defRPr/>
            </a:pPr>
            <a:r>
              <a:rPr lang="en-US" dirty="0"/>
              <a:t>Appropriately discharging a patient more quickly makes the bed available to another patient</a:t>
            </a:r>
          </a:p>
          <a:p>
            <a:pPr lvl="2">
              <a:defRPr/>
            </a:pPr>
            <a:r>
              <a:rPr lang="en-US" dirty="0"/>
              <a:t>Multiplying an incremental inpatient volume by the revenue margin per patient totaled a throughput value of more than</a:t>
            </a:r>
            <a:br>
              <a:rPr lang="en-US" dirty="0"/>
            </a:br>
            <a:r>
              <a:rPr lang="en-US" dirty="0"/>
              <a:t>$2 million/year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52400" y="6294438"/>
            <a:ext cx="45418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Newton C,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2006;12(suppl 3):43-48.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4EEFE-6CE5-4806-A6CD-D44972549DF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Benefits of Intensive</a:t>
            </a:r>
            <a:br>
              <a:rPr lang="en-US" dirty="0"/>
            </a:br>
            <a:r>
              <a:rPr lang="en-US" dirty="0"/>
              <a:t>Insulin Therapy in the ICU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Multidisciplinary approach to develop new insulin protocols and educate physicians, nurses, pharmacists, dietitians</a:t>
            </a:r>
          </a:p>
          <a:p>
            <a:pPr>
              <a:defRPr/>
            </a:pPr>
            <a:r>
              <a:rPr lang="en-US" dirty="0"/>
              <a:t>IV insulin protocol modified version of Markovitz protocol initiated for BG &gt;140mg/dL</a:t>
            </a:r>
          </a:p>
          <a:p>
            <a:pPr>
              <a:defRPr/>
            </a:pPr>
            <a:r>
              <a:rPr lang="en-US" dirty="0"/>
              <a:t>Subcutaneous insulin incorporating basal, nutritional, and corrective insulin</a:t>
            </a:r>
          </a:p>
          <a:p>
            <a:pPr>
              <a:defRPr/>
            </a:pPr>
            <a:r>
              <a:rPr lang="en-US" dirty="0"/>
              <a:t>Core TRIUMPH team consisting of endocrinologist and diabetes educator would oversee management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6200" y="6278563"/>
            <a:ext cx="7620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Sadhu AR, et al. </a:t>
            </a:r>
            <a:r>
              <a:rPr lang="en-US" altLang="en-US" sz="1200" i="1">
                <a:solidFill>
                  <a:srgbClr val="FFFFFF"/>
                </a:solidFill>
              </a:rPr>
              <a:t>Diabetes Care</a:t>
            </a:r>
            <a:r>
              <a:rPr lang="en-US" altLang="en-US" sz="1200">
                <a:solidFill>
                  <a:srgbClr val="FFFFFF"/>
                </a:solidFill>
              </a:rPr>
              <a:t>. 2008;31:1556-1561.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825" y="1289050"/>
            <a:ext cx="7118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</a:rPr>
              <a:t>Targeted Insulin Therapy to Improve Hospital Outcomes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8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1C652-76C9-4F04-BD1A-A02F24B806D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52400" y="6188075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</a:rPr>
              <a:t>CDCD. National diabetes fact sheet, 2011. Atlanta, GA: US Dept HHS, CDCP; 2011.</a:t>
            </a:r>
          </a:p>
          <a:p>
            <a:pPr eaLnBrk="1" hangingPunct="1"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</a:rPr>
              <a:t>http://www.cdc.gov/diabetes/statistics/hosp/adulttable1.htm.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Diabetes and Hospitalization:</a:t>
            </a:r>
            <a:br>
              <a:rPr lang="en-US" dirty="0"/>
            </a:br>
            <a:r>
              <a:rPr lang="en-US" dirty="0"/>
              <a:t>Scope of the Problem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The total estimated cost of diabetes in 2007 was $174 billion, with $116 billion attributed to excess medical expenditures</a:t>
            </a:r>
            <a:r>
              <a:rPr lang="en-US" baseline="30000" dirty="0"/>
              <a:t>1</a:t>
            </a:r>
          </a:p>
          <a:p>
            <a:pPr lvl="1">
              <a:defRPr/>
            </a:pPr>
            <a:r>
              <a:rPr lang="en-US" dirty="0"/>
              <a:t>The largest component of medical expenditures attributed to diabetes was hospital inpatient care (~50% of costs)</a:t>
            </a:r>
          </a:p>
          <a:p>
            <a:pPr>
              <a:defRPr/>
            </a:pPr>
            <a:r>
              <a:rPr lang="en-US" dirty="0"/>
              <a:t>Diabetes ranked #2, after circulatory diseases, as a hospital discharge diagnosis in 2009</a:t>
            </a:r>
            <a:r>
              <a:rPr lang="en-US" baseline="30000" dirty="0"/>
              <a:t>2</a:t>
            </a:r>
          </a:p>
          <a:p>
            <a:pPr lvl="1">
              <a:defRPr/>
            </a:pPr>
            <a:r>
              <a:rPr lang="en-US" dirty="0"/>
              <a:t>Diabetes made up 12% of all first-listed diagnosis ICD-9-CM Codes</a:t>
            </a:r>
          </a:p>
          <a:p>
            <a:pPr lvl="2">
              <a:defRPr/>
            </a:pPr>
            <a:r>
              <a:rPr lang="en-US" dirty="0"/>
              <a:t>N=688,000 patients</a:t>
            </a:r>
          </a:p>
          <a:p>
            <a:pPr lvl="2">
              <a:defRPr/>
            </a:pPr>
            <a:r>
              <a:rPr lang="en-US" dirty="0"/>
              <a:t>Average length of stay: 5.0 days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486400" y="529113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3.4 million inpatient-days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181600" y="5105400"/>
            <a:ext cx="304800" cy="7620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02D12-CA82-40A3-944E-CF580A030BE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Economic Analysis of Intensive Insulin Therapy in Critically Ill: TRIUMPH Study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impact of implementation of a clinical glucose management service in the ICUs</a:t>
            </a:r>
          </a:p>
          <a:p>
            <a:pPr>
              <a:defRPr/>
            </a:pPr>
            <a:r>
              <a:rPr lang="en-US" dirty="0"/>
              <a:t>Difference analysis:</a:t>
            </a:r>
          </a:p>
          <a:p>
            <a:pPr lvl="1">
              <a:defRPr/>
            </a:pPr>
            <a:r>
              <a:rPr lang="en-US" dirty="0"/>
              <a:t>Change in a given outcome between intervention vs comparison groups over the pre- and post-intervention periods</a:t>
            </a:r>
          </a:p>
          <a:p>
            <a:pPr lvl="1">
              <a:defRPr/>
            </a:pPr>
            <a:r>
              <a:rPr lang="en-US" dirty="0"/>
              <a:t>Accounted for any confounding secular time trends over the years (eg, price inflation, hospital-wide financial changes, and other new clinical practices)</a:t>
            </a:r>
          </a:p>
        </p:txBody>
      </p:sp>
      <p:sp>
        <p:nvSpPr>
          <p:cNvPr id="43012" name="Text Box 122"/>
          <p:cNvSpPr txBox="1">
            <a:spLocks noChangeArrowheads="1"/>
          </p:cNvSpPr>
          <p:nvPr/>
        </p:nvSpPr>
        <p:spPr bwMode="auto">
          <a:xfrm>
            <a:off x="120650" y="6276975"/>
            <a:ext cx="3851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Sadhu A, et al. </a:t>
            </a:r>
            <a:r>
              <a:rPr lang="en-US" altLang="en-US" sz="1200" i="1">
                <a:solidFill>
                  <a:srgbClr val="FFFFFF"/>
                </a:solidFill>
              </a:rPr>
              <a:t>Diabetes Care.</a:t>
            </a:r>
            <a:r>
              <a:rPr lang="en-US" altLang="en-US" sz="1200">
                <a:solidFill>
                  <a:srgbClr val="FFFFFF"/>
                </a:solidFill>
              </a:rPr>
              <a:t> 2008;31(8):1556-1661.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6A480-8258-4B04-86D4-A458950CE59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Types of Hospitalization Costs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0" cy="4475163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614">
                <a:tc>
                  <a:txBody>
                    <a:bodyPr/>
                    <a:lstStyle/>
                    <a:p>
                      <a:r>
                        <a:rPr lang="en-US" sz="1800" dirty="0"/>
                        <a:t>Direct</a:t>
                      </a:r>
                    </a:p>
                  </a:txBody>
                  <a:tcPr marT="45722" marB="45722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Patient care expenses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Examples: nursing, radiology, pharmacy, laboratory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592">
                <a:tc>
                  <a:txBody>
                    <a:bodyPr/>
                    <a:lstStyle/>
                    <a:p>
                      <a:r>
                        <a:rPr lang="en-US" sz="1800" dirty="0"/>
                        <a:t>Indirect</a:t>
                      </a:r>
                    </a:p>
                  </a:txBody>
                  <a:tcPr marT="45722" marB="45722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Ancillary care expenses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Examples: patient escort, nutrition, administration, financial services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729">
                <a:tc>
                  <a:txBody>
                    <a:bodyPr/>
                    <a:lstStyle/>
                    <a:p>
                      <a:r>
                        <a:rPr lang="en-US" sz="1800" dirty="0"/>
                        <a:t>Variable</a:t>
                      </a:r>
                    </a:p>
                  </a:txBody>
                  <a:tcPr marT="45722" marB="45722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Costs that change with volume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14">
                <a:tc>
                  <a:txBody>
                    <a:bodyPr/>
                    <a:lstStyle/>
                    <a:p>
                      <a:r>
                        <a:rPr lang="en-US" sz="1800" dirty="0"/>
                        <a:t>Fixed</a:t>
                      </a:r>
                    </a:p>
                  </a:txBody>
                  <a:tcPr marT="45722" marB="45722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 not change with volume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Example: cost of building space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614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 marT="45722" marB="45722"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All above costs together</a:t>
                      </a: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55" name="Text Box 122"/>
          <p:cNvSpPr txBox="1">
            <a:spLocks noChangeArrowheads="1"/>
          </p:cNvSpPr>
          <p:nvPr/>
        </p:nvSpPr>
        <p:spPr bwMode="auto">
          <a:xfrm>
            <a:off x="120650" y="6276975"/>
            <a:ext cx="3851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Sadhu A, et al. </a:t>
            </a:r>
            <a:r>
              <a:rPr lang="en-US" altLang="en-US" sz="1200" i="1">
                <a:solidFill>
                  <a:srgbClr val="FFFFFF"/>
                </a:solidFill>
              </a:rPr>
              <a:t>Diabetes Care.</a:t>
            </a:r>
            <a:r>
              <a:rPr lang="en-US" altLang="en-US" sz="1200">
                <a:solidFill>
                  <a:srgbClr val="FFFFFF"/>
                </a:solidFill>
              </a:rPr>
              <a:t> 2008;31(8):1556-1661.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D3965-A974-4CF6-AFE3-A7E20EE11B1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TRIUMPH Study: Cost Analysis </a:t>
            </a:r>
            <a:br>
              <a:rPr lang="en-US" dirty="0"/>
            </a:br>
            <a:r>
              <a:rPr lang="en-US" dirty="0"/>
              <a:t>After 1 Year</a:t>
            </a:r>
          </a:p>
        </p:txBody>
      </p:sp>
      <p:graphicFrame>
        <p:nvGraphicFramePr>
          <p:cNvPr id="14376" name="Group 40"/>
          <p:cNvGraphicFramePr>
            <a:graphicFrameLocks noGrp="1"/>
          </p:cNvGraphicFramePr>
          <p:nvPr>
            <p:ph idx="1"/>
          </p:nvPr>
        </p:nvGraphicFramePr>
        <p:xfrm>
          <a:off x="1366838" y="1676400"/>
          <a:ext cx="6410325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7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Outcome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Change in Outcome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N=6719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2003-2005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103113" marR="103113" anchor="ctr" horzOverflow="overflow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costs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-$4746 (-$10,509, $1832)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Direct variable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-$2210 (-$5593, $1584)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ICU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-$5231 (-$13,775, $3591)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Direct variable ICU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-$1143 (-$4096, $2068)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hospital LOS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-0.47 (-1.87, 1.02)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 LOS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-1.19 (-1.93, -0.43)*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Mortality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-.011 (-0.05, 0.03)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113" marR="1031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088" name="Text Box 122"/>
          <p:cNvSpPr txBox="1">
            <a:spLocks noChangeArrowheads="1"/>
          </p:cNvSpPr>
          <p:nvPr/>
        </p:nvSpPr>
        <p:spPr bwMode="auto">
          <a:xfrm>
            <a:off x="120650" y="6091238"/>
            <a:ext cx="385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* </a:t>
            </a:r>
            <a:r>
              <a:rPr lang="en-US" altLang="en-US" sz="1200" i="1">
                <a:solidFill>
                  <a:srgbClr val="FFFFFF"/>
                </a:solidFill>
              </a:rPr>
              <a:t>P</a:t>
            </a:r>
            <a:r>
              <a:rPr lang="en-US" altLang="en-US" sz="1200">
                <a:solidFill>
                  <a:srgbClr val="FFFFFF"/>
                </a:solidFill>
              </a:rPr>
              <a:t>≤0.05.</a:t>
            </a:r>
          </a:p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Sadhu A, et al. </a:t>
            </a:r>
            <a:r>
              <a:rPr lang="en-US" altLang="en-US" sz="1200" i="1">
                <a:solidFill>
                  <a:srgbClr val="FFFFFF"/>
                </a:solidFill>
              </a:rPr>
              <a:t>Diabetes Care.</a:t>
            </a:r>
            <a:r>
              <a:rPr lang="en-US" altLang="en-US" sz="1200">
                <a:solidFill>
                  <a:srgbClr val="FFFFFF"/>
                </a:solidFill>
              </a:rPr>
              <a:t> 2008;31(8):1556-1661.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62045-3F1B-4142-BD17-BBDCA42A5DB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TRIUMPH Study: Cost Analysis </a:t>
            </a:r>
            <a:br>
              <a:rPr lang="en-US" dirty="0"/>
            </a:br>
            <a:r>
              <a:rPr lang="en-US" dirty="0"/>
              <a:t>After 3 Years</a:t>
            </a:r>
          </a:p>
        </p:txBody>
      </p:sp>
      <p:graphicFrame>
        <p:nvGraphicFramePr>
          <p:cNvPr id="15400" name="Group 40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772400" cy="37877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Outcome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Change in Outcome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N=11,129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(2003-2007)**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costs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-$7580 (-$13,643, -$1180)*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Direct variable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-$4960 (-$8998, -$850)*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ICU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-$9919(-$17,995, -$2175)*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Direct variable ICU costs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-$3216 (-$6219, -$371)*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days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-0.25 (-1.55, .99)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 days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-1.88 (-2.78, -0.89)*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Mortality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-.026 (-.06,.00006)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Average glucose per patient day (mg/dL)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aramond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03632" marR="103632"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-9.18 (-12.49, -5.97)**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3632" marR="103632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2499" name="Text Box 122"/>
          <p:cNvSpPr txBox="1">
            <a:spLocks noChangeArrowheads="1"/>
          </p:cNvSpPr>
          <p:nvPr/>
        </p:nvSpPr>
        <p:spPr bwMode="auto">
          <a:xfrm>
            <a:off x="153988" y="5626100"/>
            <a:ext cx="7923212" cy="90805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defRPr sz="1200">
                <a:solidFill>
                  <a:srgbClr val="FFFFFF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>
                <a:latin typeface="+mn-lt"/>
                <a:ea typeface="ＭＳ Ｐゴシック" pitchFamily="-84" charset="-128"/>
              </a:rPr>
              <a:t>* </a:t>
            </a:r>
            <a:r>
              <a:rPr lang="en-US" i="1" dirty="0">
                <a:latin typeface="+mn-lt"/>
                <a:ea typeface="ＭＳ Ｐゴシック" pitchFamily="-84" charset="-128"/>
              </a:rPr>
              <a:t>P</a:t>
            </a:r>
            <a:r>
              <a:rPr lang="en-US" dirty="0">
                <a:latin typeface="+mn-lt"/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dirty="0">
                <a:latin typeface="+mn-lt"/>
                <a:ea typeface="ＭＳ Ｐゴシック" pitchFamily="-84" charset="-128"/>
              </a:rPr>
              <a:t>.05.</a:t>
            </a:r>
            <a:br>
              <a:rPr lang="en-US" dirty="0">
                <a:latin typeface="+mn-lt"/>
                <a:ea typeface="ＭＳ Ｐゴシック" pitchFamily="-84" charset="-128"/>
              </a:rPr>
            </a:br>
            <a:r>
              <a:rPr lang="en-US" dirty="0">
                <a:latin typeface="+mn-lt"/>
                <a:ea typeface="ＭＳ Ｐゴシック" pitchFamily="-84" charset="-128"/>
                <a:sym typeface="Symbol" pitchFamily="18" charset="2"/>
              </a:rPr>
              <a:t>** Glucose readings are from 2004 to 2007.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pitchFamily="-84" charset="-128"/>
                <a:sym typeface="Symbol" pitchFamily="18" charset="2"/>
              </a:rPr>
              <a:t>Costs are CPI adjusted; 95% empirical, bias-corrected bootstrapped confidence intervals shown in parentheses.</a:t>
            </a:r>
            <a:endParaRPr lang="en-US" dirty="0">
              <a:latin typeface="+mn-lt"/>
              <a:ea typeface="ＭＳ Ｐゴシック" pitchFamily="-8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+mn-lt"/>
                <a:ea typeface="ＭＳ Ｐゴシック" pitchFamily="-84" charset="-128"/>
              </a:rPr>
              <a:t>Sadhu A, et al. </a:t>
            </a:r>
            <a:r>
              <a:rPr lang="en-US" i="1" dirty="0">
                <a:latin typeface="+mn-lt"/>
                <a:ea typeface="ＭＳ Ｐゴシック" pitchFamily="-84" charset="-128"/>
              </a:rPr>
              <a:t>Diabetes.</a:t>
            </a:r>
            <a:r>
              <a:rPr lang="en-US" dirty="0">
                <a:latin typeface="+mn-lt"/>
                <a:ea typeface="ＭＳ Ｐゴシック" pitchFamily="-84" charset="-128"/>
              </a:rPr>
              <a:t> 2010;59(Supp 1):Abstr. 433-PP.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6158-76B3-4730-97EE-AAB30229F6E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Bottom Line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3381 admissions treated under the TRIUMPH program from 2005-2007</a:t>
            </a:r>
          </a:p>
          <a:p>
            <a:pPr>
              <a:defRPr/>
            </a:pPr>
            <a:r>
              <a:rPr lang="en-US" dirty="0"/>
              <a:t>Total cost savings of $7580/patient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	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28389" name="Oval 5"/>
          <p:cNvSpPr>
            <a:spLocks noChangeArrowheads="1"/>
          </p:cNvSpPr>
          <p:nvPr/>
        </p:nvSpPr>
        <p:spPr bwMode="auto">
          <a:xfrm>
            <a:off x="3048000" y="4419600"/>
            <a:ext cx="2667000" cy="914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514"/>
                </a:solidFill>
                <a:latin typeface="Times New Roman" pitchFamily="18" charset="0"/>
              </a:rPr>
              <a:t>$25,627,980</a:t>
            </a:r>
          </a:p>
        </p:txBody>
      </p:sp>
      <p:pic>
        <p:nvPicPr>
          <p:cNvPr id="528391" name="Picture 7" descr="BS005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392" name="Picture 8" descr="BS0050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153988" y="6257925"/>
            <a:ext cx="7923212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defPPr>
              <a:defRPr lang="en-US"/>
            </a:defPPr>
            <a:lvl1pPr eaLnBrk="1" hangingPunct="1">
              <a:defRPr sz="1200">
                <a:solidFill>
                  <a:srgbClr val="FFFFFF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ts val="600"/>
              </a:spcBef>
              <a:defRPr/>
            </a:pPr>
            <a:r>
              <a:rPr lang="en-US" dirty="0">
                <a:latin typeface="+mn-lt"/>
                <a:ea typeface="ＭＳ Ｐゴシック" pitchFamily="-84" charset="-128"/>
              </a:rPr>
              <a:t>Sadhu A, et al. </a:t>
            </a:r>
            <a:r>
              <a:rPr lang="en-US" i="1" dirty="0">
                <a:latin typeface="+mn-lt"/>
                <a:ea typeface="ＭＳ Ｐゴシック" pitchFamily="-84" charset="-128"/>
              </a:rPr>
              <a:t>Diabetes.</a:t>
            </a:r>
            <a:r>
              <a:rPr lang="en-US" dirty="0">
                <a:latin typeface="+mn-lt"/>
                <a:ea typeface="ＭＳ Ｐゴシック" pitchFamily="-84" charset="-128"/>
              </a:rPr>
              <a:t> 2010;59(Supp 1):Abstr. 433-PP.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DD61A-C3AE-4E56-AEAE-579E1552AED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and Clinical Impact of Hypoglycemia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B5374-1B08-4ED9-9649-5CDB4AD685A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LOS and Hypoglycemia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62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2538 patients treated with IIT after cardiac surgery</a:t>
            </a:r>
            <a:r>
              <a:rPr lang="en-US" baseline="30000" dirty="0"/>
              <a:t>1</a:t>
            </a:r>
          </a:p>
          <a:p>
            <a:pPr lvl="1">
              <a:defRPr/>
            </a:pPr>
            <a:r>
              <a:rPr lang="en-US" dirty="0"/>
              <a:t>77 patients with hypoglycemia (≤3.3 mmol/L or 60 mg/dL) had:</a:t>
            </a:r>
          </a:p>
          <a:p>
            <a:pPr lvl="2">
              <a:defRPr/>
            </a:pPr>
            <a:r>
              <a:rPr lang="en-US" dirty="0"/>
              <a:t>Increased ICU LOS by 3 days (</a:t>
            </a:r>
            <a:r>
              <a:rPr lang="en-US" i="1" dirty="0"/>
              <a:t>P</a:t>
            </a:r>
            <a:r>
              <a:rPr lang="en-US" dirty="0"/>
              <a:t>&lt;0.001)</a:t>
            </a:r>
          </a:p>
          <a:p>
            <a:pPr lvl="2">
              <a:defRPr/>
            </a:pPr>
            <a:r>
              <a:rPr lang="en-US" dirty="0"/>
              <a:t>Increased hospital LOS by 11 days (</a:t>
            </a:r>
            <a:r>
              <a:rPr lang="en-US" i="1" dirty="0"/>
              <a:t>P</a:t>
            </a:r>
            <a:r>
              <a:rPr lang="en-US" dirty="0"/>
              <a:t>&lt;0.001)</a:t>
            </a:r>
          </a:p>
          <a:p>
            <a:pPr>
              <a:defRPr/>
            </a:pPr>
            <a:r>
              <a:rPr lang="en-US" dirty="0"/>
              <a:t>4368 admissions of patients with diabetes</a:t>
            </a:r>
            <a:r>
              <a:rPr lang="en-US" baseline="30000" dirty="0"/>
              <a:t>2</a:t>
            </a:r>
          </a:p>
          <a:p>
            <a:pPr lvl="1">
              <a:defRPr/>
            </a:pPr>
            <a:r>
              <a:rPr lang="en-US" dirty="0"/>
              <a:t>Increase in LOS of 2.5 days for each additional day with hypoglycemia (≤2.5 mmol/L or 50 mg/dL)</a:t>
            </a:r>
          </a:p>
          <a:p>
            <a:pPr lvl="1">
              <a:defRPr/>
            </a:pPr>
            <a:r>
              <a:rPr lang="en-US" dirty="0"/>
              <a:t>Difference between actual LOS and expected LOS was 8.8 days for patients with &gt;2 days with hypoglycemia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152400" y="6089650"/>
            <a:ext cx="896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cs typeface="Arial" pitchFamily="34" charset="0"/>
              </a:rPr>
              <a:t>1. Stamou SC, et al. </a:t>
            </a:r>
            <a:r>
              <a:rPr lang="en-US" altLang="en-US" sz="1200" i="1">
                <a:solidFill>
                  <a:srgbClr val="FFFFFF"/>
                </a:solidFill>
                <a:cs typeface="Arial" pitchFamily="34" charset="0"/>
              </a:rPr>
              <a:t>J Thorac Cardiovasc Surg</a:t>
            </a:r>
            <a:r>
              <a:rPr lang="en-US" altLang="en-US" sz="1200">
                <a:solidFill>
                  <a:srgbClr val="FFFFFF"/>
                </a:solidFill>
                <a:cs typeface="Arial" pitchFamily="34" charset="0"/>
              </a:rPr>
              <a:t> . 2011;142:166-173.</a:t>
            </a:r>
            <a:endParaRPr lang="en-US" altLang="en-US" sz="1200" baseline="30000">
              <a:solidFill>
                <a:srgbClr val="FFFFFF"/>
              </a:solidFill>
              <a:cs typeface="Arial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FFFFFF"/>
                </a:solidFill>
                <a:cs typeface="Arial" pitchFamily="34" charset="0"/>
              </a:rPr>
              <a:t>2. Turchin A, et al. </a:t>
            </a:r>
            <a:r>
              <a:rPr lang="en-US" altLang="en-US" sz="1200" i="1">
                <a:solidFill>
                  <a:srgbClr val="FFFFFF"/>
                </a:solidFill>
                <a:cs typeface="Arial" pitchFamily="34" charset="0"/>
              </a:rPr>
              <a:t>Diabetes Care.</a:t>
            </a:r>
            <a:r>
              <a:rPr lang="en-US" altLang="en-US" sz="1200">
                <a:solidFill>
                  <a:srgbClr val="FFFFFF"/>
                </a:solidFill>
                <a:cs typeface="Arial" pitchFamily="34" charset="0"/>
              </a:rPr>
              <a:t> 2009;32:1153-1157.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0948A-E79D-4F6E-81A3-2E2866932F6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Impact of Hypoglycemia </a:t>
            </a:r>
            <a:br>
              <a:rPr lang="en-US" dirty="0"/>
            </a:br>
            <a:r>
              <a:rPr lang="en-US" dirty="0"/>
              <a:t>During Hospitalization</a:t>
            </a:r>
          </a:p>
        </p:txBody>
      </p:sp>
      <p:graphicFrame>
        <p:nvGraphicFramePr>
          <p:cNvPr id="120361" name="Group 55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77200" cy="3898899"/>
        </p:xfrm>
        <a:graphic>
          <a:graphicData uri="http://schemas.openxmlformats.org/drawingml/2006/table">
            <a:tbl>
              <a:tblPr/>
              <a:tblGrid>
                <a:gridCol w="205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Outcome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Patients with hypoglycemia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Mean (median)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Patients without hypoglycemia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Mean (median)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Comparison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Difference/OR (95% CI)</a:t>
                      </a:r>
                    </a:p>
                  </a:txBody>
                  <a:tcPr marL="80404" marR="8040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value</a:t>
                      </a:r>
                    </a:p>
                  </a:txBody>
                  <a:tcPr marL="80404" marR="8040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Charges (2006 $)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&lt;70 mg/dL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&lt;50 mg/dL</a:t>
                      </a: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85,905 (33,446)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98,304 (25,401)</a:t>
                      </a: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54,038 (17,609)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39% (36-42)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50% (43-55)</a:t>
                      </a: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Length of stay (days)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&lt;70 mg/dL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&lt;50 mg/dL</a:t>
                      </a: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11.7 (8.0)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13.6 (9.1)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5.1 (3.8)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3.0 (2.8-3.2)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4.2 (3.8-4.6)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Hospital mortality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&lt;70 mg/dL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&lt;50 mg/dL</a:t>
                      </a: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6.3%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1.07 (1.02-1.11)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1.16 (1.09-1.30)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New discharge to SNF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&lt;70 mg/dL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BG &lt;50 mg/dL</a:t>
                      </a: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26.5%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22.7%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14.5%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1.58 (1.48-1.69)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1.84 (1.65-2.04)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&lt;0.001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80404" marR="80404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19" name="TextBox 4"/>
          <p:cNvSpPr txBox="1">
            <a:spLocks noChangeArrowheads="1"/>
          </p:cNvSpPr>
          <p:nvPr/>
        </p:nvSpPr>
        <p:spPr bwMode="auto">
          <a:xfrm>
            <a:off x="53975" y="62484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Curkendall SM, et al. </a:t>
            </a:r>
            <a:r>
              <a:rPr lang="en-US" altLang="en-US" sz="1200" i="1">
                <a:solidFill>
                  <a:schemeClr val="bg1"/>
                </a:solidFill>
              </a:rPr>
              <a:t>Endocr Pract</a:t>
            </a:r>
            <a:r>
              <a:rPr lang="en-US" altLang="en-US" sz="1200">
                <a:solidFill>
                  <a:schemeClr val="bg1"/>
                </a:solidFill>
              </a:rPr>
              <a:t>. 2009;15:302-312.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AB101-9AF6-4B7C-96FE-DC880DE2DC0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Key Points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Diabetes is an increasingly prevalent diagnosis among hospitalized patients</a:t>
            </a:r>
          </a:p>
          <a:p>
            <a:pPr lvl="1">
              <a:defRPr/>
            </a:pPr>
            <a:r>
              <a:rPr lang="en-US" dirty="0"/>
              <a:t>Many patients have unrecognized diabetes</a:t>
            </a:r>
          </a:p>
          <a:p>
            <a:pPr>
              <a:defRPr/>
            </a:pPr>
            <a:r>
              <a:rPr lang="en-US" dirty="0"/>
              <a:t>Diabetes contributes to greater lengths of stay and increased costs among hospitalized patients</a:t>
            </a:r>
          </a:p>
          <a:p>
            <a:pPr>
              <a:defRPr/>
            </a:pPr>
            <a:r>
              <a:rPr lang="en-US" dirty="0"/>
              <a:t>Identifying and treating diabetes:</a:t>
            </a:r>
          </a:p>
          <a:p>
            <a:pPr lvl="1">
              <a:defRPr/>
            </a:pPr>
            <a:r>
              <a:rPr lang="en-US" dirty="0"/>
              <a:t>Reduces risk of serious and expensive complications</a:t>
            </a:r>
          </a:p>
          <a:p>
            <a:pPr lvl="1">
              <a:defRPr/>
            </a:pPr>
            <a:r>
              <a:rPr lang="en-US" dirty="0"/>
              <a:t>Reduces length of stay</a:t>
            </a:r>
          </a:p>
          <a:p>
            <a:pPr lvl="1">
              <a:defRPr/>
            </a:pPr>
            <a:r>
              <a:rPr lang="en-US" dirty="0"/>
              <a:t>Improves the bottom 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156BF-C78E-4F02-B690-7B4C6C9D405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Key Points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Hospitals and physicians who are diabetes experts, with the support of other allied health professionals, can work together to:</a:t>
            </a:r>
          </a:p>
          <a:p>
            <a:pPr lvl="1">
              <a:defRPr/>
            </a:pPr>
            <a:r>
              <a:rPr lang="en-US" dirty="0"/>
              <a:t>Enhance the quality of care and improve outcomes</a:t>
            </a:r>
          </a:p>
          <a:p>
            <a:pPr lvl="1">
              <a:defRPr/>
            </a:pPr>
            <a:r>
              <a:rPr lang="en-US" dirty="0"/>
              <a:t>Increase revenues with appropriate payment for care provided and resources expended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96875" y="5029200"/>
            <a:ext cx="8299450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000" b="1" dirty="0"/>
              <a:t>Proactive implementation of programs to improve diabetes control </a:t>
            </a:r>
            <a:br>
              <a:rPr lang="en-US" sz="2000" b="1" dirty="0"/>
            </a:br>
            <a:r>
              <a:rPr lang="en-US" sz="2000" b="1" dirty="0"/>
              <a:t>improves both patient outcome and hospital bottom lines.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49A66-53B6-413A-A51C-4AA4B37F579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41438" y="247650"/>
            <a:ext cx="6735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 b="1">
              <a:solidFill>
                <a:srgbClr val="000066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975" y="6291263"/>
            <a:ext cx="906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  <a:cs typeface="Arial" pitchFamily="34" charset="0"/>
              </a:rPr>
              <a:t>Swanson CM, et al. </a:t>
            </a:r>
            <a:r>
              <a:rPr lang="en-US" altLang="en-US" sz="1200" i="1">
                <a:solidFill>
                  <a:srgbClr val="FFFFFF"/>
                </a:solidFill>
                <a:cs typeface="Arial" pitchFamily="34" charset="0"/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  <a:cs typeface="Arial" pitchFamily="34" charset="0"/>
              </a:rPr>
              <a:t>. 2011;17:853-861.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Glucose Abnormalities Are Common </a:t>
            </a:r>
            <a:br>
              <a:rPr lang="en-US" dirty="0"/>
            </a:br>
            <a:r>
              <a:rPr lang="en-US" dirty="0"/>
              <a:t>in Hospitalized Patients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2286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Critically Ill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Noncritically Ill</a:t>
                      </a:r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r>
                        <a:rPr lang="en-US" sz="1800" dirty="0"/>
                        <a:t>Hyperglycemia</a:t>
                      </a:r>
                    </a:p>
                    <a:p>
                      <a:r>
                        <a:rPr lang="en-US" sz="1800" dirty="0"/>
                        <a:t>(BG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&gt;180 mg/dL)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32.2% patient-days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32.0% patient-days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r>
                        <a:rPr lang="en-US" sz="1800" dirty="0"/>
                        <a:t>Hypoglycemia</a:t>
                      </a:r>
                    </a:p>
                    <a:p>
                      <a:r>
                        <a:rPr lang="en-US" sz="1800" dirty="0"/>
                        <a:t>(BG &lt;70 mg/dL)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6.3% patient-days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5.7% patient-days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4AB7F-BD89-4C2C-9414-234B161610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Glycemic control in the hospital should become a priority</a:t>
            </a:r>
          </a:p>
          <a:p>
            <a:pPr lvl="1">
              <a:defRPr/>
            </a:pPr>
            <a:r>
              <a:rPr lang="en-US" dirty="0"/>
              <a:t>Enhance quality and patient safety</a:t>
            </a:r>
          </a:p>
          <a:p>
            <a:pPr lvl="1">
              <a:defRPr/>
            </a:pPr>
            <a:r>
              <a:rPr lang="en-US" dirty="0"/>
              <a:t>Competitive advantage</a:t>
            </a:r>
          </a:p>
          <a:p>
            <a:pPr lvl="1">
              <a:defRPr/>
            </a:pPr>
            <a:r>
              <a:rPr lang="en-US" dirty="0"/>
              <a:t>Cost savings</a:t>
            </a:r>
          </a:p>
          <a:p>
            <a:pPr lvl="1">
              <a:defRPr/>
            </a:pPr>
            <a:r>
              <a:rPr lang="en-US" dirty="0"/>
              <a:t>The Joint Commission Certification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55E51-14F0-435B-8D91-ABDE3CACA09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Impact of Hyperglycemia </a:t>
            </a:r>
            <a:br>
              <a:rPr lang="en-US" dirty="0"/>
            </a:br>
            <a:r>
              <a:rPr lang="en-US" dirty="0"/>
              <a:t>and Diabetes in the Hospital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Hyperglycemia on general medical or surgical units is associated with</a:t>
            </a:r>
          </a:p>
          <a:p>
            <a:pPr lvl="1">
              <a:defRPr/>
            </a:pPr>
            <a:r>
              <a:rPr lang="en-US" dirty="0"/>
              <a:t>18-fold increase in in-hospital mortality</a:t>
            </a:r>
          </a:p>
          <a:p>
            <a:pPr lvl="1">
              <a:defRPr/>
            </a:pPr>
            <a:r>
              <a:rPr lang="en-US" dirty="0"/>
              <a:t>Longer length of stay</a:t>
            </a:r>
          </a:p>
          <a:p>
            <a:pPr lvl="1">
              <a:defRPr/>
            </a:pPr>
            <a:r>
              <a:rPr lang="en-US" dirty="0"/>
              <a:t>More subsequent nursing home care </a:t>
            </a:r>
          </a:p>
          <a:p>
            <a:pPr lvl="1">
              <a:defRPr/>
            </a:pPr>
            <a:r>
              <a:rPr lang="en-US" dirty="0"/>
              <a:t>Greater risk of infection</a:t>
            </a:r>
          </a:p>
          <a:p>
            <a:pPr>
              <a:defRPr/>
            </a:pPr>
            <a:r>
              <a:rPr lang="en-US" dirty="0"/>
              <a:t>Hyperglycemia, with or without prior diagnosis of diabetes, increases in-hospital mortality and congestive heart failure in patients with acute myocardial infarction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" y="6276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Umpierrez G, et al. </a:t>
            </a:r>
            <a:r>
              <a:rPr lang="en-US" altLang="en-US" sz="1200" i="1">
                <a:solidFill>
                  <a:schemeClr val="bg1"/>
                </a:solidFill>
              </a:rPr>
              <a:t>J Clin Endocrinol Metab.</a:t>
            </a:r>
            <a:r>
              <a:rPr lang="en-US" altLang="en-US" sz="1200">
                <a:solidFill>
                  <a:schemeClr val="bg1"/>
                </a:solidFill>
              </a:rPr>
              <a:t> 2002;87:978-982; Capes SE, et al.</a:t>
            </a:r>
            <a:r>
              <a:rPr lang="en-US" altLang="en-US" sz="1200" i="1">
                <a:solidFill>
                  <a:schemeClr val="bg1"/>
                </a:solidFill>
              </a:rPr>
              <a:t> Lancet</a:t>
            </a:r>
            <a:r>
              <a:rPr lang="en-US" altLang="en-US" sz="1200">
                <a:solidFill>
                  <a:schemeClr val="bg1"/>
                </a:solidFill>
              </a:rPr>
              <a:t>. 2000;355:773-778.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B3866-B304-4BEA-BEFC-2991168B36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Inpatient Hospital Costs Account for Greatest Proportion of Health Care Expenditures for Patients With Diabetes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46050" y="6402388"/>
            <a:ext cx="8305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ADA. </a:t>
            </a:r>
            <a:r>
              <a:rPr lang="en-US" altLang="en-US" sz="1200" i="1">
                <a:solidFill>
                  <a:schemeClr val="bg1"/>
                </a:solidFill>
              </a:rPr>
              <a:t>Diabetes Care </a:t>
            </a:r>
            <a:r>
              <a:rPr lang="en-US" altLang="en-US" sz="1200">
                <a:solidFill>
                  <a:schemeClr val="bg1"/>
                </a:solidFill>
              </a:rPr>
              <a:t>2008;31:596-615.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52513" y="1514475"/>
            <a:ext cx="7113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Of $116 billion attributed to excess medical expenditures, hospital inpatient days account for ~50% of dollars spent: &gt;$58 billion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E9D8-8B80-4C27-A60D-776CE69453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9462" name="Group 35"/>
          <p:cNvGrpSpPr>
            <a:grpSpLocks/>
          </p:cNvGrpSpPr>
          <p:nvPr/>
        </p:nvGrpSpPr>
        <p:grpSpPr bwMode="auto">
          <a:xfrm>
            <a:off x="401638" y="2152650"/>
            <a:ext cx="8874125" cy="4171950"/>
            <a:chOff x="402336" y="2152180"/>
            <a:chExt cx="8872870" cy="4172420"/>
          </a:xfrm>
        </p:grpSpPr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942010" y="2152180"/>
              <a:ext cx="7237976" cy="41724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464" name="Text Box 5"/>
            <p:cNvSpPr txBox="1">
              <a:spLocks noChangeArrowheads="1"/>
            </p:cNvSpPr>
            <p:nvPr/>
          </p:nvSpPr>
          <p:spPr bwMode="auto">
            <a:xfrm>
              <a:off x="2836863" y="2183551"/>
              <a:ext cx="344805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Annual Costs Due to Diabetes</a:t>
              </a:r>
              <a:br>
                <a:rPr lang="en-US" altLang="en-US" sz="1600" b="1"/>
              </a:br>
              <a:r>
                <a:rPr lang="en-US" altLang="en-US" sz="1600" b="1"/>
                <a:t>(in billions)</a:t>
              </a:r>
            </a:p>
          </p:txBody>
        </p:sp>
        <p:graphicFrame>
          <p:nvGraphicFramePr>
            <p:cNvPr id="19465" name="Object 6"/>
            <p:cNvGraphicFramePr>
              <a:graphicFrameLocks noChangeAspect="1"/>
            </p:cNvGraphicFramePr>
            <p:nvPr/>
          </p:nvGraphicFramePr>
          <p:xfrm>
            <a:off x="351536" y="2553007"/>
            <a:ext cx="8974470" cy="3759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2" r:id="rId4" imgW="8974090" imgH="3755461" progId="Excel.Chart.8">
                    <p:embed/>
                  </p:oleObj>
                </mc:Choice>
                <mc:Fallback>
                  <p:oleObj r:id="rId4" imgW="8974090" imgH="3755461" progId="Excel.Chart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36" y="2553007"/>
                          <a:ext cx="8974470" cy="37591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5770563" y="3002269"/>
              <a:ext cx="24098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Hospital inpatient</a:t>
              </a:r>
              <a:br>
                <a:rPr lang="en-US" altLang="en-US" sz="1600" b="1"/>
              </a:br>
              <a:r>
                <a:rPr lang="en-US" altLang="en-US" sz="1600" b="1"/>
                <a:t>$58.3 billion</a:t>
              </a:r>
            </a:p>
          </p:txBody>
        </p:sp>
        <p:sp>
          <p:nvSpPr>
            <p:cNvPr id="19467" name="Rectangle 7"/>
            <p:cNvSpPr>
              <a:spLocks noChangeArrowheads="1"/>
            </p:cNvSpPr>
            <p:nvPr/>
          </p:nvSpPr>
          <p:spPr bwMode="auto">
            <a:xfrm>
              <a:off x="3532188" y="2700644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Insulin and delivery supplies</a:t>
              </a:r>
              <a:br>
                <a:rPr lang="en-US" altLang="en-US" sz="1200"/>
              </a:br>
              <a:r>
                <a:rPr lang="en-US" altLang="en-US" sz="1200"/>
                <a:t>$6.91</a:t>
              </a: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4552262" y="5563171"/>
              <a:ext cx="1441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Hospital outpatient</a:t>
              </a:r>
              <a:br>
                <a:rPr lang="en-US" altLang="en-US" sz="1200"/>
              </a:br>
              <a:r>
                <a:rPr lang="en-US" altLang="en-US" sz="1200"/>
                <a:t>$2.96</a:t>
              </a:r>
            </a:p>
          </p:txBody>
        </p:sp>
        <p:sp>
          <p:nvSpPr>
            <p:cNvPr id="19469" name="Rectangle 10"/>
            <p:cNvSpPr>
              <a:spLocks noChangeArrowheads="1"/>
            </p:cNvSpPr>
            <p:nvPr/>
          </p:nvSpPr>
          <p:spPr bwMode="auto">
            <a:xfrm>
              <a:off x="4160568" y="5912287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Emergency department</a:t>
              </a:r>
              <a:br>
                <a:rPr lang="en-US" altLang="en-US" sz="1200"/>
              </a:br>
              <a:r>
                <a:rPr lang="en-US" altLang="en-US" sz="1200"/>
                <a:t>$3.87</a:t>
              </a: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2872267" y="5555101"/>
              <a:ext cx="1150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200"/>
                <a:t>Ambulance</a:t>
              </a:r>
              <a:br>
                <a:rPr lang="en-US" altLang="en-US" sz="1200"/>
              </a:br>
              <a:r>
                <a:rPr lang="en-US" altLang="en-US" sz="1200"/>
                <a:t>$0.10</a:t>
              </a:r>
            </a:p>
          </p:txBody>
        </p:sp>
        <p:sp>
          <p:nvSpPr>
            <p:cNvPr id="19471" name="Rectangle 12"/>
            <p:cNvSpPr>
              <a:spLocks noChangeArrowheads="1"/>
            </p:cNvSpPr>
            <p:nvPr/>
          </p:nvSpPr>
          <p:spPr bwMode="auto">
            <a:xfrm>
              <a:off x="2038742" y="5185769"/>
              <a:ext cx="1295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200"/>
                <a:t>Nursing home</a:t>
              </a:r>
              <a:br>
                <a:rPr lang="en-US" altLang="en-US" sz="1200"/>
              </a:br>
              <a:r>
                <a:rPr lang="en-US" altLang="en-US" sz="1200"/>
                <a:t>$7.49</a:t>
              </a:r>
            </a:p>
          </p:txBody>
        </p:sp>
        <p:sp>
          <p:nvSpPr>
            <p:cNvPr id="19472" name="Rectangle 13"/>
            <p:cNvSpPr>
              <a:spLocks noChangeArrowheads="1"/>
            </p:cNvSpPr>
            <p:nvPr/>
          </p:nvSpPr>
          <p:spPr bwMode="auto">
            <a:xfrm>
              <a:off x="1052513" y="4805318"/>
              <a:ext cx="17614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200"/>
                <a:t>Physician’s office visits</a:t>
              </a:r>
              <a:br>
                <a:rPr lang="en-US" altLang="en-US" sz="1200"/>
              </a:br>
              <a:r>
                <a:rPr lang="en-US" altLang="en-US" sz="1200"/>
                <a:t>$9.90</a:t>
              </a: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913904" y="4277495"/>
              <a:ext cx="17637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altLang="en-US" sz="1200"/>
                <a:t>Home health care visits</a:t>
              </a:r>
              <a:br>
                <a:rPr lang="en-US" altLang="en-US" sz="1200"/>
              </a:br>
              <a:r>
                <a:rPr lang="en-US" altLang="en-US" sz="1200"/>
                <a:t>$5.59</a:t>
              </a:r>
            </a:p>
          </p:txBody>
        </p:sp>
        <p:sp>
          <p:nvSpPr>
            <p:cNvPr id="19474" name="Rectangle 15"/>
            <p:cNvSpPr>
              <a:spLocks noChangeArrowheads="1"/>
            </p:cNvSpPr>
            <p:nvPr/>
          </p:nvSpPr>
          <p:spPr bwMode="auto">
            <a:xfrm>
              <a:off x="1945780" y="3930081"/>
              <a:ext cx="731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altLang="en-US" sz="1200"/>
                <a:t>Hospice</a:t>
              </a:r>
              <a:br>
                <a:rPr lang="en-US" altLang="en-US" sz="1200"/>
              </a:br>
              <a:r>
                <a:rPr lang="en-US" altLang="en-US" sz="1200"/>
                <a:t>$0.03</a:t>
              </a:r>
            </a:p>
          </p:txBody>
        </p:sp>
        <p:sp>
          <p:nvSpPr>
            <p:cNvPr id="19475" name="Rectangle 16"/>
            <p:cNvSpPr>
              <a:spLocks noChangeArrowheads="1"/>
            </p:cNvSpPr>
            <p:nvPr/>
          </p:nvSpPr>
          <p:spPr bwMode="auto">
            <a:xfrm>
              <a:off x="941388" y="3339346"/>
              <a:ext cx="1974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200"/>
                <a:t>Nondiabetes medications</a:t>
              </a:r>
              <a:br>
                <a:rPr lang="en-US" altLang="en-US" sz="1200"/>
              </a:br>
              <a:r>
                <a:rPr lang="en-US" altLang="en-US" sz="1200"/>
                <a:t>$12.69</a:t>
              </a:r>
            </a:p>
          </p:txBody>
        </p:sp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836863" y="2928728"/>
              <a:ext cx="969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Oral agents</a:t>
              </a:r>
              <a:br>
                <a:rPr lang="en-US" altLang="en-US" sz="1200"/>
              </a:br>
              <a:r>
                <a:rPr lang="en-US" altLang="en-US" sz="1200"/>
                <a:t>$8.59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560998" y="3069858"/>
              <a:ext cx="0" cy="1190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535618" y="3255617"/>
              <a:ext cx="207933" cy="1190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921342" y="3636660"/>
              <a:ext cx="207934" cy="1190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11821" y="4208225"/>
              <a:ext cx="2095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707060" y="4398746"/>
              <a:ext cx="214282" cy="1444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37217" y="4882988"/>
              <a:ext cx="292059" cy="1714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359430" y="5248154"/>
              <a:ext cx="176188" cy="18734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022911" y="5430737"/>
              <a:ext cx="41269" cy="1317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218146" y="5435500"/>
              <a:ext cx="0" cy="4763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608616" y="5497420"/>
              <a:ext cx="0" cy="650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Admission Hyperglycemia Affects</a:t>
            </a:r>
            <a:br>
              <a:rPr lang="en-US" dirty="0"/>
            </a:br>
            <a:r>
              <a:rPr lang="en-US" dirty="0"/>
              <a:t>Costs in Acute Ischemic Stroke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656 acute ischemic stroke patients admitted to one</a:t>
            </a:r>
            <a:br>
              <a:rPr lang="en-US" dirty="0"/>
            </a:br>
            <a:r>
              <a:rPr lang="en-US" dirty="0"/>
              <a:t>hospital 7/93-6/98</a:t>
            </a:r>
          </a:p>
          <a:p>
            <a:pPr>
              <a:defRPr/>
            </a:pPr>
            <a:r>
              <a:rPr lang="en-US" dirty="0"/>
              <a:t>Hyperglycemia present in 40%</a:t>
            </a:r>
          </a:p>
          <a:p>
            <a:pPr lvl="1">
              <a:defRPr/>
            </a:pPr>
            <a:r>
              <a:rPr lang="en-US" dirty="0"/>
              <a:t>More likely to have prior diagnosis of diabetes</a:t>
            </a:r>
          </a:p>
          <a:p>
            <a:pPr lvl="1">
              <a:defRPr/>
            </a:pPr>
            <a:r>
              <a:rPr lang="en-US" dirty="0"/>
              <a:t>Most remained hyperglycemic during stay</a:t>
            </a:r>
          </a:p>
          <a:p>
            <a:pPr lvl="2">
              <a:defRPr/>
            </a:pPr>
            <a:r>
              <a:rPr lang="en-US" dirty="0"/>
              <a:t>Mean BG=206 mg/dL</a:t>
            </a:r>
          </a:p>
          <a:p>
            <a:pPr lvl="2">
              <a:defRPr/>
            </a:pPr>
            <a:r>
              <a:rPr lang="en-US" dirty="0"/>
              <a:t>43% did not receive inpatient hypoglycemic drugs</a:t>
            </a:r>
          </a:p>
          <a:p>
            <a:pPr>
              <a:defRPr/>
            </a:pPr>
            <a:r>
              <a:rPr lang="en-US" dirty="0"/>
              <a:t>Longer length of stay (7 vs 6 days, </a:t>
            </a:r>
            <a:r>
              <a:rPr lang="en-US" i="1" dirty="0"/>
              <a:t>P</a:t>
            </a:r>
            <a:r>
              <a:rPr lang="en-US" dirty="0"/>
              <a:t>=0.015)</a:t>
            </a:r>
          </a:p>
          <a:p>
            <a:pPr>
              <a:defRPr/>
            </a:pPr>
            <a:r>
              <a:rPr lang="en-US" dirty="0"/>
              <a:t>30-day mortality risk (HR 1.87, </a:t>
            </a:r>
            <a:r>
              <a:rPr lang="en-US" i="1" dirty="0"/>
              <a:t>P</a:t>
            </a:r>
            <a:r>
              <a:rPr lang="en-US" dirty="0"/>
              <a:t>&lt;0.01)</a:t>
            </a:r>
          </a:p>
          <a:p>
            <a:pPr>
              <a:defRPr/>
            </a:pPr>
            <a:r>
              <a:rPr lang="en-US" dirty="0"/>
              <a:t>Higher hospital charges ($6611 vs $5262, </a:t>
            </a:r>
            <a:r>
              <a:rPr lang="en-US" i="1" dirty="0"/>
              <a:t>P</a:t>
            </a:r>
            <a:r>
              <a:rPr lang="en-US" dirty="0"/>
              <a:t>&lt;0.001)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3500" y="6278563"/>
            <a:ext cx="7620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</a:rPr>
              <a:t>Williams LS, et al. </a:t>
            </a:r>
            <a:r>
              <a:rPr lang="en-US" altLang="en-US" sz="1200" i="1">
                <a:solidFill>
                  <a:srgbClr val="FFFFFF"/>
                </a:solidFill>
              </a:rPr>
              <a:t>Neurology</a:t>
            </a:r>
            <a:r>
              <a:rPr lang="en-US" altLang="en-US" sz="1200">
                <a:solidFill>
                  <a:srgbClr val="FFFFFF"/>
                </a:solidFill>
              </a:rPr>
              <a:t>. 2002;59:67-71.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19566-1456-4310-8740-ED3D2D7B33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of Glycemia Impacts</a:t>
            </a:r>
            <a:br>
              <a:rPr lang="en-US" dirty="0"/>
            </a:br>
            <a:r>
              <a:rPr lang="en-US" dirty="0"/>
              <a:t>Length of Stay (LOS)</a:t>
            </a:r>
          </a:p>
        </p:txBody>
      </p:sp>
      <p:sp>
        <p:nvSpPr>
          <p:cNvPr id="56323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0020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Brody School of Medicine , East Carolina University:</a:t>
            </a:r>
            <a:br>
              <a:rPr lang="en-US" sz="2000" b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</a:br>
            <a:r>
              <a:rPr lang="en-US" sz="2000" b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1574 CABG patients</a:t>
            </a:r>
          </a:p>
          <a:p>
            <a:pPr>
              <a:defRPr/>
            </a:pPr>
            <a:r>
              <a:rPr lang="en-US" sz="2000" dirty="0"/>
              <a:t>Each 50 mg/dL increase in perioperative BG level* </a:t>
            </a:r>
          </a:p>
          <a:p>
            <a:pPr lvl="1">
              <a:defRPr/>
            </a:pPr>
            <a:r>
              <a:rPr lang="en-US" sz="1800" dirty="0"/>
              <a:t>Added 0.76 days to LOS </a:t>
            </a:r>
          </a:p>
          <a:p>
            <a:pPr lvl="1">
              <a:defRPr/>
            </a:pPr>
            <a:r>
              <a:rPr lang="en-US" sz="1800" dirty="0"/>
              <a:t>Increased hospital cost by $2824</a:t>
            </a:r>
          </a:p>
          <a:p>
            <a:pPr marL="0" indent="0">
              <a:buClrTx/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Portland Diabetic Project: 5510 CABG patients, 1987-2005</a:t>
            </a:r>
          </a:p>
          <a:p>
            <a:pPr marL="285750" indent="-285750">
              <a:buFont typeface="Times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Each 50 mg/dL increase in 3-BG** level added 1 day to LOS </a:t>
            </a:r>
          </a:p>
          <a:p>
            <a:pPr lvl="1">
              <a:lnSpc>
                <a:spcPts val="2700"/>
              </a:lnSpc>
              <a:buFont typeface="Times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</a:rPr>
              <a:t>Treatment-induced LOS savings: 1.8 days/patient</a:t>
            </a:r>
          </a:p>
          <a:p>
            <a:pPr lvl="1">
              <a:lnSpc>
                <a:spcPts val="2700"/>
              </a:lnSpc>
              <a:buFont typeface="Times" charset="0"/>
              <a:buChar char="–"/>
              <a:defRPr/>
            </a:pPr>
            <a:r>
              <a:rPr lang="en-US" sz="1800" dirty="0">
                <a:solidFill>
                  <a:srgbClr val="FFFFFF"/>
                </a:solidFill>
              </a:rPr>
              <a:t>Actual non-OR charge for 1 CABG LOS day = $1150 </a:t>
            </a:r>
          </a:p>
          <a:p>
            <a:pPr lvl="1">
              <a:lnSpc>
                <a:spcPts val="2700"/>
              </a:lnSpc>
              <a:buFont typeface="Times" charset="0"/>
              <a:buChar char="–"/>
              <a:defRPr/>
            </a:pPr>
            <a:r>
              <a:rPr lang="en-US" sz="1800" dirty="0">
                <a:solidFill>
                  <a:srgbClr val="FFFFFF"/>
                </a:solidFill>
              </a:rPr>
              <a:t>Savings from use of intensive insulin protocol, 1.8 x 1150 = $2081</a:t>
            </a:r>
            <a:endParaRPr lang="en-US" sz="1800" b="1" dirty="0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  <a:p>
            <a:pPr lvl="1">
              <a:defRPr/>
            </a:pPr>
            <a:endParaRPr lang="en-US" sz="18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" y="6324600"/>
            <a:ext cx="822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Estrada et al. </a:t>
            </a:r>
            <a:r>
              <a:rPr lang="en-US" altLang="en-US" sz="1200" i="1">
                <a:solidFill>
                  <a:srgbClr val="FFFFFF"/>
                </a:solidFill>
                <a:ea typeface="ヒラギノ角ゴ Pro W3"/>
                <a:cs typeface="ヒラギノ角ゴ Pro W3"/>
              </a:rPr>
              <a:t>Ann Thorac Surg</a:t>
            </a:r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. 2003;75:1392-1399; Furnary, et al. </a:t>
            </a:r>
            <a:r>
              <a:rPr lang="en-US" altLang="en-US" sz="1200" i="1">
                <a:solidFill>
                  <a:srgbClr val="FFFFFF"/>
                </a:solidFill>
                <a:ea typeface="ヒラギノ角ゴ Pro W3"/>
                <a:cs typeface="ヒラギノ角ゴ Pro W3"/>
              </a:rPr>
              <a:t>Endocr Pract.</a:t>
            </a:r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 2006;12(Suppl 3):22-26.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52400" y="5678488"/>
            <a:ext cx="861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* Perioperative BG = average of day of and day after surgery.</a:t>
            </a:r>
          </a:p>
          <a:p>
            <a:r>
              <a:rPr lang="en-US" altLang="en-US" sz="1200">
                <a:solidFill>
                  <a:srgbClr val="FFFFFF"/>
                </a:solidFill>
                <a:ea typeface="ヒラギノ角ゴ Pro W3"/>
                <a:cs typeface="ヒラギノ角ゴ Pro W3"/>
              </a:rPr>
              <a:t>** 3-BG: 3-day average perioperative blood glucose.</a:t>
            </a:r>
          </a:p>
          <a:p>
            <a:pPr eaLnBrk="1" hangingPunct="1">
              <a:buClr>
                <a:srgbClr val="000080"/>
              </a:buClr>
              <a:buFont typeface="Times" pitchFamily="18" charset="0"/>
              <a:buNone/>
            </a:pPr>
            <a:r>
              <a:rPr lang="en-US" altLang="en-US" sz="1200">
                <a:solidFill>
                  <a:srgbClr val="FFFFFF"/>
                </a:solidFill>
              </a:rPr>
              <a:t>Both studies: Levels measured up to &gt;250 mg/dL; lowest level measured &lt;150 mg/dL, no threshold effect specified.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A6CF0-47E8-4377-AF29-3F8E4CB7E2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Patients With Comorbid Diabetes Have Longer Lengths of Stay Than When Diabetes Is Not a Complicating Factor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57288" y="1816100"/>
            <a:ext cx="6829425" cy="4343400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88963" y="1492250"/>
            <a:ext cx="7945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Average hospital length of stay (ALOS) when diabetes is a secondary diagnosis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46050" y="6324600"/>
            <a:ext cx="8305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ADA. </a:t>
            </a:r>
            <a:r>
              <a:rPr lang="en-US" altLang="en-US" sz="1200" i="1">
                <a:solidFill>
                  <a:schemeClr val="bg1"/>
                </a:solidFill>
              </a:rPr>
              <a:t>Diabetes Care. </a:t>
            </a:r>
            <a:r>
              <a:rPr lang="en-US" altLang="en-US" sz="1200">
                <a:solidFill>
                  <a:schemeClr val="bg1"/>
                </a:solidFill>
              </a:rPr>
              <a:t>2008;31:596-615.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2B348-5E71-4B11-9DBF-806438069C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2586</Words>
  <Application>Microsoft Office PowerPoint</Application>
  <PresentationFormat>On-screen Show (4:3)</PresentationFormat>
  <Paragraphs>547</Paragraphs>
  <Slides>40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 Unicode MS</vt:lpstr>
      <vt:lpstr>MS PGothic</vt:lpstr>
      <vt:lpstr>MS PGothic</vt:lpstr>
      <vt:lpstr>Arial</vt:lpstr>
      <vt:lpstr>Arial Black</vt:lpstr>
      <vt:lpstr>Arial Rounded MT Bold</vt:lpstr>
      <vt:lpstr>Calibri</vt:lpstr>
      <vt:lpstr>Garamond</vt:lpstr>
      <vt:lpstr>Symbol</vt:lpstr>
      <vt:lpstr>Times</vt:lpstr>
      <vt:lpstr>Times New Roman</vt:lpstr>
      <vt:lpstr>Wingdings</vt:lpstr>
      <vt:lpstr>Wingdings 2</vt:lpstr>
      <vt:lpstr>ヒラギノ角ゴ Pro W3</vt:lpstr>
      <vt:lpstr>Office Theme</vt:lpstr>
      <vt:lpstr>Microsoft Excel Chart</vt:lpstr>
      <vt:lpstr>Chart</vt:lpstr>
      <vt:lpstr>Financial Impact of Inpatient Glycemic Control</vt:lpstr>
      <vt:lpstr>Diabetes and Inpatient Costs</vt:lpstr>
      <vt:lpstr>Diabetes and Hospitalization: Scope of the Problem</vt:lpstr>
      <vt:lpstr>Glucose Abnormalities Are Common  in Hospitalized Patients</vt:lpstr>
      <vt:lpstr>Impact of Hyperglycemia  and Diabetes in the Hospital</vt:lpstr>
      <vt:lpstr>Inpatient Hospital Costs Account for Greatest Proportion of Health Care Expenditures for Patients With Diabetes</vt:lpstr>
      <vt:lpstr>Admission Hyperglycemia Affects Costs in Acute Ischemic Stroke</vt:lpstr>
      <vt:lpstr>Level of Glycemia Impacts Length of Stay (LOS)</vt:lpstr>
      <vt:lpstr>Patients With Comorbid Diabetes Have Longer Lengths of Stay Than When Diabetes Is Not a Complicating Factor</vt:lpstr>
      <vt:lpstr>Potentially Preventable Hospitalizations Associated With Uncontrolled Diabetes</vt:lpstr>
      <vt:lpstr>Readmission Rates Higher for Patients With Diabetes</vt:lpstr>
      <vt:lpstr>Failure to Identify Diabetes Is a Predictor of Rehospitalization</vt:lpstr>
      <vt:lpstr>Opportunity</vt:lpstr>
      <vt:lpstr>Increased Identification/Coding of Patients With Diabetes</vt:lpstr>
      <vt:lpstr>Increased Revenue From Newly Identified Patients</vt:lpstr>
      <vt:lpstr>Opportunity</vt:lpstr>
      <vt:lpstr>PowerPoint Presentation</vt:lpstr>
      <vt:lpstr>Reducing the ALOS Gap Patients With and Without Diabetes as a First Diagnosis</vt:lpstr>
      <vt:lpstr>Readmission Trends: Patients With Diabetes as a Secondary Diagnosis</vt:lpstr>
      <vt:lpstr>Implementation of Inpatient Diabetes Management Program Improves the Bottom Line</vt:lpstr>
      <vt:lpstr>Glucose Control Lowers Risk of Wound Infection in Patients With Diabetes  After Cardiac Surgery</vt:lpstr>
      <vt:lpstr>Glucose Control Lowers Costs Associated with Hospital-Acquired Infections</vt:lpstr>
      <vt:lpstr>Length of Stay (LOS) and Cost Comparison</vt:lpstr>
      <vt:lpstr>Use of Intravenous Insulin Therapy  Improves the Bottom Line</vt:lpstr>
      <vt:lpstr>Cost Analysis of Glycemic Control  in Mixed ICU</vt:lpstr>
      <vt:lpstr>Valuable Results in Clinical and  Financial Outcomes</vt:lpstr>
      <vt:lpstr>Implementation of Inpatient Diabetes Management Program Improves the Bottom Line</vt:lpstr>
      <vt:lpstr>The ALOS for Patients With a Diagnosis of Diabetes Decreased From 6.01 to 5.75</vt:lpstr>
      <vt:lpstr>Economic Benefits of Intensive Insulin Therapy in the ICU</vt:lpstr>
      <vt:lpstr>Economic Analysis of Intensive Insulin Therapy in Critically Ill: TRIUMPH Study </vt:lpstr>
      <vt:lpstr> Types of Hospitalization Costs </vt:lpstr>
      <vt:lpstr>TRIUMPH Study: Cost Analysis  After 1 Year</vt:lpstr>
      <vt:lpstr>TRIUMPH Study: Cost Analysis  After 3 Years</vt:lpstr>
      <vt:lpstr>Bottom Line</vt:lpstr>
      <vt:lpstr>Economic and Clinical Impact of Hypoglycemia</vt:lpstr>
      <vt:lpstr>LOS and Hypoglycemia</vt:lpstr>
      <vt:lpstr>Impact of Hypoglycemia  During Hospitalization</vt:lpstr>
      <vt:lpstr>Key Points</vt:lpstr>
      <vt:lpstr>Key Points</vt:lpstr>
      <vt:lpstr>Conclusion</vt:lpstr>
    </vt:vector>
  </TitlesOfParts>
  <Company>Market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Amanda M. Justice</cp:lastModifiedBy>
  <cp:revision>195</cp:revision>
  <dcterms:created xsi:type="dcterms:W3CDTF">2009-12-16T22:53:13Z</dcterms:created>
  <dcterms:modified xsi:type="dcterms:W3CDTF">2017-01-23T20:20:10Z</dcterms:modified>
</cp:coreProperties>
</file>