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52" r:id="rId1"/>
  </p:sldMasterIdLst>
  <p:notesMasterIdLst>
    <p:notesMasterId r:id="rId74"/>
  </p:notesMasterIdLst>
  <p:handoutMasterIdLst>
    <p:handoutMasterId r:id="rId75"/>
  </p:handoutMasterIdLst>
  <p:sldIdLst>
    <p:sldId id="411" r:id="rId2"/>
    <p:sldId id="412" r:id="rId3"/>
    <p:sldId id="413" r:id="rId4"/>
    <p:sldId id="490" r:id="rId5"/>
    <p:sldId id="414" r:id="rId6"/>
    <p:sldId id="415" r:id="rId7"/>
    <p:sldId id="493" r:id="rId8"/>
    <p:sldId id="416" r:id="rId9"/>
    <p:sldId id="417" r:id="rId10"/>
    <p:sldId id="418" r:id="rId11"/>
    <p:sldId id="419" r:id="rId12"/>
    <p:sldId id="483" r:id="rId13"/>
    <p:sldId id="420" r:id="rId14"/>
    <p:sldId id="421" r:id="rId15"/>
    <p:sldId id="422" r:id="rId16"/>
    <p:sldId id="492" r:id="rId17"/>
    <p:sldId id="423" r:id="rId18"/>
    <p:sldId id="424" r:id="rId19"/>
    <p:sldId id="425" r:id="rId20"/>
    <p:sldId id="426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43" r:id="rId46"/>
    <p:sldId id="444" r:id="rId47"/>
    <p:sldId id="456" r:id="rId48"/>
    <p:sldId id="457" r:id="rId49"/>
    <p:sldId id="459" r:id="rId50"/>
    <p:sldId id="462" r:id="rId51"/>
    <p:sldId id="463" r:id="rId52"/>
    <p:sldId id="464" r:id="rId53"/>
    <p:sldId id="494" r:id="rId54"/>
    <p:sldId id="491" r:id="rId55"/>
    <p:sldId id="465" r:id="rId56"/>
    <p:sldId id="466" r:id="rId57"/>
    <p:sldId id="467" r:id="rId58"/>
    <p:sldId id="475" r:id="rId59"/>
    <p:sldId id="468" r:id="rId60"/>
    <p:sldId id="488" r:id="rId61"/>
    <p:sldId id="489" r:id="rId62"/>
    <p:sldId id="470" r:id="rId63"/>
    <p:sldId id="471" r:id="rId64"/>
    <p:sldId id="472" r:id="rId65"/>
    <p:sldId id="482" r:id="rId66"/>
    <p:sldId id="474" r:id="rId67"/>
    <p:sldId id="477" r:id="rId68"/>
    <p:sldId id="485" r:id="rId69"/>
    <p:sldId id="486" r:id="rId70"/>
    <p:sldId id="479" r:id="rId71"/>
    <p:sldId id="480" r:id="rId72"/>
    <p:sldId id="481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3">
          <p15:clr>
            <a:srgbClr val="A4A3A4"/>
          </p15:clr>
        </p15:guide>
        <p15:guide id="2" orient="horz" pos="3215">
          <p15:clr>
            <a:srgbClr val="A4A3A4"/>
          </p15:clr>
        </p15:guide>
        <p15:guide id="3" pos="3770">
          <p15:clr>
            <a:srgbClr val="A4A3A4"/>
          </p15:clr>
        </p15:guide>
        <p15:guide id="4" pos="5198">
          <p15:clr>
            <a:srgbClr val="A4A3A4"/>
          </p15:clr>
        </p15:guide>
        <p15:guide id="5" pos="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B7E"/>
    <a:srgbClr val="800000"/>
    <a:srgbClr val="FFFF00"/>
    <a:srgbClr val="00FFFF"/>
    <a:srgbClr val="FF6600"/>
    <a:srgbClr val="FFCC00"/>
    <a:srgbClr val="CCCCCC"/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44" autoAdjust="0"/>
  </p:normalViewPr>
  <p:slideViewPr>
    <p:cSldViewPr snapToGrid="0" showGuides="1">
      <p:cViewPr varScale="1">
        <p:scale>
          <a:sx n="83" d="100"/>
          <a:sy n="83" d="100"/>
        </p:scale>
        <p:origin x="1266" y="90"/>
      </p:cViewPr>
      <p:guideLst>
        <p:guide orient="horz" pos="4143"/>
        <p:guide orient="horz" pos="3215"/>
        <p:guide pos="3770"/>
        <p:guide pos="5198"/>
        <p:guide pos="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59" d="100"/>
          <a:sy n="59" d="100"/>
        </p:scale>
        <p:origin x="-4428" y="-9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6-4311-8949-79B5DDFF5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C4-4984-8DB2-E300DD5DF5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876-4311-8949-79B5DDFF5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76-4311-8949-79B5DDFF5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CIAH</c:v>
                </c:pt>
                <c:pt idx="1">
                  <c:v>Recognized diabetes</c:v>
                </c:pt>
                <c:pt idx="2">
                  <c:v>Unrecognized diabetes</c:v>
                </c:pt>
                <c:pt idx="3">
                  <c:v>Normoglycemia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49.8</c:v>
                </c:pt>
                <c:pt idx="1">
                  <c:v>22</c:v>
                </c:pt>
                <c:pt idx="2">
                  <c:v>5.5</c:v>
                </c:pt>
                <c:pt idx="3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6-4311-8949-79B5DDFF5E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8516912"/>
        <c:axId val="548517240"/>
      </c:barChart>
      <c:catAx>
        <c:axId val="54851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517240"/>
        <c:crosses val="autoZero"/>
        <c:auto val="1"/>
        <c:lblAlgn val="ctr"/>
        <c:lblOffset val="100"/>
        <c:noMultiLvlLbl val="0"/>
      </c:catAx>
      <c:valAx>
        <c:axId val="548517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51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3364773502823E-2"/>
          <c:y val="0.18424788389481675"/>
          <c:w val="0.89591432853087227"/>
          <c:h val="0.669053009050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TIR-high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diabetes</c:v>
                </c:pt>
                <c:pt idx="1">
                  <c:v>Diabetes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8.4700000000000006</c:v>
                </c:pt>
                <c:pt idx="1">
                  <c:v>16.09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7-4B56-83E1-90553D34FD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TIR-low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9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diabetes</c:v>
                </c:pt>
                <c:pt idx="1">
                  <c:v>Diabetes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15.76</c:v>
                </c:pt>
                <c:pt idx="1">
                  <c:v>14.44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7-4B56-83E1-90553D34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33"/>
        <c:axId val="150791352"/>
        <c:axId val="1"/>
      </c:barChart>
      <c:catAx>
        <c:axId val="15079135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50791352"/>
        <c:crosses val="autoZero"/>
        <c:crossBetween val="between"/>
      </c:valAx>
      <c:spPr>
        <a:noFill/>
        <a:ln w="25395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37356180178181E-2"/>
          <c:y val="0.26132923459939583"/>
          <c:w val="0.92205897476497756"/>
          <c:h val="0.62163361500078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Intensive (BG 100-140 mg/dL)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Diabetes</c:v>
                </c:pt>
                <c:pt idx="2">
                  <c:v>No diabetes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49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B-4B2B-BDB1-E3623A6E3A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Conservative (BG 141-180 mg/dL)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Diabetes</c:v>
                </c:pt>
                <c:pt idx="2">
                  <c:v>No diabetes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B-4B2B-BDB1-E3623A6E3A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3843640"/>
        <c:axId val="683846920"/>
      </c:barChart>
      <c:catAx>
        <c:axId val="68384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846920"/>
        <c:crosses val="autoZero"/>
        <c:auto val="1"/>
        <c:lblAlgn val="ctr"/>
        <c:lblOffset val="100"/>
        <c:noMultiLvlLbl val="0"/>
      </c:catAx>
      <c:valAx>
        <c:axId val="683846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384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Tight glycemic control (BG 80-110 mg/dl)</c:v>
                </c:pt>
              </c:strCache>
            </c:strRef>
          </c:tx>
          <c:spPr>
            <a:ln w="38100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Start of study (January 2001)</c:v>
                </c:pt>
                <c:pt idx="1">
                  <c:v>Immediately after Leuven (November 2001)</c:v>
                </c:pt>
                <c:pt idx="2">
                  <c:v>Before NICE-SUGAR</c:v>
                </c:pt>
                <c:pt idx="3">
                  <c:v>Immediately after NICE-SUGAR (March 2009)</c:v>
                </c:pt>
                <c:pt idx="4">
                  <c:v>End of study (December 2012)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17.2</c:v>
                </c:pt>
                <c:pt idx="1">
                  <c:v>16.5</c:v>
                </c:pt>
                <c:pt idx="2">
                  <c:v>22.1</c:v>
                </c:pt>
                <c:pt idx="3">
                  <c:v>21.4</c:v>
                </c:pt>
                <c:pt idx="4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C-4614-A111-403F588B1A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Hypoglycemia (BG &lt;70 mg/dL)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Start of study (January 2001)</c:v>
                </c:pt>
                <c:pt idx="1">
                  <c:v>Immediately after Leuven (November 2001)</c:v>
                </c:pt>
                <c:pt idx="2">
                  <c:v>Before NICE-SUGAR</c:v>
                </c:pt>
                <c:pt idx="3">
                  <c:v>Immediately after NICE-SUGAR (March 2009)</c:v>
                </c:pt>
                <c:pt idx="4">
                  <c:v>End of study (December 2012)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5.8</c:v>
                </c:pt>
                <c:pt idx="3">
                  <c:v>4.5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C-4614-A111-403F588B1A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Hyperglycemia (BG &gt;180 mg/dL)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Start of study (January 2001)</c:v>
                </c:pt>
                <c:pt idx="1">
                  <c:v>Immediately after Leuven (November 2001)</c:v>
                </c:pt>
                <c:pt idx="2">
                  <c:v>Before NICE-SUGAR</c:v>
                </c:pt>
                <c:pt idx="3">
                  <c:v>Immediately after NICE-SUGAR (March 2009)</c:v>
                </c:pt>
                <c:pt idx="4">
                  <c:v>End of study (December 2012)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40.200000000000003</c:v>
                </c:pt>
                <c:pt idx="1">
                  <c:v>41.3</c:v>
                </c:pt>
                <c:pt idx="2">
                  <c:v>35.4</c:v>
                </c:pt>
                <c:pt idx="3">
                  <c:v>34.799999999999997</c:v>
                </c:pt>
                <c:pt idx="4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C-4614-A111-403F588B1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49528"/>
        <c:axId val="643751824"/>
      </c:lineChart>
      <c:catAx>
        <c:axId val="64374952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3751824"/>
        <c:crosses val="autoZero"/>
        <c:auto val="1"/>
        <c:lblAlgn val="ctr"/>
        <c:lblOffset val="100"/>
        <c:noMultiLvlLbl val="0"/>
      </c:catAx>
      <c:valAx>
        <c:axId val="64375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374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52-4C87-B7CD-91486E4F021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48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2-4C87-B7CD-91486E4F0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363232"/>
        <c:axId val="400364872"/>
      </c:barChart>
      <c:catAx>
        <c:axId val="4003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364872"/>
        <c:crosses val="autoZero"/>
        <c:auto val="1"/>
        <c:lblAlgn val="ctr"/>
        <c:lblOffset val="100"/>
        <c:noMultiLvlLbl val="0"/>
      </c:catAx>
      <c:valAx>
        <c:axId val="400364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036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4465A2-0E68-4318-96DF-6F44FD8DB6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61FAF-C750-49BE-A632-ACC0F464AB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694FEE-2119-44ED-BC1E-341B269392A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84996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98A69A-35AC-4D98-8777-A3A332FE2EA1}" type="slidenum">
              <a:rPr lang="en-US" altLang="en-US" sz="1200">
                <a:solidFill>
                  <a:srgbClr val="000000"/>
                </a:solidFill>
              </a:rPr>
              <a:pPr algn="r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770ED9-7342-4913-A1D4-9C46F42605D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8500"/>
            <a:ext cx="4567238" cy="3427413"/>
          </a:xfrm>
          <a:ln/>
        </p:spPr>
      </p:sp>
      <p:sp>
        <p:nvSpPr>
          <p:cNvPr id="9625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09DD6FF-565F-4177-97DF-6A916C0EE747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9830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9933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7F2C19-6066-4634-9F9F-1415207EF1C2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0240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C3A3C2B-3AA4-418D-BA16-8942EBFB932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0342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48817B-8407-4F31-9773-5BB7BEB8A007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CD459B6-64B1-40D3-B1C5-5576BF00C37F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6BDC0A-C49F-4444-880A-311EA8813785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31DFC-AE47-4010-8F39-3AE70F1B213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0854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F5CEF58-08A6-4F77-AC38-1BB536643909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257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0" rIns="0" bIns="45710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0B50242-557D-4B8B-904E-C30471909D48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257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5208-6AEB-4AF8-929B-E2DD533FD0CE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111620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7DD164-05E3-4E1B-95E7-B34D72718B0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257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9D0F97-1004-4823-851A-C735BE7B65A6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FA0FD5-528F-485B-948F-B90FEA1FE242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257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8370C2-75F4-4493-918F-E79696CD8AFA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BCD835F-C455-494C-9FF5-E8490D5E3DA2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03DD94-EEFE-4E4B-A616-F0ACBC3B40F5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116740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24B3577-BAB2-4874-AE58-E1C919553802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1FE67D6-6C0C-41F2-80B1-A6C7945EA13B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664DD87-0AC9-4AC3-836C-6A3519D0F777}" type="slidenum">
              <a:rPr lang="en-US" altLang="en-US" sz="1200">
                <a:solidFill>
                  <a:srgbClr val="000000"/>
                </a:solidFill>
              </a:rPr>
              <a:pPr algn="r"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2102517-DA42-494C-8D52-99F00BF55138}" type="slidenum">
              <a:rPr lang="en-US" altLang="en-US" sz="1200"/>
              <a:pPr algn="r"/>
              <a:t>38</a:t>
            </a:fld>
            <a:endParaRPr lang="en-US" altLang="en-US" sz="120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C6F5DD1-B3D0-4167-864D-D4E0F5FF4E89}" type="slidenum">
              <a:rPr lang="en-US" altLang="en-US" sz="1200">
                <a:solidFill>
                  <a:srgbClr val="000000"/>
                </a:solidFill>
              </a:rPr>
              <a:pPr algn="r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2D050C-2529-4147-9484-E1E42647FB40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AF056A7-F7CA-40B8-9494-62FB13E140FF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4506B14-8FEA-46A1-BB67-B3214D01E16C}" type="slidenum">
              <a:rPr lang="en-US" altLang="en-US" sz="1200">
                <a:solidFill>
                  <a:srgbClr val="000000"/>
                </a:solidFill>
              </a:rPr>
              <a:pPr algn="r"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0964B6-1D5C-4807-95D1-3CA6D83D2743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4CCF79-AE9D-4877-8526-68A63B96645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257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0" rIns="0" bIns="45710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654B995-F95E-41DB-9640-DD09F649673D}" type="slidenum">
              <a:rPr lang="en-US" altLang="en-US" sz="1200"/>
              <a:pPr algn="r" eaLnBrk="1" hangingPunct="1"/>
              <a:t>43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D96218-3B8D-43FD-88CA-5A410C400BB0}" type="slidenum">
              <a:rPr lang="en-US" altLang="en-US" sz="1200"/>
              <a:pPr algn="r" eaLnBrk="1" hangingPunct="1"/>
              <a:t>44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415F652-10E5-4B52-A8E6-D532777AA35F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A7842D-4F80-40AB-BAC8-0CC7F3615376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2BE86D-C87C-40AD-83D1-CFDC3F522E44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12902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FA72AF5-6C30-4659-A938-A28065CB8669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C26B8F-AFE0-4B9A-8ECC-AC67271F70EE}" type="slidenum">
              <a:rPr lang="en-US" altLang="en-US" sz="1200"/>
              <a:pPr algn="r"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0" y="492125"/>
            <a:ext cx="5251450" cy="3938588"/>
          </a:xfrm>
          <a:ln/>
        </p:spPr>
      </p:sp>
      <p:sp>
        <p:nvSpPr>
          <p:cNvPr id="13209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09A37A-79A1-4E79-BA34-944A083C9B2A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217896D-F357-4083-B5C0-93C7738F8E93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460375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825" y="4117975"/>
            <a:ext cx="5510213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B67943-D035-4E51-86CE-5D647AF5A9DF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20FC150-2700-4FBA-A08D-866F376C1E8A}" type="slidenum">
              <a:rPr lang="en-US" altLang="en-US" sz="1200"/>
              <a:pPr algn="r" eaLnBrk="1" hangingPunct="1"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3721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8C7C51A-AD77-4FD0-860E-5311C6A890A4}" type="slidenum">
              <a:rPr lang="en-US" altLang="en-US" sz="1200"/>
              <a:pPr algn="r"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806ADB-0647-44AA-93FE-15F0C773A030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C5D5BD-F992-44AB-BB70-1932B87BFC99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4233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4958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4848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2EC946-69CE-4164-8D73-C1F26B998896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6CD0B9-7570-4E48-8A0B-899B7FFA3F54}" type="slidenum">
              <a:rPr lang="en-US" altLang="en-US" sz="1200"/>
              <a:pPr eaLnBrk="1" hangingPunct="1"/>
              <a:t>69</a:t>
            </a:fld>
            <a:endParaRPr lang="en-US" altLang="en-US" sz="1200"/>
          </a:p>
        </p:txBody>
      </p:sp>
      <p:sp>
        <p:nvSpPr>
          <p:cNvPr id="150532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5155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15257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C47BEFF-A05E-46A6-BB0B-7C15704D35C3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428B3F0-28F9-457B-A0F2-AC28970101E5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72B757F-9067-47E3-8840-85E37C429FF2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00050"/>
            <a:ext cx="5257800" cy="3943350"/>
          </a:xfrm>
          <a:ln/>
        </p:spPr>
      </p:sp>
      <p:sp>
        <p:nvSpPr>
          <p:cNvPr id="92164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patient_Slide_backgrounds_7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6594" y="2286794"/>
            <a:ext cx="7772400" cy="1143000"/>
          </a:xfr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/>
          <a:lstStyle>
            <a:lvl1pPr>
              <a:defRPr lang="en-US" dirty="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86566-FE9B-4F0C-826D-18920E6F922D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F885C-AA3E-435B-BE0E-554C93F16963}" type="slidenum">
              <a:rPr lang="en-US" altLang="en-US"/>
              <a:pPr/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3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9CE601-A118-4B31-93C8-05867AE22BD7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402F93A-0DC9-4305-AC87-E2FD775B0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4F47F-E366-4138-92C4-BF13607B9820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5CF1DF3-E21C-4F70-818E-AF23C81A9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1FCF00-61A6-4DFD-B400-38FED0CA8853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914DA5-C06A-4C99-8DF4-232AC052D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5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B6DE6-EFDE-4385-800E-DE3432B439C9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BCBDB0-3683-4494-97CA-F2A493590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57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Inpatient_Slide_backgrounds_6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A26249-6DED-42E9-AF08-8C1D384932DE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4C52993-37B4-459C-A402-C583405CD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1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A03487-06C1-4F6E-9089-6306D3B0F2AF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766A92D-873C-48CD-A58F-8472A4F11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0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7396E-EF6F-440B-9C9E-4DBA07000D8B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B1C58C3-FCB0-40CF-8B60-D0D6CC6AC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4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717250-E428-463F-BBE3-8B3AA8594DD2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16074ED-A183-4F43-A808-B48FBFC0A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1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0F0C68-BB63-47CE-B89C-0F94284B22E8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98DA943-F7EA-493A-830E-0371A2639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1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D19F83-DCB8-470D-AA7D-EAE26C805034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5C57BCD-AB53-4E70-9707-6EFE1885C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5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3BD91-0084-46A9-A786-BAB19C247DD7}" type="datetime1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5D2A75C-A68C-4FC1-A0BF-7DB6DB82D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npatient_Slide_backgrounds_5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1938"/>
            <a:ext cx="7772400" cy="45640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mtClean="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CE45B71-33D8-45BF-AD10-B180B2AD0DB6}" type="datetime1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B90B3E19-F9EA-4D5C-B7B5-CE2EBACC5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4475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–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–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panose="020B0604020202020204" pitchFamily="34" charset="0"/>
        <a:buChar char="»"/>
        <a:defRPr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287588"/>
            <a:ext cx="7772400" cy="1143000"/>
          </a:xfrm>
        </p:spPr>
        <p:txBody>
          <a:bodyPr/>
          <a:lstStyle/>
          <a:p>
            <a:pPr>
              <a:defRPr/>
            </a:pPr>
            <a:r>
              <a:t>Clinical Evidence for Glucose Control in the Inpatient Setting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62E23E-9FAC-4971-B44B-A9FF1B27070E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 Risk Is Greater in Hyperglycemic Patients Without History of Diabetes</a:t>
            </a:r>
          </a:p>
        </p:txBody>
      </p:sp>
      <p:sp>
        <p:nvSpPr>
          <p:cNvPr id="21531" name="Text Box 43"/>
          <p:cNvSpPr txBox="1">
            <a:spLocks noChangeArrowheads="1"/>
          </p:cNvSpPr>
          <p:nvPr/>
        </p:nvSpPr>
        <p:spPr bwMode="auto">
          <a:xfrm>
            <a:off x="177800" y="6300788"/>
            <a:ext cx="380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Falciglia M, et al. </a:t>
            </a:r>
            <a:r>
              <a:rPr lang="en-US" altLang="en-US" sz="1200" i="1">
                <a:solidFill>
                  <a:srgbClr val="FFFFFF"/>
                </a:solidFill>
              </a:rPr>
              <a:t>Crit Care Med</a:t>
            </a:r>
            <a:r>
              <a:rPr lang="en-US" altLang="en-US" sz="1200">
                <a:solidFill>
                  <a:srgbClr val="FFFFFF"/>
                </a:solidFill>
              </a:rPr>
              <a:t>. 2009;37:3001-3009.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12A8D9-5AAF-4A9A-87D5-F168CC9391A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537" y="2138364"/>
            <a:ext cx="8669337" cy="3509962"/>
            <a:chOff x="336550" y="2125663"/>
            <a:chExt cx="8669337" cy="3509962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518150" y="2874963"/>
              <a:ext cx="3324225" cy="1931987"/>
            </a:xfrm>
            <a:prstGeom prst="rect">
              <a:avLst/>
            </a:prstGeom>
            <a:solidFill>
              <a:srgbClr val="000099">
                <a:alpha val="69019"/>
              </a:srgb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1620838" y="2881313"/>
              <a:ext cx="3324225" cy="1931987"/>
            </a:xfrm>
            <a:prstGeom prst="rect">
              <a:avLst/>
            </a:prstGeom>
            <a:solidFill>
              <a:srgbClr val="000099">
                <a:alpha val="69019"/>
              </a:srgb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4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486837"/>
                </p:ext>
              </p:extLst>
            </p:nvPr>
          </p:nvGraphicFramePr>
          <p:xfrm>
            <a:off x="1503302" y="2648744"/>
            <a:ext cx="3624263" cy="290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9" name="Chart" r:id="rId4" imgW="3626820" imgH="2901456" progId="Excel.Chart.8">
                    <p:embed/>
                  </p:oleObj>
                </mc:Choice>
                <mc:Fallback>
                  <p:oleObj name="Chart" r:id="rId4" imgW="3626820" imgH="2901456" progId="Excel.Chart.8">
                    <p:embed/>
                    <p:pic>
                      <p:nvPicPr>
                        <p:cNvPr id="21509" name="Object 2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3302" y="2648744"/>
                          <a:ext cx="3624263" cy="290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H="1">
              <a:off x="2279650" y="2730500"/>
              <a:ext cx="0" cy="205740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669925" y="4375150"/>
              <a:ext cx="946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111-145</a:t>
              </a: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69925" y="3871913"/>
              <a:ext cx="9366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146-199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669925" y="3394075"/>
              <a:ext cx="9366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200-300</a:t>
              </a: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828675" y="2870200"/>
              <a:ext cx="762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&gt;300</a:t>
              </a: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 rot="16200000">
              <a:off x="-437356" y="3704431"/>
              <a:ext cx="18859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Mean BG (mg/dL)</a:t>
              </a:r>
            </a:p>
          </p:txBody>
        </p:sp>
        <p:sp>
          <p:nvSpPr>
            <p:cNvPr id="52" name="Text Box 19"/>
            <p:cNvSpPr txBox="1">
              <a:spLocks noChangeArrowheads="1"/>
            </p:cNvSpPr>
            <p:nvPr/>
          </p:nvSpPr>
          <p:spPr bwMode="auto">
            <a:xfrm>
              <a:off x="2698750" y="5175250"/>
              <a:ext cx="1304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Odds Ratio</a:t>
              </a:r>
            </a:p>
          </p:txBody>
        </p:sp>
        <p:graphicFrame>
          <p:nvGraphicFramePr>
            <p:cNvPr id="5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996721"/>
                </p:ext>
              </p:extLst>
            </p:nvPr>
          </p:nvGraphicFramePr>
          <p:xfrm>
            <a:off x="5381625" y="2784475"/>
            <a:ext cx="3624262" cy="285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0" name="Chart" r:id="rId6" imgW="3626820" imgH="2852692" progId="Excel.Chart.8">
                    <p:embed/>
                  </p:oleObj>
                </mc:Choice>
                <mc:Fallback>
                  <p:oleObj name="Chart" r:id="rId6" imgW="3626820" imgH="2852692" progId="Excel.Chart.8">
                    <p:embed/>
                    <p:pic>
                      <p:nvPicPr>
                        <p:cNvPr id="215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2784475"/>
                          <a:ext cx="3624262" cy="285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36"/>
            <p:cNvSpPr txBox="1">
              <a:spLocks noChangeArrowheads="1"/>
            </p:cNvSpPr>
            <p:nvPr/>
          </p:nvSpPr>
          <p:spPr bwMode="auto">
            <a:xfrm>
              <a:off x="6613525" y="5108575"/>
              <a:ext cx="1304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Odds Ratio</a:t>
              </a:r>
            </a:p>
          </p:txBody>
        </p:sp>
        <p:sp>
          <p:nvSpPr>
            <p:cNvPr id="55" name="Text Box 37"/>
            <p:cNvSpPr txBox="1">
              <a:spLocks noChangeArrowheads="1"/>
            </p:cNvSpPr>
            <p:nvPr/>
          </p:nvSpPr>
          <p:spPr bwMode="auto">
            <a:xfrm>
              <a:off x="6107113" y="2125663"/>
              <a:ext cx="23495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History Diabetes, </a:t>
              </a:r>
              <a:b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N= 62,868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6145213" y="2730500"/>
              <a:ext cx="0" cy="206851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42"/>
            <p:cNvSpPr txBox="1">
              <a:spLocks noChangeArrowheads="1"/>
            </p:cNvSpPr>
            <p:nvPr/>
          </p:nvSpPr>
          <p:spPr bwMode="auto">
            <a:xfrm>
              <a:off x="2001838" y="2125663"/>
              <a:ext cx="276225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No History Diabetes,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N=152,910</a:t>
              </a:r>
            </a:p>
          </p:txBody>
        </p:sp>
        <p:grpSp>
          <p:nvGrpSpPr>
            <p:cNvPr id="58" name="Group 29"/>
            <p:cNvGrpSpPr>
              <a:grpSpLocks/>
            </p:cNvGrpSpPr>
            <p:nvPr/>
          </p:nvGrpSpPr>
          <p:grpSpPr bwMode="auto">
            <a:xfrm>
              <a:off x="6373813" y="3892550"/>
              <a:ext cx="304800" cy="152400"/>
              <a:chOff x="1392" y="2688"/>
              <a:chExt cx="192" cy="96"/>
            </a:xfrm>
          </p:grpSpPr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Line 31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22"/>
            <p:cNvGrpSpPr>
              <a:grpSpLocks/>
            </p:cNvGrpSpPr>
            <p:nvPr/>
          </p:nvGrpSpPr>
          <p:grpSpPr bwMode="auto">
            <a:xfrm>
              <a:off x="6983413" y="2901950"/>
              <a:ext cx="533400" cy="152400"/>
              <a:chOff x="4176" y="1786"/>
              <a:chExt cx="336" cy="96"/>
            </a:xfrm>
          </p:grpSpPr>
          <p:sp>
            <p:nvSpPr>
              <p:cNvPr id="62" name="Line 35"/>
              <p:cNvSpPr>
                <a:spLocks noChangeShapeType="1"/>
              </p:cNvSpPr>
              <p:nvPr/>
            </p:nvSpPr>
            <p:spPr bwMode="auto">
              <a:xfrm>
                <a:off x="4176" y="1834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39"/>
              <p:cNvSpPr>
                <a:spLocks noChangeArrowheads="1"/>
              </p:cNvSpPr>
              <p:nvPr/>
            </p:nvSpPr>
            <p:spPr bwMode="auto">
              <a:xfrm>
                <a:off x="4260" y="1786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4" name="Group 32"/>
            <p:cNvGrpSpPr>
              <a:grpSpLocks/>
            </p:cNvGrpSpPr>
            <p:nvPr/>
          </p:nvGrpSpPr>
          <p:grpSpPr bwMode="auto">
            <a:xfrm>
              <a:off x="6602413" y="3397250"/>
              <a:ext cx="304800" cy="152400"/>
              <a:chOff x="1392" y="2688"/>
              <a:chExt cx="192" cy="96"/>
            </a:xfrm>
          </p:grpSpPr>
          <p:sp>
            <p:nvSpPr>
              <p:cNvPr id="65" name="Oval 33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Line 34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6069013" y="4378325"/>
              <a:ext cx="304800" cy="152400"/>
              <a:chOff x="1392" y="2688"/>
              <a:chExt cx="192" cy="96"/>
            </a:xfrm>
          </p:grpSpPr>
          <p:sp>
            <p:nvSpPr>
              <p:cNvPr id="68" name="Oval 27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Line 28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0"/>
            <p:cNvGrpSpPr>
              <a:grpSpLocks/>
            </p:cNvGrpSpPr>
            <p:nvPr/>
          </p:nvGrpSpPr>
          <p:grpSpPr bwMode="auto">
            <a:xfrm>
              <a:off x="2563813" y="4467225"/>
              <a:ext cx="304800" cy="152400"/>
              <a:chOff x="1392" y="2688"/>
              <a:chExt cx="192" cy="96"/>
            </a:xfrm>
          </p:grpSpPr>
          <p:sp>
            <p:nvSpPr>
              <p:cNvPr id="71" name="Oval 11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Line 12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3402013" y="3457575"/>
              <a:ext cx="390525" cy="152400"/>
              <a:chOff x="3594" y="1968"/>
              <a:chExt cx="246" cy="96"/>
            </a:xfrm>
          </p:grpSpPr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678" y="196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75" name="Line 15"/>
              <p:cNvSpPr>
                <a:spLocks noChangeShapeType="1"/>
              </p:cNvSpPr>
              <p:nvPr/>
            </p:nvSpPr>
            <p:spPr bwMode="auto">
              <a:xfrm>
                <a:off x="3594" y="2016"/>
                <a:ext cx="246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4278313" y="2952750"/>
              <a:ext cx="152400" cy="152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>
              <a:off x="4087813" y="3038475"/>
              <a:ext cx="5334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0"/>
            <p:cNvGrpSpPr>
              <a:grpSpLocks/>
            </p:cNvGrpSpPr>
            <p:nvPr/>
          </p:nvGrpSpPr>
          <p:grpSpPr bwMode="auto">
            <a:xfrm>
              <a:off x="2716213" y="3962400"/>
              <a:ext cx="304800" cy="152400"/>
              <a:chOff x="1392" y="2688"/>
              <a:chExt cx="192" cy="96"/>
            </a:xfrm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1440" y="268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392" y="27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Hyperglycemia Is Linked to Mortality Regardless of Diabetes Status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11188" y="1703388"/>
          <a:ext cx="8532812" cy="443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r:id="rId4" imgW="8529043" imgH="4438273" progId="Excel.Chart.8">
                  <p:embed/>
                </p:oleObj>
              </mc:Choice>
              <mc:Fallback>
                <p:oleObj r:id="rId4" imgW="8529043" imgH="4438273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3388"/>
                        <a:ext cx="8532812" cy="443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77800" y="5856288"/>
            <a:ext cx="5997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* ≥200 mg/dL.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Rady</a:t>
            </a:r>
            <a:r>
              <a:rPr lang="en-US" altLang="en-US" sz="1200" dirty="0">
                <a:solidFill>
                  <a:srgbClr val="FFFFFF"/>
                </a:solidFill>
              </a:rPr>
              <a:t> MY, et al. </a:t>
            </a:r>
            <a:r>
              <a:rPr lang="en-US" altLang="en-US" sz="1200" i="1" dirty="0">
                <a:solidFill>
                  <a:srgbClr val="FFFFFF"/>
                </a:solidFill>
              </a:rPr>
              <a:t>Mayo </a:t>
            </a:r>
            <a:r>
              <a:rPr lang="en-US" altLang="en-US" sz="1200" i="1" dirty="0" err="1">
                <a:solidFill>
                  <a:srgbClr val="FFFFFF"/>
                </a:solidFill>
              </a:rPr>
              <a:t>Clin</a:t>
            </a:r>
            <a:r>
              <a:rPr lang="en-US" altLang="en-US" sz="1200" i="1" dirty="0">
                <a:solidFill>
                  <a:srgbClr val="FFFFFF"/>
                </a:solidFill>
              </a:rPr>
              <a:t> Proc</a:t>
            </a:r>
            <a:r>
              <a:rPr lang="en-US" altLang="en-US" sz="1200" dirty="0">
                <a:solidFill>
                  <a:srgbClr val="FFFFFF"/>
                </a:solidFill>
              </a:rPr>
              <a:t>. 2005;80:1558-1567.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Ainla</a:t>
            </a:r>
            <a:r>
              <a:rPr lang="en-US" altLang="en-US" sz="1200" dirty="0">
                <a:solidFill>
                  <a:srgbClr val="FFFFFF"/>
                </a:solidFill>
              </a:rPr>
              <a:t> MIT, et al. </a:t>
            </a:r>
            <a:r>
              <a:rPr lang="en-US" altLang="en-US" sz="1200" i="1" dirty="0" err="1">
                <a:solidFill>
                  <a:srgbClr val="FFFFFF"/>
                </a:solidFill>
              </a:rPr>
              <a:t>Diabet</a:t>
            </a:r>
            <a:r>
              <a:rPr lang="en-US" altLang="en-US" sz="1200" i="1" dirty="0">
                <a:solidFill>
                  <a:srgbClr val="FFFFFF"/>
                </a:solidFill>
              </a:rPr>
              <a:t> Med</a:t>
            </a:r>
            <a:r>
              <a:rPr lang="en-US" altLang="en-US" sz="1200" dirty="0">
                <a:solidFill>
                  <a:srgbClr val="FFFFFF"/>
                </a:solidFill>
              </a:rPr>
              <a:t>. 2005;22:1321-1325.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5068888" y="34369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6581775" y="2592388"/>
            <a:ext cx="685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A81CB4-88CA-448E-81F8-3B368F81FBF7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Hyperglycemia During TPN Is Associated </a:t>
            </a:r>
            <a:br>
              <a:rPr lang="en-US" dirty="0"/>
            </a:br>
            <a:r>
              <a:rPr lang="en-US" dirty="0"/>
              <a:t>With Greater Risk of Hospital Mortality</a:t>
            </a:r>
          </a:p>
        </p:txBody>
      </p:sp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177800" y="6300788"/>
            <a:ext cx="409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Pasquel</a:t>
            </a:r>
            <a:r>
              <a:rPr lang="en-US" altLang="en-US" sz="1200" dirty="0">
                <a:solidFill>
                  <a:srgbClr val="FFFFFF"/>
                </a:solidFill>
              </a:rPr>
              <a:t> FJ, et al. </a:t>
            </a:r>
            <a:r>
              <a:rPr lang="pt-BR" altLang="en-US" sz="1200" i="1" dirty="0">
                <a:solidFill>
                  <a:srgbClr val="FFFFFF"/>
                </a:solidFill>
              </a:rPr>
              <a:t>Diabetes Care</a:t>
            </a:r>
            <a:r>
              <a:rPr lang="pt-BR" altLang="en-US" sz="1200" dirty="0">
                <a:solidFill>
                  <a:srgbClr val="FFFFFF"/>
                </a:solidFill>
              </a:rPr>
              <a:t>. 2010;33:739-741.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grpSp>
        <p:nvGrpSpPr>
          <p:cNvPr id="23556" name="Group 37888"/>
          <p:cNvGrpSpPr>
            <a:grpSpLocks/>
          </p:cNvGrpSpPr>
          <p:nvPr/>
        </p:nvGrpSpPr>
        <p:grpSpPr bwMode="auto">
          <a:xfrm>
            <a:off x="1808163" y="1733550"/>
            <a:ext cx="5502275" cy="4319588"/>
            <a:chOff x="1808831" y="1733267"/>
            <a:chExt cx="5501729" cy="4319553"/>
          </a:xfrm>
        </p:grpSpPr>
        <p:sp>
          <p:nvSpPr>
            <p:cNvPr id="29" name="Rectangle 28"/>
            <p:cNvSpPr/>
            <p:nvPr/>
          </p:nvSpPr>
          <p:spPr>
            <a:xfrm>
              <a:off x="2945368" y="4536769"/>
              <a:ext cx="365089" cy="866768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81866" y="4012899"/>
              <a:ext cx="363502" cy="13858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85082" y="4031948"/>
              <a:ext cx="363502" cy="1366827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9993" y="4141485"/>
              <a:ext cx="365089" cy="12572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45432" y="4031948"/>
              <a:ext cx="365089" cy="137158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80343" y="3274718"/>
              <a:ext cx="365089" cy="21240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85147" y="2755609"/>
              <a:ext cx="363501" cy="2643167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20058" y="2160302"/>
              <a:ext cx="365089" cy="323371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3566" name="Group 15"/>
            <p:cNvGrpSpPr>
              <a:grpSpLocks/>
            </p:cNvGrpSpPr>
            <p:nvPr/>
          </p:nvGrpSpPr>
          <p:grpSpPr bwMode="auto">
            <a:xfrm>
              <a:off x="2249939" y="1897859"/>
              <a:ext cx="5060621" cy="3505200"/>
              <a:chOff x="1006804" y="1981200"/>
              <a:chExt cx="5060621" cy="35052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092693" y="1981707"/>
                <a:ext cx="0" cy="350517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010152" y="5482117"/>
                <a:ext cx="5057273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10152" y="5088420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08564" y="4705835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014913" y="4316901"/>
                <a:ext cx="8413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14913" y="3934316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008564" y="3548557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06977" y="3165973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10152" y="2773864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08564" y="2391279"/>
                <a:ext cx="8254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014913" y="2005520"/>
                <a:ext cx="8413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17"/>
            <p:cNvSpPr txBox="1">
              <a:spLocks noChangeArrowheads="1"/>
            </p:cNvSpPr>
            <p:nvPr/>
          </p:nvSpPr>
          <p:spPr bwMode="auto">
            <a:xfrm>
              <a:off x="1808831" y="1733267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23568" name="TextBox 37"/>
            <p:cNvSpPr txBox="1">
              <a:spLocks noChangeArrowheads="1"/>
            </p:cNvSpPr>
            <p:nvPr/>
          </p:nvSpPr>
          <p:spPr bwMode="auto">
            <a:xfrm>
              <a:off x="1818547" y="2138157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569" name="TextBox 38"/>
            <p:cNvSpPr txBox="1">
              <a:spLocks noChangeArrowheads="1"/>
            </p:cNvSpPr>
            <p:nvPr/>
          </p:nvSpPr>
          <p:spPr bwMode="auto">
            <a:xfrm>
              <a:off x="1835754" y="2521538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23570" name="TextBox 39"/>
            <p:cNvSpPr txBox="1">
              <a:spLocks noChangeArrowheads="1"/>
            </p:cNvSpPr>
            <p:nvPr/>
          </p:nvSpPr>
          <p:spPr bwMode="auto">
            <a:xfrm>
              <a:off x="1817398" y="2912064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3571" name="TextBox 40"/>
            <p:cNvSpPr txBox="1">
              <a:spLocks noChangeArrowheads="1"/>
            </p:cNvSpPr>
            <p:nvPr/>
          </p:nvSpPr>
          <p:spPr bwMode="auto">
            <a:xfrm>
              <a:off x="1835754" y="3295445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23572" name="TextBox 41"/>
            <p:cNvSpPr txBox="1">
              <a:spLocks noChangeArrowheads="1"/>
            </p:cNvSpPr>
            <p:nvPr/>
          </p:nvSpPr>
          <p:spPr bwMode="auto">
            <a:xfrm>
              <a:off x="1817398" y="3681207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3573" name="TextBox 42"/>
            <p:cNvSpPr txBox="1">
              <a:spLocks noChangeArrowheads="1"/>
            </p:cNvSpPr>
            <p:nvPr/>
          </p:nvSpPr>
          <p:spPr bwMode="auto">
            <a:xfrm>
              <a:off x="1818547" y="4064588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3574" name="TextBox 43"/>
            <p:cNvSpPr txBox="1">
              <a:spLocks noChangeArrowheads="1"/>
            </p:cNvSpPr>
            <p:nvPr/>
          </p:nvSpPr>
          <p:spPr bwMode="auto">
            <a:xfrm>
              <a:off x="1817398" y="4451842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3575" name="TextBox 44"/>
            <p:cNvSpPr txBox="1">
              <a:spLocks noChangeArrowheads="1"/>
            </p:cNvSpPr>
            <p:nvPr/>
          </p:nvSpPr>
          <p:spPr bwMode="auto">
            <a:xfrm>
              <a:off x="1835754" y="4836113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3576" name="TextBox 45"/>
            <p:cNvSpPr txBox="1">
              <a:spLocks noChangeArrowheads="1"/>
            </p:cNvSpPr>
            <p:nvPr/>
          </p:nvSpPr>
          <p:spPr bwMode="auto">
            <a:xfrm>
              <a:off x="1817398" y="5224255"/>
              <a:ext cx="482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3577" name="TextBox 26"/>
            <p:cNvSpPr txBox="1">
              <a:spLocks noChangeArrowheads="1"/>
            </p:cNvSpPr>
            <p:nvPr/>
          </p:nvSpPr>
          <p:spPr bwMode="auto">
            <a:xfrm>
              <a:off x="2508244" y="5418934"/>
              <a:ext cx="8881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≤120</a:t>
              </a:r>
            </a:p>
          </p:txBody>
        </p:sp>
        <p:sp>
          <p:nvSpPr>
            <p:cNvPr id="23578" name="TextBox 47"/>
            <p:cNvSpPr txBox="1">
              <a:spLocks noChangeArrowheads="1"/>
            </p:cNvSpPr>
            <p:nvPr/>
          </p:nvSpPr>
          <p:spPr bwMode="auto">
            <a:xfrm>
              <a:off x="3667068" y="5402057"/>
              <a:ext cx="1041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121-150</a:t>
              </a:r>
            </a:p>
          </p:txBody>
        </p:sp>
        <p:sp>
          <p:nvSpPr>
            <p:cNvPr id="23579" name="TextBox 48"/>
            <p:cNvSpPr txBox="1">
              <a:spLocks noChangeArrowheads="1"/>
            </p:cNvSpPr>
            <p:nvPr/>
          </p:nvSpPr>
          <p:spPr bwMode="auto">
            <a:xfrm>
              <a:off x="4916257" y="5410016"/>
              <a:ext cx="10817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151-180</a:t>
              </a:r>
            </a:p>
          </p:txBody>
        </p:sp>
        <p:sp>
          <p:nvSpPr>
            <p:cNvPr id="23580" name="TextBox 49"/>
            <p:cNvSpPr txBox="1">
              <a:spLocks noChangeArrowheads="1"/>
            </p:cNvSpPr>
            <p:nvPr/>
          </p:nvSpPr>
          <p:spPr bwMode="auto">
            <a:xfrm>
              <a:off x="6240533" y="5418934"/>
              <a:ext cx="8881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&gt;180</a:t>
              </a:r>
            </a:p>
          </p:txBody>
        </p:sp>
        <p:sp>
          <p:nvSpPr>
            <p:cNvPr id="23581" name="TextBox 27"/>
            <p:cNvSpPr txBox="1">
              <a:spLocks noChangeArrowheads="1"/>
            </p:cNvSpPr>
            <p:nvPr/>
          </p:nvSpPr>
          <p:spPr bwMode="auto">
            <a:xfrm>
              <a:off x="3346867" y="5714266"/>
              <a:ext cx="28696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bg1"/>
                  </a:solidFill>
                </a:rPr>
                <a:t>Blood Glucose</a:t>
              </a:r>
            </a:p>
          </p:txBody>
        </p:sp>
        <p:sp>
          <p:nvSpPr>
            <p:cNvPr id="23582" name="TextBox 51"/>
            <p:cNvSpPr txBox="1">
              <a:spLocks noChangeArrowheads="1"/>
            </p:cNvSpPr>
            <p:nvPr/>
          </p:nvSpPr>
          <p:spPr bwMode="auto">
            <a:xfrm>
              <a:off x="3205012" y="1921671"/>
              <a:ext cx="27930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BG within 24 hours of TPN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BG during TPN (days 2-10)</a:t>
              </a:r>
            </a:p>
          </p:txBody>
        </p:sp>
        <p:sp>
          <p:nvSpPr>
            <p:cNvPr id="37888" name="Rectangle 37887"/>
            <p:cNvSpPr/>
            <p:nvPr/>
          </p:nvSpPr>
          <p:spPr>
            <a:xfrm>
              <a:off x="3021561" y="1953928"/>
              <a:ext cx="184132" cy="18414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21561" y="2192051"/>
              <a:ext cx="184132" cy="182561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40AEB1-48A0-49B6-8DE7-B4654023F87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27"/>
          <p:cNvSpPr txBox="1">
            <a:spLocks noChangeArrowheads="1"/>
          </p:cNvSpPr>
          <p:nvPr/>
        </p:nvSpPr>
        <p:spPr bwMode="auto">
          <a:xfrm rot="16200000">
            <a:off x="3979222" y="6180137"/>
            <a:ext cx="2869895" cy="3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</a:rPr>
              <a:t>Mortality (%)</a:t>
            </a:r>
          </a:p>
        </p:txBody>
      </p:sp>
    </p:spTree>
  </p:cSld>
  <p:clrMapOvr>
    <a:masterClrMapping/>
  </p:clrMapOvr>
  <p:transition advTm="2623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 in Inpatients With </a:t>
            </a:r>
            <a:br>
              <a:rPr lang="en-US" dirty="0"/>
            </a:br>
            <a:r>
              <a:rPr lang="en-US" dirty="0"/>
              <a:t>“New Hyperglycemia”</a:t>
            </a:r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03338" y="2039938"/>
          <a:ext cx="6535737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r:id="rId4" imgW="6535478" imgH="3645724" progId="Excel.Chart.8">
                  <p:embed/>
                </p:oleObj>
              </mc:Choice>
              <mc:Fallback>
                <p:oleObj r:id="rId4" imgW="6535478" imgH="3645724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039938"/>
                        <a:ext cx="6535737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77800" y="6300788"/>
            <a:ext cx="7004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 dirty="0">
                <a:solidFill>
                  <a:srgbClr val="FFFFFF"/>
                </a:solidFill>
              </a:rPr>
              <a:t>J </a:t>
            </a:r>
            <a:r>
              <a:rPr lang="en-US" altLang="en-US" sz="1200" i="1" dirty="0" err="1">
                <a:solidFill>
                  <a:srgbClr val="FFFFFF"/>
                </a:solidFill>
              </a:rPr>
              <a:t>Clin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Endocrinol</a:t>
            </a:r>
            <a:r>
              <a:rPr lang="en-US" altLang="en-US" sz="1200" i="1" dirty="0">
                <a:solidFill>
                  <a:srgbClr val="FFFFFF"/>
                </a:solidFill>
              </a:rPr>
              <a:t> </a:t>
            </a:r>
            <a:r>
              <a:rPr lang="en-US" altLang="en-US" sz="1200" i="1" dirty="0" err="1">
                <a:solidFill>
                  <a:srgbClr val="FFFFFF"/>
                </a:solidFill>
              </a:rPr>
              <a:t>Metab</a:t>
            </a:r>
            <a:r>
              <a:rPr lang="en-US" altLang="en-US" sz="1200" dirty="0">
                <a:solidFill>
                  <a:srgbClr val="FFFFFF"/>
                </a:solidFill>
              </a:rPr>
              <a:t>. 2002;87:978-982.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-5400000">
            <a:off x="-136525" y="3721100"/>
            <a:ext cx="3133725" cy="3397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In-hospital Mortality Rate (%)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54688" y="5291138"/>
            <a:ext cx="1946275" cy="825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Newly </a:t>
            </a:r>
            <a:br>
              <a:rPr lang="en-US" altLang="en-US" sz="1600" b="1">
                <a:solidFill>
                  <a:schemeClr val="bg1"/>
                </a:solidFill>
              </a:rPr>
            </a:br>
            <a:r>
              <a:rPr lang="en-US" altLang="en-US" sz="1600" b="1">
                <a:solidFill>
                  <a:schemeClr val="bg1"/>
                </a:solidFill>
              </a:rPr>
              <a:t>Discovered Hyperglycemia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7638" y="5291138"/>
            <a:ext cx="1797050" cy="825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Patients </a:t>
            </a:r>
            <a:br>
              <a:rPr lang="en-US" altLang="en-US" sz="1600" b="1">
                <a:solidFill>
                  <a:schemeClr val="bg1"/>
                </a:solidFill>
              </a:rPr>
            </a:br>
            <a:r>
              <a:rPr lang="en-US" altLang="en-US" sz="1600" b="1">
                <a:solidFill>
                  <a:schemeClr val="bg1"/>
                </a:solidFill>
              </a:rPr>
              <a:t>With History </a:t>
            </a:r>
            <a:br>
              <a:rPr lang="en-US" altLang="en-US" sz="1600" b="1">
                <a:solidFill>
                  <a:schemeClr val="bg1"/>
                </a:solidFill>
              </a:rPr>
            </a:br>
            <a:r>
              <a:rPr lang="en-US" altLang="en-US" sz="1600" b="1">
                <a:solidFill>
                  <a:schemeClr val="bg1"/>
                </a:solidFill>
              </a:rPr>
              <a:t>of Diabetes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41513" y="5291138"/>
            <a:ext cx="2101850" cy="830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Patients </a:t>
            </a:r>
            <a:br>
              <a:rPr lang="en-US" altLang="en-US" sz="1600" b="1">
                <a:solidFill>
                  <a:schemeClr val="bg1"/>
                </a:solidFill>
              </a:rPr>
            </a:br>
            <a:r>
              <a:rPr lang="en-US" altLang="en-US" sz="1600" b="1">
                <a:solidFill>
                  <a:schemeClr val="bg1"/>
                </a:solidFill>
              </a:rPr>
              <a:t>With Normoglycemia</a:t>
            </a:r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3492500" y="2106613"/>
            <a:ext cx="3455988" cy="134937"/>
          </a:xfrm>
          <a:custGeom>
            <a:avLst/>
            <a:gdLst>
              <a:gd name="T0" fmla="*/ 0 w 635"/>
              <a:gd name="T1" fmla="*/ 2147483647 h 136"/>
              <a:gd name="T2" fmla="*/ 0 w 635"/>
              <a:gd name="T3" fmla="*/ 0 h 136"/>
              <a:gd name="T4" fmla="*/ 2147483647 w 635"/>
              <a:gd name="T5" fmla="*/ 0 h 136"/>
              <a:gd name="T6" fmla="*/ 2147483647 w 635"/>
              <a:gd name="T7" fmla="*/ 2147483647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36"/>
              <a:gd name="T14" fmla="*/ 635 w 635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36">
                <a:moveTo>
                  <a:pt x="0" y="136"/>
                </a:moveTo>
                <a:lnTo>
                  <a:pt x="0" y="0"/>
                </a:lnTo>
                <a:lnTo>
                  <a:pt x="635" y="0"/>
                </a:lnTo>
                <a:lnTo>
                  <a:pt x="635" y="136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67238" y="1801813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P</a:t>
            </a:r>
            <a:r>
              <a:rPr lang="en-US" altLang="en-US" b="1">
                <a:solidFill>
                  <a:schemeClr val="bg1"/>
                </a:solidFill>
              </a:rPr>
              <a:t> &lt;.01</a:t>
            </a:r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219700" y="2401888"/>
            <a:ext cx="1728788" cy="182562"/>
          </a:xfrm>
          <a:custGeom>
            <a:avLst/>
            <a:gdLst>
              <a:gd name="T0" fmla="*/ 0 w 635"/>
              <a:gd name="T1" fmla="*/ 2147483647 h 136"/>
              <a:gd name="T2" fmla="*/ 0 w 635"/>
              <a:gd name="T3" fmla="*/ 0 h 136"/>
              <a:gd name="T4" fmla="*/ 2147483647 w 635"/>
              <a:gd name="T5" fmla="*/ 0 h 136"/>
              <a:gd name="T6" fmla="*/ 2147483647 w 635"/>
              <a:gd name="T7" fmla="*/ 2147483647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36"/>
              <a:gd name="T14" fmla="*/ 635 w 635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36">
                <a:moveTo>
                  <a:pt x="0" y="136"/>
                </a:moveTo>
                <a:lnTo>
                  <a:pt x="0" y="0"/>
                </a:lnTo>
                <a:lnTo>
                  <a:pt x="635" y="0"/>
                </a:lnTo>
                <a:lnTo>
                  <a:pt x="635" y="136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483225" y="2090738"/>
            <a:ext cx="118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>
                <a:solidFill>
                  <a:schemeClr val="bg1"/>
                </a:solidFill>
              </a:rPr>
              <a:t>P</a:t>
            </a:r>
            <a:r>
              <a:rPr lang="en-US" altLang="en-US" b="1">
                <a:solidFill>
                  <a:schemeClr val="bg1"/>
                </a:solidFill>
              </a:rPr>
              <a:t> &lt;.01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2A9F63-864C-472F-8B66-9963DAE80BBF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Admission Hyperglycemia Is Also Associated With Adverse Outcomes in Non-ICU Settings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65200" y="1760538"/>
          <a:ext cx="6192838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4" imgW="6194073" imgH="3651820" progId="Excel.Chart.8">
                  <p:embed/>
                </p:oleObj>
              </mc:Choice>
              <mc:Fallback>
                <p:oleObj r:id="rId4" imgW="6194073" imgH="365182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760538"/>
                        <a:ext cx="6192838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4" name="Text Box 4"/>
          <p:cNvSpPr txBox="1">
            <a:spLocks noChangeArrowheads="1"/>
          </p:cNvSpPr>
          <p:nvPr/>
        </p:nvSpPr>
        <p:spPr bwMode="auto">
          <a:xfrm>
            <a:off x="6672263" y="2743200"/>
            <a:ext cx="24717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en-US" b="1" dirty="0">
                <a:solidFill>
                  <a:schemeClr val="bg1"/>
                </a:solidFill>
                <a:latin typeface="+mn-lt"/>
              </a:rPr>
              <a:t>N=2471 </a:t>
            </a:r>
          </a:p>
          <a:p>
            <a:pPr eaLnBrk="0" hangingPunct="0">
              <a:defRPr/>
            </a:pPr>
            <a:endParaRPr kumimoji="1" lang="en-US" b="1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defRPr/>
            </a:pPr>
            <a:r>
              <a:rPr kumimoji="1" lang="en-US" b="1" dirty="0">
                <a:solidFill>
                  <a:schemeClr val="bg1"/>
                </a:solidFill>
                <a:latin typeface="+mn-lt"/>
              </a:rPr>
              <a:t>Non-ICU patients with community-acquired pneumonia</a:t>
            </a:r>
          </a:p>
        </p:txBody>
      </p:sp>
      <p:sp>
        <p:nvSpPr>
          <p:cNvPr id="211975" name="Text Box 5"/>
          <p:cNvSpPr txBox="1">
            <a:spLocks noChangeArrowheads="1"/>
          </p:cNvSpPr>
          <p:nvPr/>
        </p:nvSpPr>
        <p:spPr bwMode="auto">
          <a:xfrm rot="16200000">
            <a:off x="-362744" y="3278982"/>
            <a:ext cx="204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Patients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3038" y="5837238"/>
            <a:ext cx="6934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* P</a:t>
            </a: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=0.03; </a:t>
            </a:r>
            <a:r>
              <a:rPr lang="en-US" altLang="en-US" sz="1200" baseline="30000">
                <a:solidFill>
                  <a:srgbClr val="FFFFFF"/>
                </a:solidFill>
                <a:cs typeface="Arial" panose="020B0604020202020204" pitchFamily="34" charset="0"/>
              </a:rPr>
              <a:t>†</a:t>
            </a:r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P</a:t>
            </a: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=0.01. </a:t>
            </a:r>
          </a:p>
          <a:p>
            <a:pPr>
              <a:spcAft>
                <a:spcPct val="20000"/>
              </a:spcAft>
            </a:pPr>
            <a:r>
              <a:rPr lang="en-US" altLang="en-US" sz="1200" baseline="30000">
                <a:solidFill>
                  <a:srgbClr val="FFFFFF"/>
                </a:solidFill>
                <a:cs typeface="Arial" panose="020B0604020202020204" pitchFamily="34" charset="0"/>
              </a:rPr>
              <a:t>‡ </a:t>
            </a: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Complications include all in-hospital complications except for abnormalities of glucose.</a:t>
            </a: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McAlister FA, et al. </a:t>
            </a:r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Diabetes Care</a:t>
            </a: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. 2005;28:810-815.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2293938" y="1811338"/>
            <a:ext cx="2263775" cy="698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Mortality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Complications</a:t>
            </a:r>
            <a:r>
              <a:rPr lang="en-US" b="1" baseline="30000" dirty="0">
                <a:solidFill>
                  <a:schemeClr val="bg1"/>
                </a:solidFill>
                <a:latin typeface="+mn-lt"/>
              </a:rPr>
              <a:t>‡</a:t>
            </a:r>
          </a:p>
        </p:txBody>
      </p:sp>
      <p:grpSp>
        <p:nvGrpSpPr>
          <p:cNvPr id="25608" name="Group 9"/>
          <p:cNvGrpSpPr>
            <a:grpSpLocks/>
          </p:cNvGrpSpPr>
          <p:nvPr/>
        </p:nvGrpSpPr>
        <p:grpSpPr bwMode="auto">
          <a:xfrm>
            <a:off x="2066925" y="1954213"/>
            <a:ext cx="227013" cy="469900"/>
            <a:chOff x="1200" y="1481"/>
            <a:chExt cx="96" cy="294"/>
          </a:xfrm>
        </p:grpSpPr>
        <p:sp>
          <p:nvSpPr>
            <p:cNvPr id="25615" name="Rectangle 10"/>
            <p:cNvSpPr>
              <a:spLocks noChangeArrowheads="1"/>
            </p:cNvSpPr>
            <p:nvPr/>
          </p:nvSpPr>
          <p:spPr bwMode="auto">
            <a:xfrm>
              <a:off x="1200" y="1481"/>
              <a:ext cx="96" cy="9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6" name="Rectangle 11"/>
            <p:cNvSpPr>
              <a:spLocks noChangeArrowheads="1"/>
            </p:cNvSpPr>
            <p:nvPr/>
          </p:nvSpPr>
          <p:spPr bwMode="auto">
            <a:xfrm>
              <a:off x="1200" y="1679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2373313" y="3754438"/>
            <a:ext cx="24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000" b="1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094288" y="3414713"/>
            <a:ext cx="280987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*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294063" y="2687638"/>
            <a:ext cx="244475" cy="320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†</a:t>
            </a:r>
          </a:p>
        </p:txBody>
      </p:sp>
      <p:sp>
        <p:nvSpPr>
          <p:cNvPr id="211986" name="Text Box 16"/>
          <p:cNvSpPr txBox="1">
            <a:spLocks noChangeArrowheads="1"/>
          </p:cNvSpPr>
          <p:nvPr/>
        </p:nvSpPr>
        <p:spPr bwMode="auto">
          <a:xfrm>
            <a:off x="3254375" y="5227638"/>
            <a:ext cx="2263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Admission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BG Level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24563" y="2157413"/>
            <a:ext cx="242887" cy="3190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DC0CD7-E158-40FF-A2DF-9C83950C5D8C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809750"/>
            <a:ext cx="9144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Outcomes Associated With Glycemic Control in the Hospital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D484D3-89F7-44C7-A2C3-410D69D880FF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Between Mortality and Time in Target Blood Glucose Range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74ED-A183-4F43-A808-B48FBFC0A06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800" y="5863263"/>
            <a:ext cx="788181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IQR, interquartile range; TIR, time in range; TIR-high, time in targeted blood glucose range above median value for cohort; TIR-low, time in targeted blood glucose range below median value for cohort.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Krinsley</a:t>
            </a:r>
            <a:r>
              <a:rPr lang="en-US" altLang="en-US" sz="1200" dirty="0">
                <a:solidFill>
                  <a:srgbClr val="FFFFFF"/>
                </a:solidFill>
              </a:rPr>
              <a:t> JS, </a:t>
            </a:r>
            <a:r>
              <a:rPr lang="en-US" altLang="en-US" sz="1200" dirty="0" err="1">
                <a:solidFill>
                  <a:srgbClr val="FFFFFF"/>
                </a:solidFill>
              </a:rPr>
              <a:t>Preiser</a:t>
            </a:r>
            <a:r>
              <a:rPr lang="en-US" altLang="en-US" sz="1200" dirty="0">
                <a:solidFill>
                  <a:srgbClr val="FFFFFF"/>
                </a:solidFill>
              </a:rPr>
              <a:t> J-C. </a:t>
            </a:r>
            <a:r>
              <a:rPr lang="en-US" altLang="en-US" sz="1200" i="1" dirty="0" err="1">
                <a:solidFill>
                  <a:srgbClr val="FFFFFF"/>
                </a:solidFill>
              </a:rPr>
              <a:t>Crit</a:t>
            </a:r>
            <a:r>
              <a:rPr lang="en-US" altLang="en-US" sz="1200" i="1" dirty="0">
                <a:solidFill>
                  <a:srgbClr val="FFFFFF"/>
                </a:solidFill>
              </a:rPr>
              <a:t> Care</a:t>
            </a:r>
            <a:r>
              <a:rPr lang="en-US" altLang="en-US" sz="1200" dirty="0">
                <a:solidFill>
                  <a:srgbClr val="FFFFFF"/>
                </a:solidFill>
              </a:rPr>
              <a:t>. 2015;19:179.</a:t>
            </a:r>
          </a:p>
        </p:txBody>
      </p:sp>
      <p:graphicFrame>
        <p:nvGraphicFramePr>
          <p:cNvPr id="6" name="Chart 32"/>
          <p:cNvGraphicFramePr>
            <a:graphicFrameLocks/>
          </p:cNvGraphicFramePr>
          <p:nvPr/>
        </p:nvGraphicFramePr>
        <p:xfrm>
          <a:off x="1084384" y="2297723"/>
          <a:ext cx="6975232" cy="307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557304" y="2612760"/>
            <a:ext cx="1276141" cy="1021395"/>
            <a:chOff x="2557304" y="2800327"/>
            <a:chExt cx="1276141" cy="1250200"/>
          </a:xfrm>
        </p:grpSpPr>
        <p:grpSp>
          <p:nvGrpSpPr>
            <p:cNvPr id="16" name="Group 15"/>
            <p:cNvGrpSpPr/>
            <p:nvPr/>
          </p:nvGrpSpPr>
          <p:grpSpPr>
            <a:xfrm>
              <a:off x="2557304" y="2954216"/>
              <a:ext cx="1276141" cy="1096311"/>
              <a:chOff x="2485292" y="2954216"/>
              <a:chExt cx="1348154" cy="109631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485292" y="2954216"/>
                <a:ext cx="134815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485292" y="2954216"/>
                <a:ext cx="0" cy="109631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33446" y="2954216"/>
                <a:ext cx="0" cy="10302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759534" y="2800327"/>
              <a:ext cx="871682" cy="307777"/>
            </a:xfrm>
            <a:prstGeom prst="rect">
              <a:avLst/>
            </a:prstGeom>
            <a:solidFill>
              <a:srgbClr val="1B5B7E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</a:rPr>
                <a:t>P</a:t>
              </a:r>
              <a:r>
                <a:rPr lang="en-US" dirty="0">
                  <a:solidFill>
                    <a:schemeClr val="bg1"/>
                  </a:solidFill>
                </a:rPr>
                <a:t>&lt;0.0001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5725954" y="2656664"/>
            <a:ext cx="1276141" cy="334676"/>
            <a:chOff x="2485292" y="2954216"/>
            <a:chExt cx="1348154" cy="3346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5292" y="2954216"/>
              <a:ext cx="134815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85292" y="2954216"/>
              <a:ext cx="0" cy="33467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33446" y="2954216"/>
              <a:ext cx="0" cy="1030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928183" y="2500833"/>
            <a:ext cx="871682" cy="307777"/>
          </a:xfrm>
          <a:prstGeom prst="rect">
            <a:avLst/>
          </a:prstGeom>
          <a:solidFill>
            <a:srgbClr val="1B5B7E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=0.5994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2642" y="1488844"/>
            <a:ext cx="375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Retrospective Study, 2009-2013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(N=3297)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6368" y="5193324"/>
            <a:ext cx="24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Median TIR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80.6% (IQR 61.4%-94.0%)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93322" y="5193324"/>
            <a:ext cx="232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Median TIR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55.0% (IQR 35.3%-71.1%)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38211" y="3738172"/>
            <a:ext cx="148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Mortality (%)</a:t>
            </a:r>
          </a:p>
        </p:txBody>
      </p:sp>
    </p:spTree>
    <p:extLst>
      <p:ext uri="{BB962C8B-B14F-4D97-AF65-F5344CB8AC3E}">
        <p14:creationId xmlns:p14="http://schemas.microsoft.com/office/powerpoint/2010/main" val="243568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1" name="Group 3"/>
          <p:cNvGraphicFramePr>
            <a:graphicFrameLocks noGrp="1"/>
          </p:cNvGraphicFramePr>
          <p:nvPr/>
        </p:nvGraphicFramePr>
        <p:xfrm>
          <a:off x="419100" y="1928813"/>
          <a:ext cx="8299450" cy="358140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Study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Setting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Population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Clinical Outcome</a:t>
                      </a: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Furnary, 1999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DM undergoing open heart surgery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65%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infection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  <a:sym typeface="Symbol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Furnary, 2003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DM undergoing CABG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  <a:sym typeface="Symbol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Krinsley, 2004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Medical/surgical ICU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Mixed, no Cardiac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Malmberg, 1995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Mixed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mortality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After 1 year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Van den Berghe, 2001*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Surgical ICU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Mixed, with CABG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  <a:sym typeface="Symbol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Lazar, 2004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 and ICU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CABG and DM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60%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 A Fib post op survival 2 year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16" charset="-128"/>
                        <a:sym typeface="Symbol" pitchFamily="18" charset="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92" name="Text Box 49"/>
          <p:cNvSpPr txBox="1">
            <a:spLocks noChangeArrowheads="1"/>
          </p:cNvSpPr>
          <p:nvPr/>
        </p:nvSpPr>
        <p:spPr bwMode="auto">
          <a:xfrm>
            <a:off x="177800" y="6300788"/>
            <a:ext cx="4240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Kitabchi AE, et al. </a:t>
            </a:r>
            <a:r>
              <a:rPr lang="en-US" altLang="en-US" sz="1200" i="1">
                <a:solidFill>
                  <a:srgbClr val="FFFFFF"/>
                </a:solidFill>
              </a:rPr>
              <a:t>Metabolism</a:t>
            </a:r>
            <a:r>
              <a:rPr lang="en-US" altLang="en-US" sz="1200">
                <a:solidFill>
                  <a:srgbClr val="FFFFFF"/>
                </a:solidFill>
              </a:rPr>
              <a:t>. 2008;57:116-120.</a:t>
            </a:r>
          </a:p>
        </p:txBody>
      </p:sp>
      <p:sp>
        <p:nvSpPr>
          <p:cNvPr id="98350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Benefits of Tight Glycemic Control: Observational Studies and Early</a:t>
            </a:r>
            <a:br>
              <a:rPr lang="en-US" dirty="0"/>
            </a:br>
            <a:r>
              <a:rPr lang="en-US" dirty="0"/>
              <a:t>Intervention Trials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ED48D1-A097-404E-93EC-8108AD04E9E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Portland Diabetic Project </a:t>
            </a:r>
            <a:br>
              <a:rPr lang="en-US" sz="2400" dirty="0"/>
            </a:br>
            <a:r>
              <a:rPr lang="en-US" sz="2400" dirty="0"/>
              <a:t>Incidence of DSWI and Impact of Implementation of Insulin Infusion Protocols; 1987-1997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4148138" y="1958975"/>
            <a:ext cx="0" cy="3079750"/>
          </a:xfrm>
          <a:prstGeom prst="line">
            <a:avLst/>
          </a:prstGeom>
          <a:noFill/>
          <a:ln w="31750" cap="rnd">
            <a:solidFill>
              <a:srgbClr val="FCD62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159250" y="1981200"/>
            <a:ext cx="4267200" cy="0"/>
          </a:xfrm>
          <a:prstGeom prst="line">
            <a:avLst/>
          </a:prstGeom>
          <a:noFill/>
          <a:ln w="38100">
            <a:solidFill>
              <a:srgbClr val="FCD62C"/>
            </a:solidFill>
            <a:round/>
            <a:headEnd type="oval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 descr="Purple mesh"/>
          <p:cNvSpPr txBox="1">
            <a:spLocks noChangeArrowheads="1"/>
          </p:cNvSpPr>
          <p:nvPr/>
        </p:nvSpPr>
        <p:spPr bwMode="auto">
          <a:xfrm>
            <a:off x="5638800" y="1990725"/>
            <a:ext cx="9096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47" tIns="51024" rIns="102047" bIns="51024">
            <a:spAutoFit/>
          </a:bodyPr>
          <a:lstStyle>
            <a:lvl1pPr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100" b="1">
                <a:solidFill>
                  <a:srgbClr val="FCD62C"/>
                </a:solidFill>
                <a:latin typeface="Abadi MT Condensed Light"/>
              </a:rPr>
              <a:t>CII</a:t>
            </a:r>
            <a:endParaRPr lang="en-US" altLang="en-US" sz="3100">
              <a:solidFill>
                <a:srgbClr val="FCD62C"/>
              </a:solidFill>
              <a:latin typeface="Abadi MT Condensed Light"/>
            </a:endParaRPr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1941513" y="1838325"/>
            <a:ext cx="1587" cy="3208338"/>
          </a:xfrm>
          <a:custGeom>
            <a:avLst/>
            <a:gdLst>
              <a:gd name="T0" fmla="*/ 0 w 1"/>
              <a:gd name="T1" fmla="*/ 0 h 2000"/>
              <a:gd name="T2" fmla="*/ 0 w 1"/>
              <a:gd name="T3" fmla="*/ 2147483647 h 2000"/>
              <a:gd name="T4" fmla="*/ 0 60000 65536"/>
              <a:gd name="T5" fmla="*/ 0 60000 65536"/>
              <a:gd name="T6" fmla="*/ 0 w 1"/>
              <a:gd name="T7" fmla="*/ 0 h 2000"/>
              <a:gd name="T8" fmla="*/ 1 w 1"/>
              <a:gd name="T9" fmla="*/ 2000 h 2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00">
                <a:moveTo>
                  <a:pt x="0" y="0"/>
                </a:moveTo>
                <a:lnTo>
                  <a:pt x="0" y="200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206500" y="1628775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chemeClr val="bg1"/>
                </a:solidFill>
              </a:rPr>
              <a:t>4.0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206500" y="2435225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chemeClr val="bg1"/>
                </a:solidFill>
              </a:rPr>
              <a:t>3.0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206500" y="3254375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06500" y="4054475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206500" y="4848225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 b="1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1873250" y="182562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1852613" y="260667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1852613" y="341947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1852613" y="422592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1852613" y="502602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 rot="-5400000">
            <a:off x="550863" y="3340100"/>
            <a:ext cx="1143000" cy="3079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DSWI (%)</a:t>
            </a:r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1946275" y="5043488"/>
            <a:ext cx="60118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 flipV="1">
            <a:off x="1946275" y="5043488"/>
            <a:ext cx="1588" cy="571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1"/>
          <p:cNvSpPr>
            <a:spLocks noChangeShapeType="1"/>
          </p:cNvSpPr>
          <p:nvPr/>
        </p:nvSpPr>
        <p:spPr bwMode="auto">
          <a:xfrm flipV="1">
            <a:off x="2493963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 flipV="1">
            <a:off x="3043238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3"/>
          <p:cNvSpPr>
            <a:spLocks noChangeShapeType="1"/>
          </p:cNvSpPr>
          <p:nvPr/>
        </p:nvSpPr>
        <p:spPr bwMode="auto">
          <a:xfrm flipV="1">
            <a:off x="3581400" y="5043488"/>
            <a:ext cx="1588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4"/>
          <p:cNvSpPr>
            <a:spLocks noChangeShapeType="1"/>
          </p:cNvSpPr>
          <p:nvPr/>
        </p:nvSpPr>
        <p:spPr bwMode="auto">
          <a:xfrm flipV="1">
            <a:off x="4129088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5"/>
          <p:cNvSpPr>
            <a:spLocks noChangeShapeType="1"/>
          </p:cNvSpPr>
          <p:nvPr/>
        </p:nvSpPr>
        <p:spPr bwMode="auto">
          <a:xfrm flipV="1">
            <a:off x="4678363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 flipV="1">
            <a:off x="5226050" y="5043488"/>
            <a:ext cx="1588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27"/>
          <p:cNvSpPr>
            <a:spLocks noChangeShapeType="1"/>
          </p:cNvSpPr>
          <p:nvPr/>
        </p:nvSpPr>
        <p:spPr bwMode="auto">
          <a:xfrm flipV="1">
            <a:off x="5775325" y="5043488"/>
            <a:ext cx="1588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8"/>
          <p:cNvSpPr>
            <a:spLocks noChangeShapeType="1"/>
          </p:cNvSpPr>
          <p:nvPr/>
        </p:nvSpPr>
        <p:spPr bwMode="auto">
          <a:xfrm flipV="1">
            <a:off x="6323013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9"/>
          <p:cNvSpPr>
            <a:spLocks noChangeShapeType="1"/>
          </p:cNvSpPr>
          <p:nvPr/>
        </p:nvSpPr>
        <p:spPr bwMode="auto">
          <a:xfrm flipV="1">
            <a:off x="6861175" y="5043488"/>
            <a:ext cx="1588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30"/>
          <p:cNvSpPr>
            <a:spLocks noChangeShapeType="1"/>
          </p:cNvSpPr>
          <p:nvPr/>
        </p:nvSpPr>
        <p:spPr bwMode="auto">
          <a:xfrm flipV="1">
            <a:off x="7410450" y="5043488"/>
            <a:ext cx="1588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1"/>
          <p:cNvSpPr>
            <a:spLocks noChangeShapeType="1"/>
          </p:cNvSpPr>
          <p:nvPr/>
        </p:nvSpPr>
        <p:spPr bwMode="auto">
          <a:xfrm flipV="1">
            <a:off x="7958138" y="5043488"/>
            <a:ext cx="1587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Freeform 32"/>
          <p:cNvSpPr>
            <a:spLocks/>
          </p:cNvSpPr>
          <p:nvPr/>
        </p:nvSpPr>
        <p:spPr bwMode="gray">
          <a:xfrm>
            <a:off x="2219325" y="2633663"/>
            <a:ext cx="2184400" cy="1219200"/>
          </a:xfrm>
          <a:custGeom>
            <a:avLst/>
            <a:gdLst>
              <a:gd name="T0" fmla="*/ 0 w 231"/>
              <a:gd name="T1" fmla="*/ 0 h 129"/>
              <a:gd name="T2" fmla="*/ 2147483647 w 231"/>
              <a:gd name="T3" fmla="*/ 2147483647 h 129"/>
              <a:gd name="T4" fmla="*/ 2147483647 w 231"/>
              <a:gd name="T5" fmla="*/ 2147483647 h 129"/>
              <a:gd name="T6" fmla="*/ 2147483647 w 231"/>
              <a:gd name="T7" fmla="*/ 2147483647 h 129"/>
              <a:gd name="T8" fmla="*/ 2147483647 w 231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"/>
              <a:gd name="T16" fmla="*/ 0 h 129"/>
              <a:gd name="T17" fmla="*/ 231 w 231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" h="129">
                <a:moveTo>
                  <a:pt x="0" y="0"/>
                </a:moveTo>
                <a:lnTo>
                  <a:pt x="58" y="128"/>
                </a:lnTo>
                <a:lnTo>
                  <a:pt x="116" y="54"/>
                </a:lnTo>
                <a:lnTo>
                  <a:pt x="173" y="12"/>
                </a:lnTo>
                <a:lnTo>
                  <a:pt x="231" y="129"/>
                </a:lnTo>
              </a:path>
            </a:pathLst>
          </a:custGeom>
          <a:noFill/>
          <a:ln w="38100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Freeform 33"/>
          <p:cNvSpPr>
            <a:spLocks/>
          </p:cNvSpPr>
          <p:nvPr/>
        </p:nvSpPr>
        <p:spPr bwMode="gray">
          <a:xfrm>
            <a:off x="4403725" y="3852863"/>
            <a:ext cx="3281363" cy="1190625"/>
          </a:xfrm>
          <a:custGeom>
            <a:avLst/>
            <a:gdLst>
              <a:gd name="T0" fmla="*/ 0 w 347"/>
              <a:gd name="T1" fmla="*/ 0 h 126"/>
              <a:gd name="T2" fmla="*/ 2147483647 w 347"/>
              <a:gd name="T3" fmla="*/ 2147483647 h 126"/>
              <a:gd name="T4" fmla="*/ 2147483647 w 347"/>
              <a:gd name="T5" fmla="*/ 2147483647 h 126"/>
              <a:gd name="T6" fmla="*/ 2147483647 w 347"/>
              <a:gd name="T7" fmla="*/ 2147483647 h 126"/>
              <a:gd name="T8" fmla="*/ 2147483647 w 347"/>
              <a:gd name="T9" fmla="*/ 2147483647 h 126"/>
              <a:gd name="T10" fmla="*/ 2147483647 w 347"/>
              <a:gd name="T11" fmla="*/ 2147483647 h 126"/>
              <a:gd name="T12" fmla="*/ 2147483647 w 347"/>
              <a:gd name="T13" fmla="*/ 2147483647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7"/>
              <a:gd name="T22" fmla="*/ 0 h 126"/>
              <a:gd name="T23" fmla="*/ 347 w 347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7" h="126">
                <a:moveTo>
                  <a:pt x="0" y="0"/>
                </a:moveTo>
                <a:lnTo>
                  <a:pt x="58" y="15"/>
                </a:lnTo>
                <a:lnTo>
                  <a:pt x="116" y="61"/>
                </a:lnTo>
                <a:lnTo>
                  <a:pt x="174" y="65"/>
                </a:lnTo>
                <a:lnTo>
                  <a:pt x="231" y="101"/>
                </a:lnTo>
                <a:lnTo>
                  <a:pt x="289" y="98"/>
                </a:lnTo>
                <a:lnTo>
                  <a:pt x="347" y="126"/>
                </a:lnTo>
              </a:path>
            </a:pathLst>
          </a:custGeom>
          <a:noFill/>
          <a:ln w="38100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Freeform 34"/>
          <p:cNvSpPr>
            <a:spLocks/>
          </p:cNvSpPr>
          <p:nvPr/>
        </p:nvSpPr>
        <p:spPr bwMode="auto">
          <a:xfrm>
            <a:off x="2219325" y="4505325"/>
            <a:ext cx="5465763" cy="471488"/>
          </a:xfrm>
          <a:custGeom>
            <a:avLst/>
            <a:gdLst>
              <a:gd name="T0" fmla="*/ 0 w 578"/>
              <a:gd name="T1" fmla="*/ 2147483647 h 50"/>
              <a:gd name="T2" fmla="*/ 2147483647 w 578"/>
              <a:gd name="T3" fmla="*/ 2147483647 h 50"/>
              <a:gd name="T4" fmla="*/ 2147483647 w 578"/>
              <a:gd name="T5" fmla="*/ 0 h 50"/>
              <a:gd name="T6" fmla="*/ 2147483647 w 578"/>
              <a:gd name="T7" fmla="*/ 2147483647 h 50"/>
              <a:gd name="T8" fmla="*/ 2147483647 w 578"/>
              <a:gd name="T9" fmla="*/ 2147483647 h 50"/>
              <a:gd name="T10" fmla="*/ 2147483647 w 578"/>
              <a:gd name="T11" fmla="*/ 2147483647 h 50"/>
              <a:gd name="T12" fmla="*/ 2147483647 w 578"/>
              <a:gd name="T13" fmla="*/ 2147483647 h 50"/>
              <a:gd name="T14" fmla="*/ 2147483647 w 578"/>
              <a:gd name="T15" fmla="*/ 2147483647 h 50"/>
              <a:gd name="T16" fmla="*/ 2147483647 w 578"/>
              <a:gd name="T17" fmla="*/ 2147483647 h 50"/>
              <a:gd name="T18" fmla="*/ 2147483647 w 578"/>
              <a:gd name="T19" fmla="*/ 2147483647 h 50"/>
              <a:gd name="T20" fmla="*/ 2147483647 w 578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8"/>
              <a:gd name="T34" fmla="*/ 0 h 50"/>
              <a:gd name="T35" fmla="*/ 578 w 578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8" h="50">
                <a:moveTo>
                  <a:pt x="0" y="29"/>
                </a:moveTo>
                <a:lnTo>
                  <a:pt x="58" y="13"/>
                </a:lnTo>
                <a:lnTo>
                  <a:pt x="116" y="0"/>
                </a:lnTo>
                <a:lnTo>
                  <a:pt x="173" y="38"/>
                </a:lnTo>
                <a:lnTo>
                  <a:pt x="231" y="35"/>
                </a:lnTo>
                <a:lnTo>
                  <a:pt x="289" y="9"/>
                </a:lnTo>
                <a:lnTo>
                  <a:pt x="347" y="50"/>
                </a:lnTo>
                <a:lnTo>
                  <a:pt x="405" y="13"/>
                </a:lnTo>
                <a:lnTo>
                  <a:pt x="462" y="32"/>
                </a:lnTo>
                <a:lnTo>
                  <a:pt x="520" y="35"/>
                </a:lnTo>
                <a:lnTo>
                  <a:pt x="578" y="40"/>
                </a:ln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Freeform 35"/>
          <p:cNvSpPr>
            <a:spLocks/>
          </p:cNvSpPr>
          <p:nvPr/>
        </p:nvSpPr>
        <p:spPr bwMode="auto">
          <a:xfrm>
            <a:off x="2163763" y="2576513"/>
            <a:ext cx="112712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7" name="Freeform 36"/>
          <p:cNvSpPr>
            <a:spLocks/>
          </p:cNvSpPr>
          <p:nvPr/>
        </p:nvSpPr>
        <p:spPr bwMode="auto">
          <a:xfrm>
            <a:off x="2711450" y="3786188"/>
            <a:ext cx="114300" cy="112712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Freeform 37"/>
          <p:cNvSpPr>
            <a:spLocks/>
          </p:cNvSpPr>
          <p:nvPr/>
        </p:nvSpPr>
        <p:spPr bwMode="auto">
          <a:xfrm>
            <a:off x="3259138" y="3086100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Freeform 38"/>
          <p:cNvSpPr>
            <a:spLocks/>
          </p:cNvSpPr>
          <p:nvPr/>
        </p:nvSpPr>
        <p:spPr bwMode="auto">
          <a:xfrm>
            <a:off x="3798888" y="2689225"/>
            <a:ext cx="112712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Freeform 39"/>
          <p:cNvSpPr>
            <a:spLocks/>
          </p:cNvSpPr>
          <p:nvPr/>
        </p:nvSpPr>
        <p:spPr bwMode="auto">
          <a:xfrm>
            <a:off x="4346575" y="3795713"/>
            <a:ext cx="114300" cy="112712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1" name="Freeform 40"/>
          <p:cNvSpPr>
            <a:spLocks/>
          </p:cNvSpPr>
          <p:nvPr/>
        </p:nvSpPr>
        <p:spPr bwMode="auto">
          <a:xfrm>
            <a:off x="4895850" y="3937000"/>
            <a:ext cx="112713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Freeform 41"/>
          <p:cNvSpPr>
            <a:spLocks/>
          </p:cNvSpPr>
          <p:nvPr/>
        </p:nvSpPr>
        <p:spPr bwMode="auto">
          <a:xfrm>
            <a:off x="5443538" y="43719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Freeform 42"/>
          <p:cNvSpPr>
            <a:spLocks/>
          </p:cNvSpPr>
          <p:nvPr/>
        </p:nvSpPr>
        <p:spPr bwMode="auto">
          <a:xfrm>
            <a:off x="5992813" y="4410075"/>
            <a:ext cx="112712" cy="112713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Freeform 43"/>
          <p:cNvSpPr>
            <a:spLocks/>
          </p:cNvSpPr>
          <p:nvPr/>
        </p:nvSpPr>
        <p:spPr bwMode="auto">
          <a:xfrm>
            <a:off x="6530975" y="4749800"/>
            <a:ext cx="112713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Freeform 44"/>
          <p:cNvSpPr>
            <a:spLocks/>
          </p:cNvSpPr>
          <p:nvPr/>
        </p:nvSpPr>
        <p:spPr bwMode="auto">
          <a:xfrm>
            <a:off x="7078663" y="4722813"/>
            <a:ext cx="114300" cy="112712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6" name="Freeform 45"/>
          <p:cNvSpPr>
            <a:spLocks/>
          </p:cNvSpPr>
          <p:nvPr/>
        </p:nvSpPr>
        <p:spPr bwMode="auto">
          <a:xfrm>
            <a:off x="7627938" y="4986338"/>
            <a:ext cx="112712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Freeform 46"/>
          <p:cNvSpPr>
            <a:spLocks/>
          </p:cNvSpPr>
          <p:nvPr/>
        </p:nvSpPr>
        <p:spPr bwMode="auto">
          <a:xfrm>
            <a:off x="2163763" y="4722813"/>
            <a:ext cx="112712" cy="112712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8" name="Freeform 47"/>
          <p:cNvSpPr>
            <a:spLocks/>
          </p:cNvSpPr>
          <p:nvPr/>
        </p:nvSpPr>
        <p:spPr bwMode="auto">
          <a:xfrm>
            <a:off x="2711450" y="4570413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9" name="Freeform 48"/>
          <p:cNvSpPr>
            <a:spLocks/>
          </p:cNvSpPr>
          <p:nvPr/>
        </p:nvSpPr>
        <p:spPr bwMode="auto">
          <a:xfrm>
            <a:off x="3259138" y="4448175"/>
            <a:ext cx="114300" cy="112713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0" name="Freeform 49"/>
          <p:cNvSpPr>
            <a:spLocks/>
          </p:cNvSpPr>
          <p:nvPr/>
        </p:nvSpPr>
        <p:spPr bwMode="auto">
          <a:xfrm>
            <a:off x="3798888" y="4806950"/>
            <a:ext cx="112712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1" name="Freeform 50"/>
          <p:cNvSpPr>
            <a:spLocks/>
          </p:cNvSpPr>
          <p:nvPr/>
        </p:nvSpPr>
        <p:spPr bwMode="auto">
          <a:xfrm>
            <a:off x="4346575" y="47783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2" name="Freeform 51"/>
          <p:cNvSpPr>
            <a:spLocks/>
          </p:cNvSpPr>
          <p:nvPr/>
        </p:nvSpPr>
        <p:spPr bwMode="auto">
          <a:xfrm>
            <a:off x="4895850" y="4532313"/>
            <a:ext cx="112713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3" name="Freeform 52"/>
          <p:cNvSpPr>
            <a:spLocks/>
          </p:cNvSpPr>
          <p:nvPr/>
        </p:nvSpPr>
        <p:spPr bwMode="auto">
          <a:xfrm>
            <a:off x="5443538" y="4921250"/>
            <a:ext cx="114300" cy="112713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4" name="Freeform 53"/>
          <p:cNvSpPr>
            <a:spLocks/>
          </p:cNvSpPr>
          <p:nvPr/>
        </p:nvSpPr>
        <p:spPr bwMode="auto">
          <a:xfrm>
            <a:off x="5992813" y="4570413"/>
            <a:ext cx="112712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5" name="Freeform 54"/>
          <p:cNvSpPr>
            <a:spLocks/>
          </p:cNvSpPr>
          <p:nvPr/>
        </p:nvSpPr>
        <p:spPr bwMode="auto">
          <a:xfrm>
            <a:off x="6530975" y="4749800"/>
            <a:ext cx="112713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Freeform 55"/>
          <p:cNvSpPr>
            <a:spLocks/>
          </p:cNvSpPr>
          <p:nvPr/>
        </p:nvSpPr>
        <p:spPr bwMode="auto">
          <a:xfrm>
            <a:off x="7078663" y="4778375"/>
            <a:ext cx="114300" cy="114300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7" name="Freeform 56"/>
          <p:cNvSpPr>
            <a:spLocks/>
          </p:cNvSpPr>
          <p:nvPr/>
        </p:nvSpPr>
        <p:spPr bwMode="auto">
          <a:xfrm>
            <a:off x="7627938" y="4826000"/>
            <a:ext cx="112712" cy="114300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8" name="Rectangle 57"/>
          <p:cNvSpPr>
            <a:spLocks noChangeArrowheads="1"/>
          </p:cNvSpPr>
          <p:nvPr/>
        </p:nvSpPr>
        <p:spPr bwMode="auto">
          <a:xfrm>
            <a:off x="2106613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87</a:t>
            </a:r>
            <a:endParaRPr lang="en-US" altLang="en-US" sz="1700" i="1"/>
          </a:p>
        </p:txBody>
      </p:sp>
      <p:sp>
        <p:nvSpPr>
          <p:cNvPr id="28729" name="Rectangle 58"/>
          <p:cNvSpPr>
            <a:spLocks noChangeArrowheads="1"/>
          </p:cNvSpPr>
          <p:nvPr/>
        </p:nvSpPr>
        <p:spPr bwMode="auto">
          <a:xfrm>
            <a:off x="2654300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88</a:t>
            </a:r>
            <a:endParaRPr lang="en-US" altLang="en-US" sz="1700" i="1"/>
          </a:p>
        </p:txBody>
      </p:sp>
      <p:sp>
        <p:nvSpPr>
          <p:cNvPr id="28730" name="Rectangle 59"/>
          <p:cNvSpPr>
            <a:spLocks noChangeArrowheads="1"/>
          </p:cNvSpPr>
          <p:nvPr/>
        </p:nvSpPr>
        <p:spPr bwMode="auto">
          <a:xfrm>
            <a:off x="3203575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89</a:t>
            </a:r>
            <a:endParaRPr lang="en-US" altLang="en-US" sz="1700" i="1"/>
          </a:p>
        </p:txBody>
      </p:sp>
      <p:sp>
        <p:nvSpPr>
          <p:cNvPr id="28731" name="Rectangle 60"/>
          <p:cNvSpPr>
            <a:spLocks noChangeArrowheads="1"/>
          </p:cNvSpPr>
          <p:nvPr/>
        </p:nvSpPr>
        <p:spPr bwMode="auto">
          <a:xfrm>
            <a:off x="3741738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90</a:t>
            </a:r>
            <a:endParaRPr lang="en-US" altLang="en-US" sz="1700" i="1"/>
          </a:p>
        </p:txBody>
      </p:sp>
      <p:sp>
        <p:nvSpPr>
          <p:cNvPr id="28732" name="Rectangle 61"/>
          <p:cNvSpPr>
            <a:spLocks noChangeArrowheads="1"/>
          </p:cNvSpPr>
          <p:nvPr/>
        </p:nvSpPr>
        <p:spPr bwMode="auto">
          <a:xfrm>
            <a:off x="4291013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91</a:t>
            </a:r>
            <a:endParaRPr lang="en-US" altLang="en-US" sz="1700" i="1"/>
          </a:p>
        </p:txBody>
      </p:sp>
      <p:sp>
        <p:nvSpPr>
          <p:cNvPr id="28733" name="Rectangle 62"/>
          <p:cNvSpPr>
            <a:spLocks noChangeArrowheads="1"/>
          </p:cNvSpPr>
          <p:nvPr/>
        </p:nvSpPr>
        <p:spPr bwMode="auto">
          <a:xfrm>
            <a:off x="4838700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92</a:t>
            </a:r>
            <a:endParaRPr lang="en-US" altLang="en-US" sz="1700" i="1"/>
          </a:p>
        </p:txBody>
      </p:sp>
      <p:sp>
        <p:nvSpPr>
          <p:cNvPr id="28734" name="Rectangle 63"/>
          <p:cNvSpPr>
            <a:spLocks noChangeArrowheads="1"/>
          </p:cNvSpPr>
          <p:nvPr/>
        </p:nvSpPr>
        <p:spPr bwMode="auto">
          <a:xfrm>
            <a:off x="5386388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93</a:t>
            </a:r>
            <a:endParaRPr lang="en-US" altLang="en-US" sz="1700" i="1"/>
          </a:p>
        </p:txBody>
      </p:sp>
      <p:sp>
        <p:nvSpPr>
          <p:cNvPr id="28735" name="Rectangle 64"/>
          <p:cNvSpPr>
            <a:spLocks noChangeArrowheads="1"/>
          </p:cNvSpPr>
          <p:nvPr/>
        </p:nvSpPr>
        <p:spPr bwMode="auto">
          <a:xfrm>
            <a:off x="5935663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94</a:t>
            </a:r>
            <a:endParaRPr lang="en-US" altLang="en-US" sz="1700" i="1"/>
          </a:p>
        </p:txBody>
      </p:sp>
      <p:sp>
        <p:nvSpPr>
          <p:cNvPr id="28736" name="Rectangle 65"/>
          <p:cNvSpPr>
            <a:spLocks noChangeArrowheads="1"/>
          </p:cNvSpPr>
          <p:nvPr/>
        </p:nvSpPr>
        <p:spPr bwMode="auto">
          <a:xfrm>
            <a:off x="6473825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95</a:t>
            </a:r>
            <a:endParaRPr lang="en-US" altLang="en-US" sz="1700" i="1"/>
          </a:p>
        </p:txBody>
      </p:sp>
      <p:sp>
        <p:nvSpPr>
          <p:cNvPr id="28737" name="Rectangle 66"/>
          <p:cNvSpPr>
            <a:spLocks noChangeArrowheads="1"/>
          </p:cNvSpPr>
          <p:nvPr/>
        </p:nvSpPr>
        <p:spPr bwMode="auto">
          <a:xfrm>
            <a:off x="7023100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96</a:t>
            </a:r>
            <a:endParaRPr lang="en-US" altLang="en-US" sz="1700" i="1"/>
          </a:p>
        </p:txBody>
      </p:sp>
      <p:sp>
        <p:nvSpPr>
          <p:cNvPr id="28738" name="Rectangle 67"/>
          <p:cNvSpPr>
            <a:spLocks noChangeArrowheads="1"/>
          </p:cNvSpPr>
          <p:nvPr/>
        </p:nvSpPr>
        <p:spPr bwMode="auto">
          <a:xfrm>
            <a:off x="7570788" y="52133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</a:rPr>
              <a:t>97</a:t>
            </a:r>
            <a:endParaRPr lang="en-US" altLang="en-US" sz="1700" i="1"/>
          </a:p>
        </p:txBody>
      </p:sp>
      <p:sp>
        <p:nvSpPr>
          <p:cNvPr id="28739" name="Rectangle 68"/>
          <p:cNvSpPr>
            <a:spLocks noChangeArrowheads="1"/>
          </p:cNvSpPr>
          <p:nvPr/>
        </p:nvSpPr>
        <p:spPr bwMode="auto">
          <a:xfrm>
            <a:off x="4697413" y="5581650"/>
            <a:ext cx="381000" cy="215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</a:rPr>
              <a:t>Year</a:t>
            </a:r>
            <a:endParaRPr lang="en-US" altLang="en-US" i="1">
              <a:solidFill>
                <a:schemeClr val="bg1"/>
              </a:solidFill>
            </a:endParaRPr>
          </a:p>
        </p:txBody>
      </p:sp>
      <p:sp>
        <p:nvSpPr>
          <p:cNvPr id="28740" name="Line 69"/>
          <p:cNvSpPr>
            <a:spLocks noChangeShapeType="1"/>
          </p:cNvSpPr>
          <p:nvPr/>
        </p:nvSpPr>
        <p:spPr bwMode="gray">
          <a:xfrm>
            <a:off x="5708650" y="3021013"/>
            <a:ext cx="301625" cy="1587"/>
          </a:xfrm>
          <a:prstGeom prst="line">
            <a:avLst/>
          </a:prstGeom>
          <a:noFill/>
          <a:ln w="28575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1" name="Freeform 70"/>
          <p:cNvSpPr>
            <a:spLocks/>
          </p:cNvSpPr>
          <p:nvPr/>
        </p:nvSpPr>
        <p:spPr bwMode="auto">
          <a:xfrm>
            <a:off x="5802313" y="2963863"/>
            <a:ext cx="114300" cy="112712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2" name="Rectangle 71"/>
          <p:cNvSpPr>
            <a:spLocks noChangeArrowheads="1"/>
          </p:cNvSpPr>
          <p:nvPr/>
        </p:nvSpPr>
        <p:spPr bwMode="auto">
          <a:xfrm>
            <a:off x="6057900" y="2916238"/>
            <a:ext cx="1908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Patients with diabetes </a:t>
            </a:r>
            <a:endParaRPr lang="en-US" altLang="en-US" sz="1700" i="1"/>
          </a:p>
        </p:txBody>
      </p:sp>
      <p:sp>
        <p:nvSpPr>
          <p:cNvPr id="28743" name="Line 72"/>
          <p:cNvSpPr>
            <a:spLocks noChangeShapeType="1"/>
          </p:cNvSpPr>
          <p:nvPr/>
        </p:nvSpPr>
        <p:spPr bwMode="auto">
          <a:xfrm>
            <a:off x="5708650" y="3492500"/>
            <a:ext cx="301625" cy="1588"/>
          </a:xfrm>
          <a:prstGeom prst="line">
            <a:avLst/>
          </a:prstGeom>
          <a:noFill/>
          <a:ln w="2857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4" name="Freeform 73"/>
          <p:cNvSpPr>
            <a:spLocks/>
          </p:cNvSpPr>
          <p:nvPr/>
        </p:nvSpPr>
        <p:spPr bwMode="auto">
          <a:xfrm>
            <a:off x="5802313" y="3436938"/>
            <a:ext cx="114300" cy="112712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5" name="Rectangle 74"/>
          <p:cNvSpPr>
            <a:spLocks noChangeArrowheads="1"/>
          </p:cNvSpPr>
          <p:nvPr/>
        </p:nvSpPr>
        <p:spPr bwMode="auto">
          <a:xfrm>
            <a:off x="6057900" y="3389313"/>
            <a:ext cx="2597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Patients without diabetes</a:t>
            </a:r>
            <a:endParaRPr lang="en-US" altLang="en-US" sz="1700" i="1"/>
          </a:p>
        </p:txBody>
      </p:sp>
      <p:sp>
        <p:nvSpPr>
          <p:cNvPr id="28746" name="Rectangle 75"/>
          <p:cNvSpPr>
            <a:spLocks noChangeArrowheads="1"/>
          </p:cNvSpPr>
          <p:nvPr/>
        </p:nvSpPr>
        <p:spPr bwMode="auto">
          <a:xfrm>
            <a:off x="6057900" y="3597275"/>
            <a:ext cx="49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 </a:t>
            </a:r>
            <a:endParaRPr lang="en-US" altLang="en-US" sz="1700" i="1"/>
          </a:p>
        </p:txBody>
      </p:sp>
      <p:sp>
        <p:nvSpPr>
          <p:cNvPr id="28747" name="Text Box 76"/>
          <p:cNvSpPr txBox="1">
            <a:spLocks noChangeArrowheads="1"/>
          </p:cNvSpPr>
          <p:nvPr/>
        </p:nvSpPr>
        <p:spPr bwMode="auto">
          <a:xfrm>
            <a:off x="177800" y="6089650"/>
            <a:ext cx="7772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chemeClr val="bg1"/>
                </a:solidFill>
              </a:rPr>
              <a:t>DSWI, deep sternal wound infection; CII, continuous insulin infusion.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Furnary</a:t>
            </a:r>
            <a:r>
              <a:rPr lang="en-US" altLang="en-US" sz="1200" dirty="0">
                <a:solidFill>
                  <a:srgbClr val="FFFFFF"/>
                </a:solidFill>
              </a:rPr>
              <a:t> AP, et al. </a:t>
            </a:r>
            <a:r>
              <a:rPr lang="en-US" altLang="en-US" sz="1200" i="1" dirty="0">
                <a:solidFill>
                  <a:srgbClr val="FFFFFF"/>
                </a:solidFill>
              </a:rPr>
              <a:t>Ann </a:t>
            </a:r>
            <a:r>
              <a:rPr lang="en-US" altLang="en-US" sz="1200" i="1" dirty="0" err="1">
                <a:solidFill>
                  <a:srgbClr val="FFFFFF"/>
                </a:solidFill>
              </a:rPr>
              <a:t>Thorac</a:t>
            </a:r>
            <a:r>
              <a:rPr lang="en-US" altLang="en-US" sz="1200" i="1" dirty="0">
                <a:solidFill>
                  <a:srgbClr val="FFFFFF"/>
                </a:solidFill>
              </a:rPr>
              <a:t> Surg</a:t>
            </a:r>
            <a:r>
              <a:rPr lang="en-US" altLang="en-US" sz="1200" dirty="0">
                <a:solidFill>
                  <a:srgbClr val="FFFFFF"/>
                </a:solidFill>
              </a:rPr>
              <a:t>. 1999;67:352-362.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AB2208-40B5-401E-8984-9357333BD7A9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4775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Glucose Control With IV Insulin Lowers Mortality Risk After Cardiac Surgery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 flipV="1">
            <a:off x="3789363" y="1938338"/>
            <a:ext cx="0" cy="3351212"/>
          </a:xfrm>
          <a:prstGeom prst="line">
            <a:avLst/>
          </a:prstGeom>
          <a:noFill/>
          <a:ln w="3175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800475" y="1962150"/>
            <a:ext cx="44005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6"/>
          <p:cNvSpPr>
            <a:spLocks/>
          </p:cNvSpPr>
          <p:nvPr/>
        </p:nvSpPr>
        <p:spPr bwMode="auto">
          <a:xfrm>
            <a:off x="1493838" y="1657350"/>
            <a:ext cx="1587" cy="3617913"/>
          </a:xfrm>
          <a:custGeom>
            <a:avLst/>
            <a:gdLst>
              <a:gd name="T0" fmla="*/ 0 w 1"/>
              <a:gd name="T1" fmla="*/ 0 h 2000"/>
              <a:gd name="T2" fmla="*/ 0 w 1"/>
              <a:gd name="T3" fmla="*/ 2147483647 h 2000"/>
              <a:gd name="T4" fmla="*/ 0 60000 65536"/>
              <a:gd name="T5" fmla="*/ 0 60000 65536"/>
              <a:gd name="T6" fmla="*/ 0 w 1"/>
              <a:gd name="T7" fmla="*/ 0 h 2000"/>
              <a:gd name="T8" fmla="*/ 1 w 1"/>
              <a:gd name="T9" fmla="*/ 2000 h 2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00">
                <a:moveTo>
                  <a:pt x="0" y="0"/>
                </a:moveTo>
                <a:lnTo>
                  <a:pt x="0" y="200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Text Box 7"/>
          <p:cNvSpPr txBox="1">
            <a:spLocks noChangeArrowheads="1"/>
          </p:cNvSpPr>
          <p:nvPr/>
        </p:nvSpPr>
        <p:spPr bwMode="auto">
          <a:xfrm>
            <a:off x="663575" y="1503363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102409" name="Text Box 8"/>
          <p:cNvSpPr txBox="1">
            <a:spLocks noChangeArrowheads="1"/>
          </p:cNvSpPr>
          <p:nvPr/>
        </p:nvSpPr>
        <p:spPr bwMode="auto">
          <a:xfrm>
            <a:off x="663575" y="2216150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>
            <a:off x="663575" y="2930525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102411" name="Text Box 10"/>
          <p:cNvSpPr txBox="1">
            <a:spLocks noChangeArrowheads="1"/>
          </p:cNvSpPr>
          <p:nvPr/>
        </p:nvSpPr>
        <p:spPr bwMode="auto">
          <a:xfrm>
            <a:off x="663575" y="3644900"/>
            <a:ext cx="71596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>
            <a:off x="663575" y="5072063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1416050" y="1649413"/>
            <a:ext cx="873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1404938" y="2335213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1404938" y="3059113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1404938" y="3783013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>
            <a:off x="1393825" y="5275263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 rot="-5400000">
            <a:off x="-191294" y="3244057"/>
            <a:ext cx="18954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Mortality (%)</a:t>
            </a:r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>
            <a:off x="1498600" y="5280025"/>
            <a:ext cx="67881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 flipV="1">
            <a:off x="1498600" y="5280025"/>
            <a:ext cx="3175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 flipV="1">
            <a:off x="1971675" y="5280025"/>
            <a:ext cx="3175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 flipV="1">
            <a:off x="2454275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48" name="Line 22"/>
          <p:cNvSpPr>
            <a:spLocks noChangeShapeType="1"/>
          </p:cNvSpPr>
          <p:nvPr/>
        </p:nvSpPr>
        <p:spPr bwMode="auto">
          <a:xfrm flipV="1">
            <a:off x="2919413" y="5280025"/>
            <a:ext cx="1587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49" name="Line 23"/>
          <p:cNvSpPr>
            <a:spLocks noChangeShapeType="1"/>
          </p:cNvSpPr>
          <p:nvPr/>
        </p:nvSpPr>
        <p:spPr bwMode="auto">
          <a:xfrm flipV="1">
            <a:off x="3402013" y="5280025"/>
            <a:ext cx="1587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0" name="Line 24"/>
          <p:cNvSpPr>
            <a:spLocks noChangeShapeType="1"/>
          </p:cNvSpPr>
          <p:nvPr/>
        </p:nvSpPr>
        <p:spPr bwMode="auto">
          <a:xfrm flipV="1">
            <a:off x="4368800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1" name="Line 25"/>
          <p:cNvSpPr>
            <a:spLocks noChangeShapeType="1"/>
          </p:cNvSpPr>
          <p:nvPr/>
        </p:nvSpPr>
        <p:spPr bwMode="auto">
          <a:xfrm flipV="1">
            <a:off x="5327650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2" name="Line 26"/>
          <p:cNvSpPr>
            <a:spLocks noChangeShapeType="1"/>
          </p:cNvSpPr>
          <p:nvPr/>
        </p:nvSpPr>
        <p:spPr bwMode="auto">
          <a:xfrm flipV="1">
            <a:off x="5807075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 flipV="1">
            <a:off x="6303963" y="5280025"/>
            <a:ext cx="1587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 flipV="1">
            <a:off x="6805613" y="5280025"/>
            <a:ext cx="1587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 flipV="1">
            <a:off x="7767638" y="5280025"/>
            <a:ext cx="3175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656" name="Line 30"/>
          <p:cNvSpPr>
            <a:spLocks noChangeShapeType="1"/>
          </p:cNvSpPr>
          <p:nvPr/>
        </p:nvSpPr>
        <p:spPr bwMode="auto">
          <a:xfrm flipV="1">
            <a:off x="8286750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9726" name="Freeform 31"/>
          <p:cNvSpPr>
            <a:spLocks/>
          </p:cNvSpPr>
          <p:nvPr/>
        </p:nvSpPr>
        <p:spPr bwMode="gray">
          <a:xfrm>
            <a:off x="1474788" y="2178050"/>
            <a:ext cx="2400300" cy="1519238"/>
          </a:xfrm>
          <a:custGeom>
            <a:avLst/>
            <a:gdLst>
              <a:gd name="T0" fmla="*/ 0 w 1340"/>
              <a:gd name="T1" fmla="*/ 2147483647 h 840"/>
              <a:gd name="T2" fmla="*/ 2147483647 w 1340"/>
              <a:gd name="T3" fmla="*/ 0 h 840"/>
              <a:gd name="T4" fmla="*/ 2147483647 w 1340"/>
              <a:gd name="T5" fmla="*/ 2147483647 h 840"/>
              <a:gd name="T6" fmla="*/ 2147483647 w 1340"/>
              <a:gd name="T7" fmla="*/ 2147483647 h 840"/>
              <a:gd name="T8" fmla="*/ 2147483647 w 1340"/>
              <a:gd name="T9" fmla="*/ 2147483647 h 840"/>
              <a:gd name="T10" fmla="*/ 2147483647 w 1340"/>
              <a:gd name="T11" fmla="*/ 2147483647 h 8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0"/>
              <a:gd name="T19" fmla="*/ 0 h 840"/>
              <a:gd name="T20" fmla="*/ 1340 w 1340"/>
              <a:gd name="T21" fmla="*/ 840 h 8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0" h="840">
                <a:moveTo>
                  <a:pt x="0" y="840"/>
                </a:moveTo>
                <a:lnTo>
                  <a:pt x="276" y="0"/>
                </a:lnTo>
                <a:lnTo>
                  <a:pt x="540" y="676"/>
                </a:lnTo>
                <a:lnTo>
                  <a:pt x="800" y="504"/>
                </a:lnTo>
                <a:lnTo>
                  <a:pt x="1072" y="756"/>
                </a:lnTo>
                <a:lnTo>
                  <a:pt x="1340" y="756"/>
                </a:lnTo>
              </a:path>
            </a:pathLst>
          </a:custGeom>
          <a:noFill/>
          <a:ln w="38100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Freeform 32"/>
          <p:cNvSpPr>
            <a:spLocks/>
          </p:cNvSpPr>
          <p:nvPr/>
        </p:nvSpPr>
        <p:spPr bwMode="gray">
          <a:xfrm>
            <a:off x="3889375" y="3516313"/>
            <a:ext cx="4359275" cy="1476375"/>
          </a:xfrm>
          <a:custGeom>
            <a:avLst/>
            <a:gdLst>
              <a:gd name="T0" fmla="*/ 0 w 2432"/>
              <a:gd name="T1" fmla="*/ 2147483647 h 816"/>
              <a:gd name="T2" fmla="*/ 2147483647 w 2432"/>
              <a:gd name="T3" fmla="*/ 2147483647 h 816"/>
              <a:gd name="T4" fmla="*/ 2147483647 w 2432"/>
              <a:gd name="T5" fmla="*/ 0 h 816"/>
              <a:gd name="T6" fmla="*/ 2147483647 w 2432"/>
              <a:gd name="T7" fmla="*/ 2147483647 h 816"/>
              <a:gd name="T8" fmla="*/ 2147483647 w 2432"/>
              <a:gd name="T9" fmla="*/ 2147483647 h 816"/>
              <a:gd name="T10" fmla="*/ 2147483647 w 2432"/>
              <a:gd name="T11" fmla="*/ 2147483647 h 816"/>
              <a:gd name="T12" fmla="*/ 2147483647 w 2432"/>
              <a:gd name="T13" fmla="*/ 2147483647 h 816"/>
              <a:gd name="T14" fmla="*/ 2147483647 w 2432"/>
              <a:gd name="T15" fmla="*/ 2147483647 h 816"/>
              <a:gd name="T16" fmla="*/ 2147483647 w 2432"/>
              <a:gd name="T17" fmla="*/ 2147483647 h 816"/>
              <a:gd name="T18" fmla="*/ 2147483647 w 2432"/>
              <a:gd name="T19" fmla="*/ 2147483647 h 8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2"/>
              <a:gd name="T31" fmla="*/ 0 h 816"/>
              <a:gd name="T32" fmla="*/ 2432 w 2432"/>
              <a:gd name="T33" fmla="*/ 816 h 8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2" h="816">
                <a:moveTo>
                  <a:pt x="0" y="32"/>
                </a:moveTo>
                <a:lnTo>
                  <a:pt x="264" y="548"/>
                </a:lnTo>
                <a:lnTo>
                  <a:pt x="536" y="0"/>
                </a:lnTo>
                <a:lnTo>
                  <a:pt x="796" y="720"/>
                </a:lnTo>
                <a:lnTo>
                  <a:pt x="1072" y="588"/>
                </a:lnTo>
                <a:lnTo>
                  <a:pt x="1352" y="608"/>
                </a:lnTo>
                <a:lnTo>
                  <a:pt x="1620" y="408"/>
                </a:lnTo>
                <a:lnTo>
                  <a:pt x="1888" y="752"/>
                </a:lnTo>
                <a:lnTo>
                  <a:pt x="2168" y="388"/>
                </a:lnTo>
                <a:lnTo>
                  <a:pt x="2432" y="816"/>
                </a:lnTo>
              </a:path>
            </a:pathLst>
          </a:custGeom>
          <a:noFill/>
          <a:ln w="38100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Freeform 33"/>
          <p:cNvSpPr>
            <a:spLocks/>
          </p:cNvSpPr>
          <p:nvPr/>
        </p:nvSpPr>
        <p:spPr bwMode="auto">
          <a:xfrm>
            <a:off x="1474788" y="3870325"/>
            <a:ext cx="6788150" cy="854075"/>
          </a:xfrm>
          <a:custGeom>
            <a:avLst/>
            <a:gdLst>
              <a:gd name="T0" fmla="*/ 0 w 3788"/>
              <a:gd name="T1" fmla="*/ 2147483647 h 472"/>
              <a:gd name="T2" fmla="*/ 2147483647 w 3788"/>
              <a:gd name="T3" fmla="*/ 2147483647 h 472"/>
              <a:gd name="T4" fmla="*/ 2147483647 w 3788"/>
              <a:gd name="T5" fmla="*/ 2147483647 h 472"/>
              <a:gd name="T6" fmla="*/ 2147483647 w 3788"/>
              <a:gd name="T7" fmla="*/ 0 h 472"/>
              <a:gd name="T8" fmla="*/ 2147483647 w 3788"/>
              <a:gd name="T9" fmla="*/ 2147483647 h 472"/>
              <a:gd name="T10" fmla="*/ 2147483647 w 3788"/>
              <a:gd name="T11" fmla="*/ 2147483647 h 472"/>
              <a:gd name="T12" fmla="*/ 2147483647 w 3788"/>
              <a:gd name="T13" fmla="*/ 2147483647 h 472"/>
              <a:gd name="T14" fmla="*/ 2147483647 w 3788"/>
              <a:gd name="T15" fmla="*/ 2147483647 h 472"/>
              <a:gd name="T16" fmla="*/ 2147483647 w 3788"/>
              <a:gd name="T17" fmla="*/ 2147483647 h 472"/>
              <a:gd name="T18" fmla="*/ 2147483647 w 3788"/>
              <a:gd name="T19" fmla="*/ 2147483647 h 472"/>
              <a:gd name="T20" fmla="*/ 2147483647 w 3788"/>
              <a:gd name="T21" fmla="*/ 2147483647 h 472"/>
              <a:gd name="T22" fmla="*/ 2147483647 w 3788"/>
              <a:gd name="T23" fmla="*/ 2147483647 h 472"/>
              <a:gd name="T24" fmla="*/ 2147483647 w 3788"/>
              <a:gd name="T25" fmla="*/ 2147483647 h 472"/>
              <a:gd name="T26" fmla="*/ 2147483647 w 3788"/>
              <a:gd name="T27" fmla="*/ 2147483647 h 472"/>
              <a:gd name="T28" fmla="*/ 2147483647 w 3788"/>
              <a:gd name="T29" fmla="*/ 2147483647 h 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788"/>
              <a:gd name="T46" fmla="*/ 0 h 472"/>
              <a:gd name="T47" fmla="*/ 3788 w 3788"/>
              <a:gd name="T48" fmla="*/ 472 h 4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788" h="472">
                <a:moveTo>
                  <a:pt x="0" y="428"/>
                </a:moveTo>
                <a:lnTo>
                  <a:pt x="272" y="32"/>
                </a:lnTo>
                <a:lnTo>
                  <a:pt x="540" y="164"/>
                </a:lnTo>
                <a:lnTo>
                  <a:pt x="796" y="0"/>
                </a:lnTo>
                <a:lnTo>
                  <a:pt x="1060" y="44"/>
                </a:lnTo>
                <a:lnTo>
                  <a:pt x="1340" y="292"/>
                </a:lnTo>
                <a:lnTo>
                  <a:pt x="1608" y="116"/>
                </a:lnTo>
                <a:lnTo>
                  <a:pt x="1880" y="412"/>
                </a:lnTo>
                <a:lnTo>
                  <a:pt x="2136" y="416"/>
                </a:lnTo>
                <a:lnTo>
                  <a:pt x="2420" y="472"/>
                </a:lnTo>
                <a:lnTo>
                  <a:pt x="2688" y="340"/>
                </a:lnTo>
                <a:lnTo>
                  <a:pt x="2972" y="272"/>
                </a:lnTo>
                <a:lnTo>
                  <a:pt x="3240" y="72"/>
                </a:lnTo>
                <a:lnTo>
                  <a:pt x="3520" y="264"/>
                </a:lnTo>
                <a:lnTo>
                  <a:pt x="3788" y="320"/>
                </a:ln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Freeform 34"/>
          <p:cNvSpPr>
            <a:spLocks/>
          </p:cNvSpPr>
          <p:nvPr/>
        </p:nvSpPr>
        <p:spPr bwMode="auto">
          <a:xfrm>
            <a:off x="1909763" y="2100263"/>
            <a:ext cx="127000" cy="128587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Freeform 35"/>
          <p:cNvSpPr>
            <a:spLocks/>
          </p:cNvSpPr>
          <p:nvPr/>
        </p:nvSpPr>
        <p:spPr bwMode="auto">
          <a:xfrm>
            <a:off x="2384425" y="3344863"/>
            <a:ext cx="128588" cy="128587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Freeform 36"/>
          <p:cNvSpPr>
            <a:spLocks/>
          </p:cNvSpPr>
          <p:nvPr/>
        </p:nvSpPr>
        <p:spPr bwMode="auto">
          <a:xfrm>
            <a:off x="2859088" y="3021013"/>
            <a:ext cx="130175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Freeform 37"/>
          <p:cNvSpPr>
            <a:spLocks/>
          </p:cNvSpPr>
          <p:nvPr/>
        </p:nvSpPr>
        <p:spPr bwMode="auto">
          <a:xfrm>
            <a:off x="3332163" y="3479800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Freeform 38"/>
          <p:cNvSpPr>
            <a:spLocks/>
          </p:cNvSpPr>
          <p:nvPr/>
        </p:nvSpPr>
        <p:spPr bwMode="auto">
          <a:xfrm>
            <a:off x="4302125" y="4451350"/>
            <a:ext cx="128588" cy="128588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Freeform 39"/>
          <p:cNvSpPr>
            <a:spLocks/>
          </p:cNvSpPr>
          <p:nvPr/>
        </p:nvSpPr>
        <p:spPr bwMode="auto">
          <a:xfrm>
            <a:off x="4787900" y="3471863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Freeform 40"/>
          <p:cNvSpPr>
            <a:spLocks/>
          </p:cNvSpPr>
          <p:nvPr/>
        </p:nvSpPr>
        <p:spPr bwMode="auto">
          <a:xfrm>
            <a:off x="5257800" y="4745038"/>
            <a:ext cx="128588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Freeform 41"/>
          <p:cNvSpPr>
            <a:spLocks/>
          </p:cNvSpPr>
          <p:nvPr/>
        </p:nvSpPr>
        <p:spPr bwMode="auto">
          <a:xfrm>
            <a:off x="6242050" y="4551363"/>
            <a:ext cx="127000" cy="128587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Freeform 42"/>
          <p:cNvSpPr>
            <a:spLocks/>
          </p:cNvSpPr>
          <p:nvPr/>
        </p:nvSpPr>
        <p:spPr bwMode="auto">
          <a:xfrm>
            <a:off x="7219950" y="4803775"/>
            <a:ext cx="128588" cy="128588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Freeform 43"/>
          <p:cNvSpPr>
            <a:spLocks/>
          </p:cNvSpPr>
          <p:nvPr/>
        </p:nvSpPr>
        <p:spPr bwMode="auto">
          <a:xfrm>
            <a:off x="8189913" y="4918075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Freeform 44"/>
          <p:cNvSpPr>
            <a:spLocks/>
          </p:cNvSpPr>
          <p:nvPr/>
        </p:nvSpPr>
        <p:spPr bwMode="auto">
          <a:xfrm>
            <a:off x="1401763" y="4591050"/>
            <a:ext cx="128587" cy="128588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5"/>
                </a:lnTo>
                <a:lnTo>
                  <a:pt x="35" y="71"/>
                </a:lnTo>
                <a:lnTo>
                  <a:pt x="0" y="35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Freeform 45"/>
          <p:cNvSpPr>
            <a:spLocks/>
          </p:cNvSpPr>
          <p:nvPr/>
        </p:nvSpPr>
        <p:spPr bwMode="auto">
          <a:xfrm>
            <a:off x="1898650" y="3860800"/>
            <a:ext cx="128588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Freeform 46"/>
          <p:cNvSpPr>
            <a:spLocks/>
          </p:cNvSpPr>
          <p:nvPr/>
        </p:nvSpPr>
        <p:spPr bwMode="auto">
          <a:xfrm>
            <a:off x="2844800" y="3798888"/>
            <a:ext cx="130175" cy="128587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Freeform 47"/>
          <p:cNvSpPr>
            <a:spLocks/>
          </p:cNvSpPr>
          <p:nvPr/>
        </p:nvSpPr>
        <p:spPr bwMode="auto">
          <a:xfrm>
            <a:off x="3813175" y="4322763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3" name="Freeform 48"/>
          <p:cNvSpPr>
            <a:spLocks/>
          </p:cNvSpPr>
          <p:nvPr/>
        </p:nvSpPr>
        <p:spPr bwMode="auto">
          <a:xfrm>
            <a:off x="4300538" y="4011613"/>
            <a:ext cx="128587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Freeform 49"/>
          <p:cNvSpPr>
            <a:spLocks/>
          </p:cNvSpPr>
          <p:nvPr/>
        </p:nvSpPr>
        <p:spPr bwMode="auto">
          <a:xfrm>
            <a:off x="4779963" y="4551363"/>
            <a:ext cx="128587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5" name="Freeform 50"/>
          <p:cNvSpPr>
            <a:spLocks/>
          </p:cNvSpPr>
          <p:nvPr/>
        </p:nvSpPr>
        <p:spPr bwMode="auto">
          <a:xfrm>
            <a:off x="5249863" y="4565650"/>
            <a:ext cx="130175" cy="128588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Freeform 51"/>
          <p:cNvSpPr>
            <a:spLocks/>
          </p:cNvSpPr>
          <p:nvPr/>
        </p:nvSpPr>
        <p:spPr bwMode="auto">
          <a:xfrm>
            <a:off x="5732463" y="4648200"/>
            <a:ext cx="127000" cy="131763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5" y="0"/>
                </a:moveTo>
                <a:lnTo>
                  <a:pt x="71" y="36"/>
                </a:lnTo>
                <a:lnTo>
                  <a:pt x="35" y="72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7" name="Freeform 52"/>
          <p:cNvSpPr>
            <a:spLocks/>
          </p:cNvSpPr>
          <p:nvPr/>
        </p:nvSpPr>
        <p:spPr bwMode="auto">
          <a:xfrm>
            <a:off x="6732588" y="4283075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Freeform 53"/>
          <p:cNvSpPr>
            <a:spLocks/>
          </p:cNvSpPr>
          <p:nvPr/>
        </p:nvSpPr>
        <p:spPr bwMode="auto">
          <a:xfrm>
            <a:off x="7700963" y="4291013"/>
            <a:ext cx="128587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Freeform 54"/>
          <p:cNvSpPr>
            <a:spLocks/>
          </p:cNvSpPr>
          <p:nvPr/>
        </p:nvSpPr>
        <p:spPr bwMode="auto">
          <a:xfrm>
            <a:off x="8189913" y="4381500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6" name="Rectangle 55"/>
          <p:cNvSpPr>
            <a:spLocks noChangeArrowheads="1"/>
          </p:cNvSpPr>
          <p:nvPr/>
        </p:nvSpPr>
        <p:spPr bwMode="auto">
          <a:xfrm>
            <a:off x="1373188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87</a:t>
            </a:r>
            <a:endParaRPr lang="en-US" sz="1700" i="1" dirty="0">
              <a:latin typeface="+mn-lt"/>
            </a:endParaRPr>
          </a:p>
        </p:txBody>
      </p:sp>
      <p:sp>
        <p:nvSpPr>
          <p:cNvPr id="102457" name="Rectangle 56"/>
          <p:cNvSpPr>
            <a:spLocks noChangeArrowheads="1"/>
          </p:cNvSpPr>
          <p:nvPr/>
        </p:nvSpPr>
        <p:spPr bwMode="auto">
          <a:xfrm>
            <a:off x="1843088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88</a:t>
            </a:r>
            <a:endParaRPr lang="en-US" sz="1700" i="1" dirty="0">
              <a:latin typeface="+mn-lt"/>
            </a:endParaRPr>
          </a:p>
        </p:txBody>
      </p:sp>
      <p:sp>
        <p:nvSpPr>
          <p:cNvPr id="102458" name="Rectangle 57"/>
          <p:cNvSpPr>
            <a:spLocks noChangeArrowheads="1"/>
          </p:cNvSpPr>
          <p:nvPr/>
        </p:nvSpPr>
        <p:spPr bwMode="auto">
          <a:xfrm>
            <a:off x="2308225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89</a:t>
            </a:r>
            <a:endParaRPr lang="en-US" sz="1700" i="1" dirty="0">
              <a:latin typeface="+mn-lt"/>
            </a:endParaRPr>
          </a:p>
        </p:txBody>
      </p:sp>
      <p:sp>
        <p:nvSpPr>
          <p:cNvPr id="102459" name="Rectangle 58"/>
          <p:cNvSpPr>
            <a:spLocks noChangeArrowheads="1"/>
          </p:cNvSpPr>
          <p:nvPr/>
        </p:nvSpPr>
        <p:spPr bwMode="auto">
          <a:xfrm>
            <a:off x="2789238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90</a:t>
            </a:r>
            <a:endParaRPr lang="en-US" sz="1700" i="1" dirty="0">
              <a:latin typeface="+mn-lt"/>
            </a:endParaRPr>
          </a:p>
        </p:txBody>
      </p:sp>
      <p:sp>
        <p:nvSpPr>
          <p:cNvPr id="102460" name="Rectangle 59"/>
          <p:cNvSpPr>
            <a:spLocks noChangeArrowheads="1"/>
          </p:cNvSpPr>
          <p:nvPr/>
        </p:nvSpPr>
        <p:spPr bwMode="auto">
          <a:xfrm>
            <a:off x="3271838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91</a:t>
            </a:r>
            <a:endParaRPr lang="en-US" sz="1700" i="1" dirty="0">
              <a:latin typeface="+mn-lt"/>
            </a:endParaRPr>
          </a:p>
        </p:txBody>
      </p:sp>
      <p:sp>
        <p:nvSpPr>
          <p:cNvPr id="102461" name="Rectangle 60"/>
          <p:cNvSpPr>
            <a:spLocks noChangeArrowheads="1"/>
          </p:cNvSpPr>
          <p:nvPr/>
        </p:nvSpPr>
        <p:spPr bwMode="auto">
          <a:xfrm>
            <a:off x="3746500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92</a:t>
            </a:r>
            <a:endParaRPr lang="en-US" sz="1700" i="1" dirty="0">
              <a:latin typeface="+mn-lt"/>
            </a:endParaRPr>
          </a:p>
        </p:txBody>
      </p:sp>
      <p:sp>
        <p:nvSpPr>
          <p:cNvPr id="102462" name="Rectangle 61"/>
          <p:cNvSpPr>
            <a:spLocks noChangeArrowheads="1"/>
          </p:cNvSpPr>
          <p:nvPr/>
        </p:nvSpPr>
        <p:spPr bwMode="auto">
          <a:xfrm>
            <a:off x="4233863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93</a:t>
            </a:r>
            <a:endParaRPr lang="en-US" sz="1700" i="1" dirty="0">
              <a:latin typeface="+mn-lt"/>
            </a:endParaRPr>
          </a:p>
        </p:txBody>
      </p:sp>
      <p:sp>
        <p:nvSpPr>
          <p:cNvPr id="102463" name="Rectangle 62"/>
          <p:cNvSpPr>
            <a:spLocks noChangeArrowheads="1"/>
          </p:cNvSpPr>
          <p:nvPr/>
        </p:nvSpPr>
        <p:spPr bwMode="auto">
          <a:xfrm>
            <a:off x="4721225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94</a:t>
            </a:r>
            <a:endParaRPr lang="en-US" sz="1700" i="1" dirty="0">
              <a:latin typeface="+mn-lt"/>
            </a:endParaRPr>
          </a:p>
        </p:txBody>
      </p:sp>
      <p:sp>
        <p:nvSpPr>
          <p:cNvPr id="102464" name="Rectangle 63"/>
          <p:cNvSpPr>
            <a:spLocks noChangeArrowheads="1"/>
          </p:cNvSpPr>
          <p:nvPr/>
        </p:nvSpPr>
        <p:spPr bwMode="auto">
          <a:xfrm>
            <a:off x="6610350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98</a:t>
            </a:r>
            <a:endParaRPr lang="en-US" sz="1700" i="1" dirty="0">
              <a:latin typeface="+mn-lt"/>
            </a:endParaRPr>
          </a:p>
        </p:txBody>
      </p:sp>
      <p:sp>
        <p:nvSpPr>
          <p:cNvPr id="102465" name="Rectangle 64"/>
          <p:cNvSpPr>
            <a:spLocks noChangeArrowheads="1"/>
          </p:cNvSpPr>
          <p:nvPr/>
        </p:nvSpPr>
        <p:spPr bwMode="auto">
          <a:xfrm>
            <a:off x="7161213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99</a:t>
            </a:r>
            <a:endParaRPr lang="en-US" sz="1700" i="1" dirty="0">
              <a:latin typeface="+mn-lt"/>
            </a:endParaRPr>
          </a:p>
        </p:txBody>
      </p:sp>
      <p:sp>
        <p:nvSpPr>
          <p:cNvPr id="102466" name="Rectangle 65"/>
          <p:cNvSpPr>
            <a:spLocks noChangeArrowheads="1"/>
          </p:cNvSpPr>
          <p:nvPr/>
        </p:nvSpPr>
        <p:spPr bwMode="auto">
          <a:xfrm>
            <a:off x="7648575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00</a:t>
            </a:r>
            <a:endParaRPr lang="en-US" sz="1700" i="1" dirty="0">
              <a:latin typeface="+mn-lt"/>
            </a:endParaRPr>
          </a:p>
        </p:txBody>
      </p:sp>
      <p:sp>
        <p:nvSpPr>
          <p:cNvPr id="102467" name="Rectangle 66"/>
          <p:cNvSpPr>
            <a:spLocks noChangeArrowheads="1"/>
          </p:cNvSpPr>
          <p:nvPr/>
        </p:nvSpPr>
        <p:spPr bwMode="auto">
          <a:xfrm>
            <a:off x="4583113" y="5894388"/>
            <a:ext cx="487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762" name="Line 67"/>
          <p:cNvSpPr>
            <a:spLocks noChangeShapeType="1"/>
          </p:cNvSpPr>
          <p:nvPr/>
        </p:nvSpPr>
        <p:spPr bwMode="gray">
          <a:xfrm>
            <a:off x="5091113" y="2641600"/>
            <a:ext cx="339725" cy="1588"/>
          </a:xfrm>
          <a:prstGeom prst="line">
            <a:avLst/>
          </a:prstGeom>
          <a:noFill/>
          <a:ln w="38100">
            <a:solidFill>
              <a:srgbClr val="A8C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3" name="Freeform 68"/>
          <p:cNvSpPr>
            <a:spLocks/>
          </p:cNvSpPr>
          <p:nvPr/>
        </p:nvSpPr>
        <p:spPr bwMode="auto">
          <a:xfrm>
            <a:off x="5197475" y="2576513"/>
            <a:ext cx="128588" cy="128587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6"/>
                </a:lnTo>
                <a:lnTo>
                  <a:pt x="36" y="71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4" name="Rectangle 69"/>
          <p:cNvSpPr>
            <a:spLocks noChangeArrowheads="1"/>
          </p:cNvSpPr>
          <p:nvPr/>
        </p:nvSpPr>
        <p:spPr bwMode="auto">
          <a:xfrm>
            <a:off x="5484813" y="2522538"/>
            <a:ext cx="202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FFFF"/>
                </a:solidFill>
                <a:latin typeface="Tahoma" panose="020B0604030504040204" pitchFamily="34" charset="0"/>
              </a:rPr>
              <a:t>Patients with diabetes </a:t>
            </a:r>
            <a:endParaRPr lang="en-US" altLang="en-US" sz="1900" i="1">
              <a:latin typeface="Tahoma" panose="020B0604030504040204" pitchFamily="34" charset="0"/>
            </a:endParaRPr>
          </a:p>
        </p:txBody>
      </p:sp>
      <p:sp>
        <p:nvSpPr>
          <p:cNvPr id="29765" name="Line 70"/>
          <p:cNvSpPr>
            <a:spLocks noChangeShapeType="1"/>
          </p:cNvSpPr>
          <p:nvPr/>
        </p:nvSpPr>
        <p:spPr bwMode="auto">
          <a:xfrm>
            <a:off x="5091113" y="3179763"/>
            <a:ext cx="339725" cy="1587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6" name="Freeform 71"/>
          <p:cNvSpPr>
            <a:spLocks/>
          </p:cNvSpPr>
          <p:nvPr/>
        </p:nvSpPr>
        <p:spPr bwMode="auto">
          <a:xfrm>
            <a:off x="5197475" y="3132138"/>
            <a:ext cx="128588" cy="128587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7" name="Rectangle 72"/>
          <p:cNvSpPr>
            <a:spLocks noChangeArrowheads="1"/>
          </p:cNvSpPr>
          <p:nvPr/>
        </p:nvSpPr>
        <p:spPr bwMode="auto">
          <a:xfrm>
            <a:off x="5484813" y="3062288"/>
            <a:ext cx="2257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FFFF"/>
                </a:solidFill>
                <a:latin typeface="Tahoma" panose="020B0604030504040204" pitchFamily="34" charset="0"/>
              </a:rPr>
              <a:t>Patients without diabetes</a:t>
            </a:r>
            <a:endParaRPr lang="en-US" altLang="en-US" sz="1900" i="1">
              <a:latin typeface="Tahoma" panose="020B0604030504040204" pitchFamily="34" charset="0"/>
            </a:endParaRPr>
          </a:p>
        </p:txBody>
      </p:sp>
      <p:sp>
        <p:nvSpPr>
          <p:cNvPr id="102474" name="Text Box 73"/>
          <p:cNvSpPr txBox="1">
            <a:spLocks noChangeArrowheads="1"/>
          </p:cNvSpPr>
          <p:nvPr/>
        </p:nvSpPr>
        <p:spPr bwMode="auto">
          <a:xfrm>
            <a:off x="663575" y="4357688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9769" name="Line 74"/>
          <p:cNvSpPr>
            <a:spLocks noChangeShapeType="1"/>
          </p:cNvSpPr>
          <p:nvPr/>
        </p:nvSpPr>
        <p:spPr bwMode="auto">
          <a:xfrm>
            <a:off x="1393825" y="4522788"/>
            <a:ext cx="857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1" name="Line 75"/>
          <p:cNvSpPr>
            <a:spLocks noChangeShapeType="1"/>
          </p:cNvSpPr>
          <p:nvPr/>
        </p:nvSpPr>
        <p:spPr bwMode="auto">
          <a:xfrm flipV="1">
            <a:off x="3860800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6702" name="Line 76"/>
          <p:cNvSpPr>
            <a:spLocks noChangeShapeType="1"/>
          </p:cNvSpPr>
          <p:nvPr/>
        </p:nvSpPr>
        <p:spPr bwMode="auto">
          <a:xfrm flipV="1">
            <a:off x="4841875" y="5280025"/>
            <a:ext cx="1588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78" name="Rectangle 77"/>
          <p:cNvSpPr>
            <a:spLocks noChangeArrowheads="1"/>
          </p:cNvSpPr>
          <p:nvPr/>
        </p:nvSpPr>
        <p:spPr bwMode="auto">
          <a:xfrm>
            <a:off x="5191125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95</a:t>
            </a:r>
            <a:endParaRPr lang="en-US" sz="1700" i="1" dirty="0">
              <a:latin typeface="+mn-lt"/>
            </a:endParaRPr>
          </a:p>
        </p:txBody>
      </p:sp>
      <p:sp>
        <p:nvSpPr>
          <p:cNvPr id="102479" name="Rectangle 78"/>
          <p:cNvSpPr>
            <a:spLocks noChangeArrowheads="1"/>
          </p:cNvSpPr>
          <p:nvPr/>
        </p:nvSpPr>
        <p:spPr bwMode="auto">
          <a:xfrm>
            <a:off x="5681663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96</a:t>
            </a:r>
            <a:endParaRPr lang="en-US" sz="1700" i="1" dirty="0">
              <a:latin typeface="+mn-lt"/>
            </a:endParaRPr>
          </a:p>
        </p:txBody>
      </p:sp>
      <p:sp>
        <p:nvSpPr>
          <p:cNvPr id="102480" name="Rectangle 79"/>
          <p:cNvSpPr>
            <a:spLocks noChangeArrowheads="1"/>
          </p:cNvSpPr>
          <p:nvPr/>
        </p:nvSpPr>
        <p:spPr bwMode="auto">
          <a:xfrm>
            <a:off x="6186488" y="5473700"/>
            <a:ext cx="227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97</a:t>
            </a:r>
            <a:endParaRPr lang="en-US" sz="1700" i="1" dirty="0">
              <a:latin typeface="+mn-lt"/>
            </a:endParaRPr>
          </a:p>
        </p:txBody>
      </p:sp>
      <p:sp>
        <p:nvSpPr>
          <p:cNvPr id="26706" name="Line 80"/>
          <p:cNvSpPr>
            <a:spLocks noChangeShapeType="1"/>
          </p:cNvSpPr>
          <p:nvPr/>
        </p:nvSpPr>
        <p:spPr bwMode="auto">
          <a:xfrm flipV="1">
            <a:off x="7294563" y="5280025"/>
            <a:ext cx="3175" cy="650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82" name="Rectangle 81"/>
          <p:cNvSpPr>
            <a:spLocks noChangeArrowheads="1"/>
          </p:cNvSpPr>
          <p:nvPr/>
        </p:nvSpPr>
        <p:spPr bwMode="auto">
          <a:xfrm>
            <a:off x="8121650" y="5473700"/>
            <a:ext cx="2270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01</a:t>
            </a:r>
            <a:endParaRPr lang="en-US" sz="1700" i="1" dirty="0">
              <a:latin typeface="+mn-lt"/>
            </a:endParaRPr>
          </a:p>
        </p:txBody>
      </p:sp>
      <p:sp>
        <p:nvSpPr>
          <p:cNvPr id="29777" name="Freeform 82"/>
          <p:cNvSpPr>
            <a:spLocks/>
          </p:cNvSpPr>
          <p:nvPr/>
        </p:nvSpPr>
        <p:spPr bwMode="auto">
          <a:xfrm>
            <a:off x="3813175" y="3479800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8" name="Freeform 83"/>
          <p:cNvSpPr>
            <a:spLocks/>
          </p:cNvSpPr>
          <p:nvPr/>
        </p:nvSpPr>
        <p:spPr bwMode="auto">
          <a:xfrm>
            <a:off x="1422400" y="3633788"/>
            <a:ext cx="127000" cy="128587"/>
          </a:xfrm>
          <a:custGeom>
            <a:avLst/>
            <a:gdLst>
              <a:gd name="T0" fmla="*/ 2147483647 w 71"/>
              <a:gd name="T1" fmla="*/ 0 h 71"/>
              <a:gd name="T2" fmla="*/ 2147483647 w 71"/>
              <a:gd name="T3" fmla="*/ 2147483647 h 71"/>
              <a:gd name="T4" fmla="*/ 2147483647 w 71"/>
              <a:gd name="T5" fmla="*/ 2147483647 h 71"/>
              <a:gd name="T6" fmla="*/ 0 w 71"/>
              <a:gd name="T7" fmla="*/ 2147483647 h 71"/>
              <a:gd name="T8" fmla="*/ 2147483647 w 71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1"/>
              <a:gd name="T17" fmla="*/ 71 w 71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1">
                <a:moveTo>
                  <a:pt x="35" y="0"/>
                </a:moveTo>
                <a:lnTo>
                  <a:pt x="71" y="36"/>
                </a:lnTo>
                <a:lnTo>
                  <a:pt x="35" y="71"/>
                </a:lnTo>
                <a:lnTo>
                  <a:pt x="0" y="36"/>
                </a:lnTo>
                <a:lnTo>
                  <a:pt x="35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9" name="Freeform 84"/>
          <p:cNvSpPr>
            <a:spLocks/>
          </p:cNvSpPr>
          <p:nvPr/>
        </p:nvSpPr>
        <p:spPr bwMode="auto">
          <a:xfrm>
            <a:off x="6732588" y="4189413"/>
            <a:ext cx="128587" cy="128587"/>
          </a:xfrm>
          <a:custGeom>
            <a:avLst/>
            <a:gdLst>
              <a:gd name="T0" fmla="*/ 2147483647 w 72"/>
              <a:gd name="T1" fmla="*/ 0 h 71"/>
              <a:gd name="T2" fmla="*/ 2147483647 w 72"/>
              <a:gd name="T3" fmla="*/ 2147483647 h 71"/>
              <a:gd name="T4" fmla="*/ 2147483647 w 72"/>
              <a:gd name="T5" fmla="*/ 2147483647 h 71"/>
              <a:gd name="T6" fmla="*/ 0 w 72"/>
              <a:gd name="T7" fmla="*/ 2147483647 h 71"/>
              <a:gd name="T8" fmla="*/ 2147483647 w 72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1"/>
              <a:gd name="T17" fmla="*/ 72 w 72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1">
                <a:moveTo>
                  <a:pt x="36" y="0"/>
                </a:moveTo>
                <a:lnTo>
                  <a:pt x="72" y="35"/>
                </a:lnTo>
                <a:lnTo>
                  <a:pt x="36" y="71"/>
                </a:lnTo>
                <a:lnTo>
                  <a:pt x="0" y="35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0" name="Freeform 85"/>
          <p:cNvSpPr>
            <a:spLocks/>
          </p:cNvSpPr>
          <p:nvPr/>
        </p:nvSpPr>
        <p:spPr bwMode="auto">
          <a:xfrm>
            <a:off x="5741988" y="4514850"/>
            <a:ext cx="128587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1" name="Freeform 86"/>
          <p:cNvSpPr>
            <a:spLocks/>
          </p:cNvSpPr>
          <p:nvPr/>
        </p:nvSpPr>
        <p:spPr bwMode="auto">
          <a:xfrm>
            <a:off x="7707313" y="4149725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A8C903"/>
          </a:solidFill>
          <a:ln w="9525">
            <a:solidFill>
              <a:srgbClr val="A8C90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2" name="Freeform 87"/>
          <p:cNvSpPr>
            <a:spLocks/>
          </p:cNvSpPr>
          <p:nvPr/>
        </p:nvSpPr>
        <p:spPr bwMode="auto">
          <a:xfrm>
            <a:off x="2379663" y="4098925"/>
            <a:ext cx="128587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3" name="Freeform 88"/>
          <p:cNvSpPr>
            <a:spLocks/>
          </p:cNvSpPr>
          <p:nvPr/>
        </p:nvSpPr>
        <p:spPr bwMode="auto">
          <a:xfrm>
            <a:off x="3317875" y="3881438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4" name="Freeform 89"/>
          <p:cNvSpPr>
            <a:spLocks/>
          </p:cNvSpPr>
          <p:nvPr/>
        </p:nvSpPr>
        <p:spPr bwMode="auto">
          <a:xfrm>
            <a:off x="6237288" y="4425950"/>
            <a:ext cx="127000" cy="130175"/>
          </a:xfrm>
          <a:custGeom>
            <a:avLst/>
            <a:gdLst>
              <a:gd name="T0" fmla="*/ 2147483647 w 71"/>
              <a:gd name="T1" fmla="*/ 0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0 w 71"/>
              <a:gd name="T7" fmla="*/ 2147483647 h 72"/>
              <a:gd name="T8" fmla="*/ 2147483647 w 71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72"/>
              <a:gd name="T17" fmla="*/ 71 w 71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72">
                <a:moveTo>
                  <a:pt x="36" y="0"/>
                </a:moveTo>
                <a:lnTo>
                  <a:pt x="71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5" name="Freeform 90"/>
          <p:cNvSpPr>
            <a:spLocks/>
          </p:cNvSpPr>
          <p:nvPr/>
        </p:nvSpPr>
        <p:spPr bwMode="auto">
          <a:xfrm>
            <a:off x="7219950" y="3933825"/>
            <a:ext cx="128588" cy="130175"/>
          </a:xfrm>
          <a:custGeom>
            <a:avLst/>
            <a:gdLst>
              <a:gd name="T0" fmla="*/ 2147483647 w 72"/>
              <a:gd name="T1" fmla="*/ 0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0 w 72"/>
              <a:gd name="T7" fmla="*/ 2147483647 h 72"/>
              <a:gd name="T8" fmla="*/ 2147483647 w 7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72"/>
              <a:gd name="T17" fmla="*/ 72 w 7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72">
                <a:moveTo>
                  <a:pt x="36" y="0"/>
                </a:moveTo>
                <a:lnTo>
                  <a:pt x="72" y="36"/>
                </a:lnTo>
                <a:lnTo>
                  <a:pt x="36" y="72"/>
                </a:lnTo>
                <a:lnTo>
                  <a:pt x="0" y="36"/>
                </a:lnTo>
                <a:lnTo>
                  <a:pt x="36" y="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6" name="Text Box 91" descr="Purple mesh"/>
          <p:cNvSpPr txBox="1">
            <a:spLocks noChangeArrowheads="1"/>
          </p:cNvSpPr>
          <p:nvPr/>
        </p:nvSpPr>
        <p:spPr bwMode="auto">
          <a:xfrm>
            <a:off x="4437063" y="1971675"/>
            <a:ext cx="38877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47" tIns="51024" rIns="102047" bIns="51024">
            <a:spAutoFit/>
          </a:bodyPr>
          <a:lstStyle>
            <a:lvl1pPr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2076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FF00"/>
                </a:solidFill>
                <a:latin typeface="Tahoma" panose="020B0604030504040204" pitchFamily="34" charset="0"/>
              </a:rPr>
              <a:t>IV Insulin Protocol</a:t>
            </a:r>
            <a:endParaRPr lang="en-US" altLang="en-US" sz="2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9787" name="Text Box 76"/>
          <p:cNvSpPr txBox="1">
            <a:spLocks noChangeArrowheads="1"/>
          </p:cNvSpPr>
          <p:nvPr/>
        </p:nvSpPr>
        <p:spPr bwMode="auto">
          <a:xfrm>
            <a:off x="177800" y="6311126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Furnary</a:t>
            </a:r>
            <a:r>
              <a:rPr lang="en-US" altLang="en-US" sz="1200" dirty="0">
                <a:solidFill>
                  <a:srgbClr val="FFFFFF"/>
                </a:solidFill>
              </a:rPr>
              <a:t> AP, et al. </a:t>
            </a:r>
            <a:r>
              <a:rPr lang="en-US" altLang="en-US" sz="1200" i="1" dirty="0">
                <a:solidFill>
                  <a:srgbClr val="FFFFFF"/>
                </a:solidFill>
              </a:rPr>
              <a:t>J </a:t>
            </a:r>
            <a:r>
              <a:rPr lang="en-US" altLang="en-US" sz="1200" i="1" dirty="0" err="1">
                <a:solidFill>
                  <a:srgbClr val="FFFFFF"/>
                </a:solidFill>
              </a:rPr>
              <a:t>Thorac</a:t>
            </a:r>
            <a:r>
              <a:rPr lang="en-US" altLang="en-US" sz="1200" i="1" dirty="0">
                <a:solidFill>
                  <a:srgbClr val="FFFFFF"/>
                </a:solidFill>
              </a:rPr>
              <a:t> Cardiovasc Surg.</a:t>
            </a:r>
            <a:r>
              <a:rPr lang="en-US" altLang="en-US" sz="1200" dirty="0">
                <a:solidFill>
                  <a:srgbClr val="FFFFFF"/>
                </a:solidFill>
              </a:rPr>
              <a:t> 2003;125:1007-1021.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EC3252-36B6-46C4-9079-4963EF7D548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Number of US Hospital Discharges with Diabetes as Any-Listed Diagnosis</a:t>
            </a:r>
          </a:p>
        </p:txBody>
      </p:sp>
      <p:sp>
        <p:nvSpPr>
          <p:cNvPr id="15363" name="Text Box 81"/>
          <p:cNvSpPr txBox="1">
            <a:spLocks noChangeArrowheads="1"/>
          </p:cNvSpPr>
          <p:nvPr/>
        </p:nvSpPr>
        <p:spPr bwMode="auto">
          <a:xfrm>
            <a:off x="177800" y="6130925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Centers for Disease Control and Prevention. Diabetes Data and Trends. Available at: http://www.cdc.gov/diabetes/statistics/dmany/fig1.htm.</a:t>
            </a:r>
          </a:p>
        </p:txBody>
      </p:sp>
      <p:graphicFrame>
        <p:nvGraphicFramePr>
          <p:cNvPr id="15364" name="Chart 1"/>
          <p:cNvGraphicFramePr>
            <a:graphicFrameLocks/>
          </p:cNvGraphicFramePr>
          <p:nvPr/>
        </p:nvGraphicFramePr>
        <p:xfrm>
          <a:off x="601663" y="2198688"/>
          <a:ext cx="82454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4" imgW="8242506" imgH="3298222" progId="Excel.Chart.8">
                  <p:embed/>
                </p:oleObj>
              </mc:Choice>
              <mc:Fallback>
                <p:oleObj r:id="rId4" imgW="8242506" imgH="3298222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198688"/>
                        <a:ext cx="82454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B4F98D-7F88-4CD5-80BA-A8C3ADCD5A46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Management</a:t>
            </a:r>
            <a:br>
              <a:rPr lang="en-US" dirty="0"/>
            </a:br>
            <a:r>
              <a:rPr lang="en-US" dirty="0"/>
              <a:t>in Medical-Surgical ICU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7800" y="6284913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Krinsley</a:t>
            </a:r>
            <a:r>
              <a:rPr lang="en-US" altLang="en-US" sz="1200" dirty="0">
                <a:solidFill>
                  <a:srgbClr val="FFFFFF"/>
                </a:solidFill>
              </a:rPr>
              <a:t> JS. </a:t>
            </a:r>
            <a:r>
              <a:rPr lang="en-US" altLang="en-US" sz="1200" i="1" dirty="0">
                <a:solidFill>
                  <a:srgbClr val="FFFFFF"/>
                </a:solidFill>
              </a:rPr>
              <a:t>Mayo </a:t>
            </a:r>
            <a:r>
              <a:rPr lang="en-US" altLang="en-US" sz="1200" i="1" dirty="0" err="1">
                <a:solidFill>
                  <a:srgbClr val="FFFFFF"/>
                </a:solidFill>
              </a:rPr>
              <a:t>Clin</a:t>
            </a:r>
            <a:r>
              <a:rPr lang="en-US" altLang="en-US" sz="1200" i="1" dirty="0">
                <a:solidFill>
                  <a:srgbClr val="FFFFFF"/>
                </a:solidFill>
              </a:rPr>
              <a:t> Proc</a:t>
            </a:r>
            <a:r>
              <a:rPr lang="en-US" altLang="en-US" sz="1200" dirty="0">
                <a:solidFill>
                  <a:srgbClr val="FFFFFF"/>
                </a:solidFill>
              </a:rPr>
              <a:t>. 2004;79:992-1000.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925513" y="1676400"/>
          <a:ext cx="3570287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r:id="rId4" imgW="3572566" imgH="3627434" progId="Excel.Chart.8">
                  <p:embed/>
                </p:oleObj>
              </mc:Choice>
              <mc:Fallback>
                <p:oleObj r:id="rId4" imgW="3572566" imgH="362743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676400"/>
                        <a:ext cx="3570287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7" name="Text Box 5"/>
          <p:cNvSpPr txBox="1">
            <a:spLocks noChangeArrowheads="1"/>
          </p:cNvSpPr>
          <p:nvPr/>
        </p:nvSpPr>
        <p:spPr bwMode="auto">
          <a:xfrm>
            <a:off x="1333500" y="5043488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Mean BG Levels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(mg/dL)</a:t>
            </a:r>
          </a:p>
        </p:txBody>
      </p:sp>
      <p:sp>
        <p:nvSpPr>
          <p:cNvPr id="104458" name="Text Box 6"/>
          <p:cNvSpPr txBox="1">
            <a:spLocks noChangeArrowheads="1"/>
          </p:cNvSpPr>
          <p:nvPr/>
        </p:nvSpPr>
        <p:spPr bwMode="auto">
          <a:xfrm>
            <a:off x="1898650" y="150495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&lt;0.001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0727" name="Object 4"/>
          <p:cNvGraphicFramePr>
            <a:graphicFrameLocks noChangeAspect="1"/>
          </p:cNvGraphicFramePr>
          <p:nvPr/>
        </p:nvGraphicFramePr>
        <p:xfrm>
          <a:off x="4430713" y="1677988"/>
          <a:ext cx="3570287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r:id="rId6" imgW="3572566" imgH="3627434" progId="Excel.Chart.8">
                  <p:embed/>
                </p:oleObj>
              </mc:Choice>
              <mc:Fallback>
                <p:oleObj r:id="rId6" imgW="3572566" imgH="362743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1677988"/>
                        <a:ext cx="3570287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143500" y="5043488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 Mortality (%)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556250" y="1508125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&lt;0.002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blackWhite">
          <a:xfrm>
            <a:off x="6172200" y="2286000"/>
            <a:ext cx="1260475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29.3% Reduction</a:t>
            </a:r>
          </a:p>
        </p:txBody>
      </p:sp>
      <p:grpSp>
        <p:nvGrpSpPr>
          <p:cNvPr id="30731" name="Group 23"/>
          <p:cNvGrpSpPr>
            <a:grpSpLocks/>
          </p:cNvGrpSpPr>
          <p:nvPr/>
        </p:nvGrpSpPr>
        <p:grpSpPr bwMode="auto">
          <a:xfrm>
            <a:off x="1285875" y="5556250"/>
            <a:ext cx="6492875" cy="307975"/>
            <a:chOff x="214" y="3648"/>
            <a:chExt cx="4799" cy="194"/>
          </a:xfrm>
        </p:grpSpPr>
        <p:grpSp>
          <p:nvGrpSpPr>
            <p:cNvPr id="30733" name="Group 21"/>
            <p:cNvGrpSpPr>
              <a:grpSpLocks/>
            </p:cNvGrpSpPr>
            <p:nvPr/>
          </p:nvGrpSpPr>
          <p:grpSpPr bwMode="auto">
            <a:xfrm>
              <a:off x="214" y="3648"/>
              <a:ext cx="3074" cy="194"/>
              <a:chOff x="214" y="3648"/>
              <a:chExt cx="3074" cy="194"/>
            </a:xfrm>
          </p:grpSpPr>
          <p:sp>
            <p:nvSpPr>
              <p:cNvPr id="30737" name="Rectangle 14"/>
              <p:cNvSpPr>
                <a:spLocks noChangeArrowheads="1"/>
              </p:cNvSpPr>
              <p:nvPr/>
            </p:nvSpPr>
            <p:spPr bwMode="auto">
              <a:xfrm flipV="1">
                <a:off x="214" y="3710"/>
                <a:ext cx="196" cy="10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accent1"/>
                    </a:solidFill>
                  </a:rPr>
                  <a:t>    </a:t>
                </a:r>
              </a:p>
            </p:txBody>
          </p:sp>
          <p:sp>
            <p:nvSpPr>
              <p:cNvPr id="104468" name="Text Box 15"/>
              <p:cNvSpPr txBox="1">
                <a:spLocks noChangeArrowheads="1"/>
              </p:cNvSpPr>
              <p:nvPr/>
            </p:nvSpPr>
            <p:spPr bwMode="auto">
              <a:xfrm>
                <a:off x="384" y="3648"/>
                <a:ext cx="290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Baseline group (n=800)</a:t>
                </a:r>
              </a:p>
            </p:txBody>
          </p:sp>
        </p:grpSp>
        <p:grpSp>
          <p:nvGrpSpPr>
            <p:cNvPr id="30734" name="Group 22"/>
            <p:cNvGrpSpPr>
              <a:grpSpLocks/>
            </p:cNvGrpSpPr>
            <p:nvPr/>
          </p:nvGrpSpPr>
          <p:grpSpPr bwMode="auto">
            <a:xfrm>
              <a:off x="2234" y="3648"/>
              <a:ext cx="2779" cy="194"/>
              <a:chOff x="2234" y="3648"/>
              <a:chExt cx="2779" cy="194"/>
            </a:xfrm>
          </p:grpSpPr>
          <p:sp>
            <p:nvSpPr>
              <p:cNvPr id="104465" name="Text Box 16"/>
              <p:cNvSpPr txBox="1">
                <a:spLocks noChangeArrowheads="1"/>
              </p:cNvSpPr>
              <p:nvPr/>
            </p:nvSpPr>
            <p:spPr bwMode="auto">
              <a:xfrm>
                <a:off x="2441" y="3648"/>
                <a:ext cx="25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Glucose management group (n=800)</a:t>
                </a:r>
              </a:p>
            </p:txBody>
          </p:sp>
          <p:sp>
            <p:nvSpPr>
              <p:cNvPr id="30736" name="Rectangle 17"/>
              <p:cNvSpPr>
                <a:spLocks noChangeArrowheads="1"/>
              </p:cNvSpPr>
              <p:nvPr/>
            </p:nvSpPr>
            <p:spPr bwMode="auto">
              <a:xfrm flipV="1">
                <a:off x="2234" y="3710"/>
                <a:ext cx="196" cy="10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290C06-8586-433B-992C-7038C1256B2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Therapy in Critically Ill Patients: The Leuven SICU Study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Randomized controlled trial</a:t>
            </a:r>
          </a:p>
          <a:p>
            <a:pPr lvl="1">
              <a:defRPr/>
            </a:pPr>
            <a:r>
              <a:rPr lang="en-US" dirty="0"/>
              <a:t>1548 patients admitted to a surgical ICU, receiving mechanical ventilation</a:t>
            </a:r>
          </a:p>
          <a:p>
            <a:pPr>
              <a:defRPr/>
            </a:pPr>
            <a:r>
              <a:rPr lang="en-US" dirty="0"/>
              <a:t>Patients assigned to receive either:</a:t>
            </a:r>
          </a:p>
          <a:p>
            <a:pPr lvl="1">
              <a:defRPr/>
            </a:pPr>
            <a:r>
              <a:rPr lang="en-US" dirty="0"/>
              <a:t>Conventional therapy: IV insulin only if BG &gt;215 mg/dL</a:t>
            </a:r>
          </a:p>
          <a:p>
            <a:pPr lvl="2">
              <a:defRPr/>
            </a:pPr>
            <a:r>
              <a:rPr lang="en-US" dirty="0"/>
              <a:t>Target BG levels: 180-200 mg/dL</a:t>
            </a:r>
          </a:p>
          <a:p>
            <a:pPr lvl="2">
              <a:defRPr/>
            </a:pPr>
            <a:r>
              <a:rPr lang="en-US" dirty="0"/>
              <a:t>Mean daily BG: 153 mg/dL</a:t>
            </a:r>
          </a:p>
          <a:p>
            <a:pPr lvl="1">
              <a:defRPr/>
            </a:pPr>
            <a:r>
              <a:rPr lang="en-US" dirty="0"/>
              <a:t>Intensive therapy: IV insulin if BG &gt;110 mg/dL</a:t>
            </a:r>
          </a:p>
          <a:p>
            <a:pPr lvl="2">
              <a:defRPr/>
            </a:pPr>
            <a:r>
              <a:rPr lang="en-US" dirty="0"/>
              <a:t>Target BG levels: 80-110 mg/dL</a:t>
            </a:r>
          </a:p>
          <a:p>
            <a:pPr lvl="2">
              <a:defRPr/>
            </a:pPr>
            <a:r>
              <a:rPr lang="en-US" dirty="0"/>
              <a:t>Mean daily BG: 103 mg/dL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4186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Van den Berghe G,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2001;345:1359-1367.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861326-98FD-4310-9C5C-BC8E4A662D4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069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Intensive Insulin Therapy in Critically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Ill Patients: SICU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4186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Van den Berghe G,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2001;345:1359-1367.</a:t>
            </a:r>
          </a:p>
        </p:txBody>
      </p:sp>
      <p:graphicFrame>
        <p:nvGraphicFramePr>
          <p:cNvPr id="32772" name="Chart 1"/>
          <p:cNvGraphicFramePr>
            <a:graphicFrameLocks/>
          </p:cNvGraphicFramePr>
          <p:nvPr/>
        </p:nvGraphicFramePr>
        <p:xfrm>
          <a:off x="644525" y="1644650"/>
          <a:ext cx="79708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r:id="rId4" imgW="7968163" imgH="4163929" progId="Excel.Chart.8">
                  <p:embed/>
                </p:oleObj>
              </mc:Choice>
              <mc:Fallback>
                <p:oleObj r:id="rId4" imgW="7968163" imgH="4163929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644650"/>
                        <a:ext cx="797083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847850" y="3552825"/>
            <a:ext cx="84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&lt;0.04</a:t>
            </a:r>
          </a:p>
        </p:txBody>
      </p: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2900363" y="3522663"/>
            <a:ext cx="1027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=0.007</a:t>
            </a: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4032250" y="3582988"/>
            <a:ext cx="1028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=0.003</a:t>
            </a:r>
          </a:p>
        </p:txBody>
      </p:sp>
      <p:sp>
        <p:nvSpPr>
          <p:cNvPr id="32776" name="TextBox 13"/>
          <p:cNvSpPr txBox="1">
            <a:spLocks noChangeArrowheads="1"/>
          </p:cNvSpPr>
          <p:nvPr/>
        </p:nvSpPr>
        <p:spPr bwMode="auto">
          <a:xfrm>
            <a:off x="5151438" y="206533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&lt;0.001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6256338" y="297973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=0.003</a:t>
            </a:r>
          </a:p>
        </p:txBody>
      </p:sp>
      <p:sp>
        <p:nvSpPr>
          <p:cNvPr id="32778" name="TextBox 15"/>
          <p:cNvSpPr txBox="1">
            <a:spLocks noChangeArrowheads="1"/>
          </p:cNvSpPr>
          <p:nvPr/>
        </p:nvSpPr>
        <p:spPr bwMode="auto">
          <a:xfrm>
            <a:off x="7392988" y="2284413"/>
            <a:ext cx="1027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P</a:t>
            </a:r>
            <a:r>
              <a:rPr lang="en-US" altLang="en-US">
                <a:solidFill>
                  <a:schemeClr val="bg1"/>
                </a:solidFill>
              </a:rPr>
              <a:t>=0.01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31D1A8-4E38-4FE6-A3F6-E96D4E6F632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40" name="Group 180"/>
          <p:cNvGraphicFramePr>
            <a:graphicFrameLocks noGrp="1"/>
          </p:cNvGraphicFramePr>
          <p:nvPr/>
        </p:nvGraphicFramePr>
        <p:xfrm>
          <a:off x="376238" y="1585913"/>
          <a:ext cx="8391526" cy="45990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0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717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Trial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Setting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Primary Outcome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altLang="ja-JP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Odds Ratio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(95% CI)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 value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0" marB="45705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Van den Berghe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MICU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Hospital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mortality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0.94         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(0.84-1.06)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N.S.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HI-5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CCU AMI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6-mo        mortality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NR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N.S.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Glucontrol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2007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1.10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(0.84-1.44)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N.S.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VISEP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2008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537</a:t>
                      </a:r>
                      <a:r>
                        <a:rPr kumimoji="0" lang="en-US" altLang="ja-JP" sz="16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28-d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mortality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0.89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(0.58-1.38)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N.S.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0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 La Rosa 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2008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SICU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MICU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28-d 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NR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N.S.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NICE-SUGAR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6104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ICU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3-mo mortality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1.14</a:t>
                      </a:r>
                      <a:b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(1.02-1.28)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&lt;0.05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626"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Rabbit 2 Surgery</a:t>
                      </a:r>
                    </a:p>
                    <a:p>
                      <a:pPr marL="0" marR="0" lvl="0" indent="0" algn="ctr" defTabSz="-13873163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SICU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Composite of postop outcomes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3.39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(1.50-7.65)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0.003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740" name="Rectangle 2"/>
          <p:cNvSpPr>
            <a:spLocks noChangeArrowheads="1"/>
          </p:cNvSpPr>
          <p:nvPr/>
        </p:nvSpPr>
        <p:spPr bwMode="auto">
          <a:xfrm>
            <a:off x="0" y="11747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RCTs of Inpatient Glucose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2E5037-09C5-456E-9667-E3336D0D5D52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Therapy in the Medical Intensive Care Unit: The Leuven Study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Randomized controlled trial</a:t>
            </a:r>
          </a:p>
          <a:p>
            <a:pPr lvl="1">
              <a:defRPr/>
            </a:pPr>
            <a:r>
              <a:rPr lang="en-US" dirty="0"/>
              <a:t>1200 patients admitted to a medical ICU</a:t>
            </a:r>
          </a:p>
          <a:p>
            <a:pPr>
              <a:defRPr/>
            </a:pPr>
            <a:r>
              <a:rPr lang="en-US" dirty="0"/>
              <a:t>Patients assigned to receive either:</a:t>
            </a:r>
          </a:p>
          <a:p>
            <a:pPr lvl="1">
              <a:defRPr/>
            </a:pPr>
            <a:r>
              <a:rPr lang="en-US" dirty="0"/>
              <a:t>Conventional therapy: IV insulin if BG &gt;215 mg/dL</a:t>
            </a:r>
          </a:p>
          <a:p>
            <a:pPr lvl="2">
              <a:defRPr/>
            </a:pPr>
            <a:r>
              <a:rPr lang="en-US" dirty="0"/>
              <a:t>Target BG levels: 180-200 mg/dL</a:t>
            </a:r>
          </a:p>
          <a:p>
            <a:pPr lvl="2">
              <a:defRPr/>
            </a:pPr>
            <a:r>
              <a:rPr lang="en-US" dirty="0"/>
              <a:t>Mean daily BG: 153 mg/dL</a:t>
            </a:r>
          </a:p>
          <a:p>
            <a:pPr lvl="1">
              <a:defRPr/>
            </a:pPr>
            <a:r>
              <a:rPr lang="en-US" dirty="0"/>
              <a:t>Intensive therapy: IV insulin if BG &gt;110 mg/dL</a:t>
            </a:r>
          </a:p>
          <a:p>
            <a:pPr lvl="2">
              <a:defRPr/>
            </a:pPr>
            <a:r>
              <a:rPr lang="en-US" dirty="0"/>
              <a:t>Target BG levels: 80-110 mg/dL</a:t>
            </a:r>
          </a:p>
          <a:p>
            <a:pPr lvl="2">
              <a:defRPr/>
            </a:pPr>
            <a:r>
              <a:rPr lang="en-US" dirty="0"/>
              <a:t>Mean daily BG: 111 mg/dL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409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Van Den Berghe G,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2006;354:449-461.</a:t>
            </a:r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0" y="11747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B56BFF-B24E-494F-91CF-22383280562D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Therapy in MICU:</a:t>
            </a:r>
            <a:br>
              <a:rPr lang="en-US" dirty="0"/>
            </a:br>
            <a:r>
              <a:rPr lang="en-US" dirty="0"/>
              <a:t>Hospital Mortality</a:t>
            </a:r>
          </a:p>
        </p:txBody>
      </p:sp>
      <p:graphicFrame>
        <p:nvGraphicFramePr>
          <p:cNvPr id="35843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0088" y="2832100"/>
          <a:ext cx="3819525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Chart" r:id="rId4" imgW="6096000" imgH="4057650" progId="MSGraph.Chart.8">
                  <p:embed followColorScheme="full"/>
                </p:oleObj>
              </mc:Choice>
              <mc:Fallback>
                <p:oleObj name="Chart" r:id="rId4" imgW="6096000" imgH="405765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832100"/>
                        <a:ext cx="3819525" cy="256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2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49813" y="2881313"/>
          <a:ext cx="40354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Chart" r:id="rId6" imgW="6096000" imgH="4057650" progId="MSGraph.Chart.8">
                  <p:embed followColorScheme="full"/>
                </p:oleObj>
              </mc:Choice>
              <mc:Fallback>
                <p:oleObj name="Chart" r:id="rId6" imgW="6096000" imgH="4057650" progId="MSGraph.Chart.8">
                  <p:embed followColorScheme="full"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2881313"/>
                        <a:ext cx="4035425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3"/>
          <p:cNvSpPr txBox="1">
            <a:spLocks noChangeArrowheads="1"/>
          </p:cNvSpPr>
          <p:nvPr/>
        </p:nvSpPr>
        <p:spPr bwMode="auto">
          <a:xfrm rot="16200000">
            <a:off x="-132556" y="3942556"/>
            <a:ext cx="1358900" cy="306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Patients (%)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476625" y="1490663"/>
            <a:ext cx="2286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3476625" y="186055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689350" y="1436688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Tahoma" panose="020B0604030504040204" pitchFamily="34" charset="0"/>
              </a:rPr>
              <a:t>Conventional treatment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3705225" y="1806575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bg1"/>
                </a:solidFill>
                <a:latin typeface="Tahoma" panose="020B0604030504040204" pitchFamily="34" charset="0"/>
              </a:rPr>
              <a:t>Intensive treatment</a:t>
            </a: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1371600" y="2233613"/>
            <a:ext cx="226218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</a:rPr>
              <a:t>Intention to Treat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1143000" y="35941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26.8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1833563" y="3746500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24.2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3203575" y="29845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3810000" y="31369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37.3</a:t>
            </a:r>
          </a:p>
        </p:txBody>
      </p:sp>
      <p:sp>
        <p:nvSpPr>
          <p:cNvPr id="6161" name="Text Box 13"/>
          <p:cNvSpPr txBox="1">
            <a:spLocks noChangeArrowheads="1"/>
          </p:cNvSpPr>
          <p:nvPr/>
        </p:nvSpPr>
        <p:spPr bwMode="auto">
          <a:xfrm>
            <a:off x="982663" y="5226050"/>
            <a:ext cx="1463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ICU Mortality</a:t>
            </a:r>
          </a:p>
        </p:txBody>
      </p:sp>
      <p:sp>
        <p:nvSpPr>
          <p:cNvPr id="6162" name="Text Box 14"/>
          <p:cNvSpPr txBox="1">
            <a:spLocks noChangeArrowheads="1"/>
          </p:cNvSpPr>
          <p:nvPr/>
        </p:nvSpPr>
        <p:spPr bwMode="auto">
          <a:xfrm>
            <a:off x="2768600" y="5226050"/>
            <a:ext cx="19208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Hospital Mortality</a:t>
            </a:r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1314450" y="5641975"/>
            <a:ext cx="28067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Hazard ratio 0.94 (95% CI 0.84-1.06)</a:t>
            </a:r>
          </a:p>
        </p:txBody>
      </p:sp>
      <p:sp>
        <p:nvSpPr>
          <p:cNvPr id="35858" name="Text Box 16"/>
          <p:cNvSpPr txBox="1">
            <a:spLocks noChangeArrowheads="1"/>
          </p:cNvSpPr>
          <p:nvPr/>
        </p:nvSpPr>
        <p:spPr bwMode="auto">
          <a:xfrm>
            <a:off x="1417638" y="3308350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1"/>
                </a:solidFill>
                <a:latin typeface="Tahoma" panose="020B0604030504040204" pitchFamily="34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=0.31</a:t>
            </a:r>
          </a:p>
        </p:txBody>
      </p:sp>
      <p:grpSp>
        <p:nvGrpSpPr>
          <p:cNvPr id="35859" name="Group 17"/>
          <p:cNvGrpSpPr>
            <a:grpSpLocks/>
          </p:cNvGrpSpPr>
          <p:nvPr/>
        </p:nvGrpSpPr>
        <p:grpSpPr bwMode="auto">
          <a:xfrm>
            <a:off x="1447800" y="3556000"/>
            <a:ext cx="695325" cy="76200"/>
            <a:chOff x="912" y="2112"/>
            <a:chExt cx="384" cy="48"/>
          </a:xfrm>
        </p:grpSpPr>
        <p:sp>
          <p:nvSpPr>
            <p:cNvPr id="35892" name="Line 18"/>
            <p:cNvSpPr>
              <a:spLocks noChangeShapeType="1"/>
            </p:cNvSpPr>
            <p:nvPr/>
          </p:nvSpPr>
          <p:spPr bwMode="auto">
            <a:xfrm>
              <a:off x="912" y="211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19"/>
            <p:cNvSpPr>
              <a:spLocks noChangeShapeType="1"/>
            </p:cNvSpPr>
            <p:nvPr/>
          </p:nvSpPr>
          <p:spPr bwMode="auto">
            <a:xfrm>
              <a:off x="912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20"/>
            <p:cNvSpPr>
              <a:spLocks noChangeShapeType="1"/>
            </p:cNvSpPr>
            <p:nvPr/>
          </p:nvSpPr>
          <p:spPr bwMode="auto">
            <a:xfrm>
              <a:off x="1296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0" name="Group 21"/>
          <p:cNvGrpSpPr>
            <a:grpSpLocks/>
          </p:cNvGrpSpPr>
          <p:nvPr/>
        </p:nvGrpSpPr>
        <p:grpSpPr bwMode="auto">
          <a:xfrm>
            <a:off x="3429000" y="2927350"/>
            <a:ext cx="679450" cy="107950"/>
            <a:chOff x="912" y="2112"/>
            <a:chExt cx="384" cy="48"/>
          </a:xfrm>
        </p:grpSpPr>
        <p:sp>
          <p:nvSpPr>
            <p:cNvPr id="35889" name="Line 22"/>
            <p:cNvSpPr>
              <a:spLocks noChangeShapeType="1"/>
            </p:cNvSpPr>
            <p:nvPr/>
          </p:nvSpPr>
          <p:spPr bwMode="auto">
            <a:xfrm>
              <a:off x="912" y="211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23"/>
            <p:cNvSpPr>
              <a:spLocks noChangeShapeType="1"/>
            </p:cNvSpPr>
            <p:nvPr/>
          </p:nvSpPr>
          <p:spPr bwMode="auto">
            <a:xfrm>
              <a:off x="912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24"/>
            <p:cNvSpPr>
              <a:spLocks noChangeShapeType="1"/>
            </p:cNvSpPr>
            <p:nvPr/>
          </p:nvSpPr>
          <p:spPr bwMode="auto">
            <a:xfrm>
              <a:off x="1296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3390900" y="2670175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1"/>
                </a:solidFill>
                <a:latin typeface="Tahoma" panose="020B0604030504040204" pitchFamily="34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=0.33</a:t>
            </a:r>
          </a:p>
        </p:txBody>
      </p:sp>
      <p:sp>
        <p:nvSpPr>
          <p:cNvPr id="6169" name="Text Box 28"/>
          <p:cNvSpPr txBox="1">
            <a:spLocks noChangeArrowheads="1"/>
          </p:cNvSpPr>
          <p:nvPr/>
        </p:nvSpPr>
        <p:spPr bwMode="auto">
          <a:xfrm>
            <a:off x="5487988" y="2232025"/>
            <a:ext cx="3014662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</a:rPr>
              <a:t>ICU LOS 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Tahoma" pitchFamily="34" charset="0"/>
              </a:rPr>
              <a:t>≥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3 Days</a:t>
            </a:r>
          </a:p>
        </p:txBody>
      </p:sp>
      <p:sp>
        <p:nvSpPr>
          <p:cNvPr id="35863" name="Text Box 29"/>
          <p:cNvSpPr txBox="1">
            <a:spLocks noChangeArrowheads="1"/>
          </p:cNvSpPr>
          <p:nvPr/>
        </p:nvSpPr>
        <p:spPr bwMode="auto">
          <a:xfrm>
            <a:off x="5291138" y="3509963"/>
            <a:ext cx="5286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38.1</a:t>
            </a:r>
          </a:p>
        </p:txBody>
      </p:sp>
      <p:sp>
        <p:nvSpPr>
          <p:cNvPr id="35864" name="Text Box 30"/>
          <p:cNvSpPr txBox="1">
            <a:spLocks noChangeArrowheads="1"/>
          </p:cNvSpPr>
          <p:nvPr/>
        </p:nvSpPr>
        <p:spPr bwMode="auto">
          <a:xfrm>
            <a:off x="6015038" y="3736975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31.3</a:t>
            </a:r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7386638" y="2984500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52.5</a:t>
            </a:r>
          </a:p>
        </p:txBody>
      </p:sp>
      <p:sp>
        <p:nvSpPr>
          <p:cNvPr id="35866" name="Text Box 32"/>
          <p:cNvSpPr txBox="1">
            <a:spLocks noChangeArrowheads="1"/>
          </p:cNvSpPr>
          <p:nvPr/>
        </p:nvSpPr>
        <p:spPr bwMode="auto">
          <a:xfrm>
            <a:off x="8118475" y="3287713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43.0</a:t>
            </a:r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5184775" y="5226050"/>
            <a:ext cx="1463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ICU Mortality</a:t>
            </a:r>
          </a:p>
        </p:txBody>
      </p:sp>
      <p:sp>
        <p:nvSpPr>
          <p:cNvPr id="6175" name="Text Box 34"/>
          <p:cNvSpPr txBox="1">
            <a:spLocks noChangeArrowheads="1"/>
          </p:cNvSpPr>
          <p:nvPr/>
        </p:nvSpPr>
        <p:spPr bwMode="auto">
          <a:xfrm>
            <a:off x="7065963" y="5226050"/>
            <a:ext cx="19208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Hospital Mortality</a:t>
            </a:r>
          </a:p>
        </p:txBody>
      </p:sp>
      <p:grpSp>
        <p:nvGrpSpPr>
          <p:cNvPr id="35869" name="Group 35"/>
          <p:cNvGrpSpPr>
            <a:grpSpLocks/>
          </p:cNvGrpSpPr>
          <p:nvPr/>
        </p:nvGrpSpPr>
        <p:grpSpPr bwMode="auto">
          <a:xfrm>
            <a:off x="5611813" y="3476625"/>
            <a:ext cx="644525" cy="74613"/>
            <a:chOff x="912" y="2112"/>
            <a:chExt cx="384" cy="48"/>
          </a:xfrm>
        </p:grpSpPr>
        <p:sp>
          <p:nvSpPr>
            <p:cNvPr id="35886" name="Line 36"/>
            <p:cNvSpPr>
              <a:spLocks noChangeShapeType="1"/>
            </p:cNvSpPr>
            <p:nvPr/>
          </p:nvSpPr>
          <p:spPr bwMode="auto">
            <a:xfrm>
              <a:off x="912" y="211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Line 37"/>
            <p:cNvSpPr>
              <a:spLocks noChangeShapeType="1"/>
            </p:cNvSpPr>
            <p:nvPr/>
          </p:nvSpPr>
          <p:spPr bwMode="auto">
            <a:xfrm>
              <a:off x="912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38"/>
            <p:cNvSpPr>
              <a:spLocks noChangeShapeType="1"/>
            </p:cNvSpPr>
            <p:nvPr/>
          </p:nvSpPr>
          <p:spPr bwMode="auto">
            <a:xfrm>
              <a:off x="1296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70" name="Group 39"/>
          <p:cNvGrpSpPr>
            <a:grpSpLocks/>
          </p:cNvGrpSpPr>
          <p:nvPr/>
        </p:nvGrpSpPr>
        <p:grpSpPr bwMode="auto">
          <a:xfrm>
            <a:off x="7708900" y="2940050"/>
            <a:ext cx="646113" cy="74613"/>
            <a:chOff x="912" y="2112"/>
            <a:chExt cx="384" cy="48"/>
          </a:xfrm>
        </p:grpSpPr>
        <p:sp>
          <p:nvSpPr>
            <p:cNvPr id="35883" name="Line 40"/>
            <p:cNvSpPr>
              <a:spLocks noChangeShapeType="1"/>
            </p:cNvSpPr>
            <p:nvPr/>
          </p:nvSpPr>
          <p:spPr bwMode="auto">
            <a:xfrm>
              <a:off x="912" y="2112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41"/>
            <p:cNvSpPr>
              <a:spLocks noChangeShapeType="1"/>
            </p:cNvSpPr>
            <p:nvPr/>
          </p:nvSpPr>
          <p:spPr bwMode="auto">
            <a:xfrm>
              <a:off x="912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42"/>
            <p:cNvSpPr>
              <a:spLocks noChangeShapeType="1"/>
            </p:cNvSpPr>
            <p:nvPr/>
          </p:nvSpPr>
          <p:spPr bwMode="auto">
            <a:xfrm>
              <a:off x="1296" y="2112"/>
              <a:ext cx="0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1" name="Text Box 43"/>
          <p:cNvSpPr txBox="1">
            <a:spLocks noChangeArrowheads="1"/>
          </p:cNvSpPr>
          <p:nvPr/>
        </p:nvSpPr>
        <p:spPr bwMode="auto">
          <a:xfrm>
            <a:off x="5565775" y="3216275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1"/>
                </a:solidFill>
                <a:latin typeface="Tahoma" panose="020B0604030504040204" pitchFamily="34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=0.05</a:t>
            </a:r>
          </a:p>
        </p:txBody>
      </p:sp>
      <p:sp>
        <p:nvSpPr>
          <p:cNvPr id="35872" name="Text Box 44"/>
          <p:cNvSpPr txBox="1">
            <a:spLocks noChangeArrowheads="1"/>
          </p:cNvSpPr>
          <p:nvPr/>
        </p:nvSpPr>
        <p:spPr bwMode="auto">
          <a:xfrm>
            <a:off x="7599363" y="2670175"/>
            <a:ext cx="852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bg1"/>
                </a:solidFill>
                <a:latin typeface="Tahoma" panose="020B0604030504040204" pitchFamily="34" charset="0"/>
              </a:rPr>
              <a:t>P</a:t>
            </a: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=0.009</a:t>
            </a:r>
          </a:p>
        </p:txBody>
      </p:sp>
      <p:grpSp>
        <p:nvGrpSpPr>
          <p:cNvPr id="35873" name="Group 45"/>
          <p:cNvGrpSpPr>
            <a:grpSpLocks/>
          </p:cNvGrpSpPr>
          <p:nvPr/>
        </p:nvGrpSpPr>
        <p:grpSpPr bwMode="auto">
          <a:xfrm>
            <a:off x="5218113" y="5586413"/>
            <a:ext cx="1447800" cy="762000"/>
            <a:chOff x="3293" y="3807"/>
            <a:chExt cx="912" cy="480"/>
          </a:xfrm>
        </p:grpSpPr>
        <p:sp>
          <p:nvSpPr>
            <p:cNvPr id="6188" name="Oval 46"/>
            <p:cNvSpPr>
              <a:spLocks noChangeArrowheads="1"/>
            </p:cNvSpPr>
            <p:nvPr/>
          </p:nvSpPr>
          <p:spPr bwMode="auto">
            <a:xfrm>
              <a:off x="3293" y="3807"/>
              <a:ext cx="912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89" name="Text Box 47"/>
            <p:cNvSpPr txBox="1">
              <a:spLocks noChangeArrowheads="1"/>
            </p:cNvSpPr>
            <p:nvPr/>
          </p:nvSpPr>
          <p:spPr bwMode="auto">
            <a:xfrm>
              <a:off x="3436" y="3842"/>
              <a:ext cx="624" cy="4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Mortality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Reduction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17.9%</a:t>
              </a:r>
            </a:p>
          </p:txBody>
        </p:sp>
      </p:grpSp>
      <p:grpSp>
        <p:nvGrpSpPr>
          <p:cNvPr id="35874" name="Group 48"/>
          <p:cNvGrpSpPr>
            <a:grpSpLocks/>
          </p:cNvGrpSpPr>
          <p:nvPr/>
        </p:nvGrpSpPr>
        <p:grpSpPr bwMode="auto">
          <a:xfrm>
            <a:off x="7285038" y="5586413"/>
            <a:ext cx="1447800" cy="762000"/>
            <a:chOff x="4589" y="3807"/>
            <a:chExt cx="912" cy="480"/>
          </a:xfrm>
        </p:grpSpPr>
        <p:sp>
          <p:nvSpPr>
            <p:cNvPr id="6186" name="Oval 49"/>
            <p:cNvSpPr>
              <a:spLocks noChangeArrowheads="1"/>
            </p:cNvSpPr>
            <p:nvPr/>
          </p:nvSpPr>
          <p:spPr bwMode="auto">
            <a:xfrm>
              <a:off x="4589" y="3807"/>
              <a:ext cx="912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87" name="Text Box 50"/>
            <p:cNvSpPr txBox="1">
              <a:spLocks noChangeArrowheads="1"/>
            </p:cNvSpPr>
            <p:nvPr/>
          </p:nvSpPr>
          <p:spPr bwMode="auto">
            <a:xfrm>
              <a:off x="4732" y="3842"/>
              <a:ext cx="624" cy="4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Mortality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Reduction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18.1%</a:t>
              </a:r>
            </a:p>
          </p:txBody>
        </p:sp>
      </p:grpSp>
      <p:sp>
        <p:nvSpPr>
          <p:cNvPr id="116792" name="Rectangle 2"/>
          <p:cNvSpPr>
            <a:spLocks noChangeArrowheads="1"/>
          </p:cNvSpPr>
          <p:nvPr/>
        </p:nvSpPr>
        <p:spPr bwMode="auto">
          <a:xfrm>
            <a:off x="0" y="11747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5876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409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Van Den Berghe G,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2006;354:449-461.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 rot="16200000">
            <a:off x="4016376" y="3954462"/>
            <a:ext cx="13589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Patients (%)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462E6A-80F3-4903-8643-A4E4FCFE26E6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Therapy in MICU:</a:t>
            </a:r>
            <a:br>
              <a:rPr lang="en-US" dirty="0"/>
            </a:br>
            <a:r>
              <a:rPr lang="en-US" dirty="0"/>
              <a:t>Hypoglycemia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3820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r>
              <a:rPr lang="en-US" sz="2000" b="1" dirty="0">
                <a:solidFill>
                  <a:srgbClr val="FFFF00"/>
                </a:solidFill>
              </a:rPr>
              <a:t>	Conventional	Intensive</a:t>
            </a:r>
            <a:endParaRPr lang="en-US" sz="20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r>
              <a:rPr lang="en-US" sz="2000" b="1" dirty="0"/>
              <a:t>	(605)	(595)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r>
              <a:rPr lang="en-US" sz="2000" b="1" dirty="0"/>
              <a:t>Hypoglycemia events # (%)</a:t>
            </a:r>
            <a:r>
              <a:rPr lang="en-US" sz="2000" b="1" dirty="0">
                <a:solidFill>
                  <a:srgbClr val="FFFF00"/>
                </a:solidFill>
              </a:rPr>
              <a:t>	19 (3.1)	111 (18.7)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endParaRPr lang="en-US" sz="2000" b="1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r>
              <a:rPr lang="en-US" sz="2000" b="1" dirty="0"/>
              <a:t>Two or more episodes</a:t>
            </a:r>
            <a:r>
              <a:rPr lang="en-US" sz="2000" dirty="0">
                <a:solidFill>
                  <a:srgbClr val="99FF66"/>
                </a:solidFill>
              </a:rPr>
              <a:t>	</a:t>
            </a:r>
            <a:r>
              <a:rPr lang="en-US" sz="2000" b="1" dirty="0">
                <a:solidFill>
                  <a:srgbClr val="FFFF00"/>
                </a:solidFill>
              </a:rPr>
              <a:t>5 (0.8)	23 (3.9)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endParaRPr lang="en-US" sz="2000" b="1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4975225" algn="ctr"/>
                <a:tab pos="7029450" algn="ctr"/>
              </a:tabLst>
              <a:defRPr/>
            </a:pPr>
            <a:r>
              <a:rPr lang="en-US" sz="2000" b="1" dirty="0"/>
              <a:t>Glucose level (mg/dL)	</a:t>
            </a:r>
            <a:r>
              <a:rPr lang="en-US" sz="2000" b="1" dirty="0">
                <a:solidFill>
                  <a:srgbClr val="FFFF00"/>
                </a:solidFill>
              </a:rPr>
              <a:t>31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±</a:t>
            </a:r>
            <a:r>
              <a:rPr lang="en-US" sz="2000" b="1" dirty="0">
                <a:solidFill>
                  <a:srgbClr val="FFFF00"/>
                </a:solidFill>
              </a:rPr>
              <a:t> 8	32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±</a:t>
            </a:r>
            <a:r>
              <a:rPr lang="en-US" sz="2000" b="1" dirty="0">
                <a:solidFill>
                  <a:srgbClr val="FFFF00"/>
                </a:solidFill>
              </a:rPr>
              <a:t> 5</a:t>
            </a:r>
          </a:p>
          <a:p>
            <a:pPr marL="511175" indent="-51117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rgbClr val="FFFF00"/>
              </a:solidFill>
            </a:endParaRPr>
          </a:p>
          <a:p>
            <a:pPr marL="511175" indent="-51117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="1" dirty="0">
              <a:solidFill>
                <a:srgbClr val="66FF33"/>
              </a:solidFill>
            </a:endParaRPr>
          </a:p>
          <a:p>
            <a:pPr marL="511175" indent="-511175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00"/>
                </a:solidFill>
              </a:rPr>
              <a:t>Identified hypoglycemia as an “</a:t>
            </a:r>
            <a:r>
              <a:rPr lang="en-US" sz="2000" b="1" u="sng" dirty="0"/>
              <a:t>independent</a:t>
            </a:r>
            <a:r>
              <a:rPr lang="en-US" sz="2000" b="1" dirty="0">
                <a:solidFill>
                  <a:srgbClr val="FFFF00"/>
                </a:solidFill>
              </a:rPr>
              <a:t> risk factor for death”</a:t>
            </a:r>
            <a:endParaRPr lang="en-US" sz="1400" u="sng" dirty="0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4572000" y="2757488"/>
            <a:ext cx="36798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pitchFamily="-111" charset="0"/>
              <a:ea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17475"/>
            <a:ext cx="9144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409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Van Den Berghe G,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2006;354:449-461.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588A71-45CB-4D1A-86E1-C7723AD8025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Glucontrol Trial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Compare the effects of 2 regimens of insulin therapy on clinical outcome:</a:t>
            </a:r>
          </a:p>
          <a:p>
            <a:pPr lvl="1">
              <a:defRPr/>
            </a:pPr>
            <a:r>
              <a:rPr lang="en-US" dirty="0"/>
              <a:t>Intensive therapy group: </a:t>
            </a:r>
          </a:p>
          <a:p>
            <a:pPr lvl="2">
              <a:defRPr/>
            </a:pPr>
            <a:r>
              <a:rPr lang="en-US" dirty="0"/>
              <a:t>Target BG: 80-110 mg/dL</a:t>
            </a:r>
            <a:br>
              <a:rPr lang="en-US" dirty="0"/>
            </a:br>
            <a:r>
              <a:rPr lang="en-US" dirty="0"/>
              <a:t>Achieved mean BG: 118 mg/dL (109-131 mg/dL) </a:t>
            </a:r>
          </a:p>
          <a:p>
            <a:pPr lvl="1">
              <a:defRPr/>
            </a:pPr>
            <a:r>
              <a:rPr lang="en-US" dirty="0"/>
              <a:t>Conventional therapy group: </a:t>
            </a:r>
          </a:p>
          <a:p>
            <a:pPr lvl="2">
              <a:defRPr/>
            </a:pPr>
            <a:r>
              <a:rPr lang="en-US" dirty="0"/>
              <a:t>Target BG: 140-180 mg/dL</a:t>
            </a:r>
            <a:br>
              <a:rPr lang="en-US" dirty="0"/>
            </a:br>
            <a:r>
              <a:rPr lang="en-US" dirty="0"/>
              <a:t>Achieved mean BG: 147 mg/dL (127-163 mg/dL)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Nondiabetic patients: 872</a:t>
            </a:r>
          </a:p>
          <a:p>
            <a:pPr lvl="1">
              <a:defRPr/>
            </a:pPr>
            <a:r>
              <a:rPr lang="en-US" dirty="0"/>
              <a:t>Diabetic patients: 210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77800" y="6311900"/>
            <a:ext cx="4900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Preiser JC, et al. </a:t>
            </a:r>
            <a:r>
              <a:rPr lang="en-US" altLang="en-US" sz="1200" i="1">
                <a:solidFill>
                  <a:srgbClr val="FFFFFF"/>
                </a:solidFill>
              </a:rPr>
              <a:t>Intensive Care Med</a:t>
            </a:r>
            <a:r>
              <a:rPr lang="en-US" altLang="en-US" sz="1200">
                <a:solidFill>
                  <a:srgbClr val="FFFFFF"/>
                </a:solidFill>
              </a:rPr>
              <a:t>. 2009;35:1738-1748.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FF34DC-FB51-45F5-B075-83D691040B3D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5" name="Group 25"/>
          <p:cNvGraphicFramePr>
            <a:graphicFrameLocks noGrp="1"/>
          </p:cNvGraphicFramePr>
          <p:nvPr/>
        </p:nvGraphicFramePr>
        <p:xfrm>
          <a:off x="533400" y="1700213"/>
          <a:ext cx="8115300" cy="367982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7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 Insulin Therapy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(n=536)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Conventional Insulin Therapy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(n=546)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Nondiabetic patients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872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</a:t>
                      </a: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Deaths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L="182880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BE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446</a:t>
                      </a:r>
                      <a:endParaRPr kumimoji="0" lang="fr-FR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17.0%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BE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426</a:t>
                      </a:r>
                      <a:endParaRPr kumimoji="0" lang="fr-FR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16.2%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0.738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Diabetic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210 patients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Deaths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L="182880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16.7%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0.298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6" name="Text Box 5"/>
          <p:cNvSpPr txBox="1">
            <a:spLocks noChangeArrowheads="1"/>
          </p:cNvSpPr>
          <p:nvPr/>
        </p:nvSpPr>
        <p:spPr bwMode="auto">
          <a:xfrm>
            <a:off x="177800" y="6311900"/>
            <a:ext cx="4900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Preiser JC, et al. </a:t>
            </a:r>
            <a:r>
              <a:rPr lang="en-US" altLang="en-US" sz="1200" i="1">
                <a:solidFill>
                  <a:srgbClr val="FFFFFF"/>
                </a:solidFill>
              </a:rPr>
              <a:t>Intensive Care Med</a:t>
            </a:r>
            <a:r>
              <a:rPr lang="en-US" altLang="en-US" sz="1200">
                <a:solidFill>
                  <a:srgbClr val="FFFFFF"/>
                </a:solidFill>
              </a:rPr>
              <a:t>. 2009;35:1738-1748.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Glucontrol 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1D2CF3-3140-4CCD-91E7-D219564060E7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Glucontrol Trial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77800" y="6091238"/>
            <a:ext cx="49006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FR" altLang="en-US" sz="1200">
                <a:solidFill>
                  <a:srgbClr val="FFFFFF"/>
                </a:solidFill>
              </a:rPr>
              <a:t>* Blood glucose &lt;40 mg/dL.</a:t>
            </a:r>
            <a:endParaRPr lang="fr-BE" altLang="en-US" sz="1200">
              <a:solidFill>
                <a:srgbClr val="FFFFFF"/>
              </a:solidFill>
            </a:endParaRPr>
          </a:p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Preiser JC, et al. </a:t>
            </a:r>
            <a:r>
              <a:rPr lang="en-US" altLang="en-US" sz="1200" i="1">
                <a:solidFill>
                  <a:srgbClr val="FFFFFF"/>
                </a:solidFill>
              </a:rPr>
              <a:t>Intensive Care Med</a:t>
            </a:r>
            <a:r>
              <a:rPr lang="en-US" altLang="en-US" sz="1200">
                <a:solidFill>
                  <a:srgbClr val="FFFFFF"/>
                </a:solidFill>
              </a:rPr>
              <a:t>. 2009;35:1738-1748.</a:t>
            </a:r>
          </a:p>
        </p:txBody>
      </p:sp>
      <p:graphicFrame>
        <p:nvGraphicFramePr>
          <p:cNvPr id="36" name="Group 25"/>
          <p:cNvGraphicFramePr>
            <a:graphicFrameLocks noGrp="1"/>
          </p:cNvGraphicFramePr>
          <p:nvPr/>
        </p:nvGraphicFramePr>
        <p:xfrm>
          <a:off x="533400" y="1700213"/>
          <a:ext cx="8115300" cy="39195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 Insulin Therapy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(n=536)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Conventional Insulin Therapy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(n=546)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Mortality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rate, 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L="182880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16.97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15.20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</a:t>
                      </a:r>
                      <a:r>
                        <a:rPr kumimoji="0" lang="fr-FR" sz="16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with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hypoglycemia,* 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L="182880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&lt;0.0001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Death among patients with hypoglycemia,* 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L="182880"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53.8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0.1621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  <a:cs typeface="Arial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C2DCC4-F964-4EA8-80C5-8755BF818A9C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of Patient-Day-Weighted Mean POC-BG Values for ICU </a:t>
            </a: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310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7239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1"/>
          <p:cNvSpPr txBox="1">
            <a:spLocks noChangeArrowheads="1"/>
          </p:cNvSpPr>
          <p:nvPr/>
        </p:nvSpPr>
        <p:spPr bwMode="auto">
          <a:xfrm>
            <a:off x="177800" y="6094413"/>
            <a:ext cx="7391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~12 million BG readings from 653,359 ICU patients; mean POC-BG: 167 mg/dL.</a:t>
            </a: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Swanson CM, et al. </a:t>
            </a:r>
            <a:r>
              <a:rPr lang="en-US" altLang="en-US" sz="1200" i="1">
                <a:solidFill>
                  <a:srgbClr val="FFFFFF"/>
                </a:solidFill>
                <a:cs typeface="Arial" panose="020B0604020202020204" pitchFamily="34" charset="0"/>
              </a:rPr>
              <a:t>Endocr Pract</a:t>
            </a: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. 2011;17:853-861.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964D1A-AD55-4719-B678-EF2D637FD40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2"/>
          <p:cNvSpPr txBox="1">
            <a:spLocks noChangeArrowheads="1"/>
          </p:cNvSpPr>
          <p:nvPr/>
        </p:nvSpPr>
        <p:spPr bwMode="auto">
          <a:xfrm>
            <a:off x="177800" y="6292850"/>
            <a:ext cx="3895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Brunkhorst FM,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2008:358:125-139.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VISEP Trial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Study aim: evaluate clinical outcome in 600 subjects with sepsis randomized to conventional or intensive insulin therapy in 18 academic hospitals in Germany</a:t>
            </a:r>
          </a:p>
          <a:p>
            <a:pPr lvl="1">
              <a:defRPr/>
            </a:pPr>
            <a:r>
              <a:rPr lang="en-US" dirty="0"/>
              <a:t>Conventional therapy: Continuous insulin infusion (CII) started at BG &gt;200 mg/dL and adjusted to maintain a BG 180-200 mg/dL (mean BG 151 mg/dL)</a:t>
            </a:r>
          </a:p>
          <a:p>
            <a:pPr lvl="1">
              <a:defRPr/>
            </a:pPr>
            <a:r>
              <a:rPr lang="en-US" dirty="0"/>
              <a:t>Intensive therapy: CII started at BG &gt;110 mg/dL and adjusted to maintain BG 80-110 mg/dL (mean BG 112 mg/dL)</a:t>
            </a:r>
          </a:p>
          <a:p>
            <a:pPr>
              <a:defRPr/>
            </a:pPr>
            <a:r>
              <a:rPr lang="en-US" dirty="0"/>
              <a:t>Primary outcomes</a:t>
            </a:r>
          </a:p>
          <a:p>
            <a:pPr lvl="1">
              <a:defRPr/>
            </a:pPr>
            <a:r>
              <a:rPr lang="en-US" dirty="0"/>
              <a:t>Mortality (28 days) and morbidity (sequential organ failure dysfunction, SOFA)</a:t>
            </a:r>
          </a:p>
          <a:p>
            <a:pPr lvl="1">
              <a:defRPr/>
            </a:pPr>
            <a:r>
              <a:rPr lang="en-US" dirty="0"/>
              <a:t>Safety end-point: hypoglycemia (BG &lt;40 mg/dL)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61E1AA-2B58-4817-8EA3-C430AACDB8F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70"/>
          <p:cNvSpPr>
            <a:spLocks noChangeArrowheads="1"/>
          </p:cNvSpPr>
          <p:nvPr/>
        </p:nvSpPr>
        <p:spPr bwMode="auto">
          <a:xfrm>
            <a:off x="5257800" y="1957388"/>
            <a:ext cx="3048000" cy="2366962"/>
          </a:xfrm>
          <a:prstGeom prst="rect">
            <a:avLst/>
          </a:prstGeom>
          <a:solidFill>
            <a:srgbClr val="000066">
              <a:alpha val="69019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2" name="Rectangle 269"/>
          <p:cNvSpPr>
            <a:spLocks noChangeArrowheads="1"/>
          </p:cNvSpPr>
          <p:nvPr/>
        </p:nvSpPr>
        <p:spPr bwMode="auto">
          <a:xfrm>
            <a:off x="1276350" y="2228850"/>
            <a:ext cx="3067050" cy="2095500"/>
          </a:xfrm>
          <a:prstGeom prst="rect">
            <a:avLst/>
          </a:prstGeom>
          <a:solidFill>
            <a:srgbClr val="000066">
              <a:alpha val="69019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1281113" y="1473200"/>
            <a:ext cx="30162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Blood Glucose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268913" y="1368425"/>
            <a:ext cx="3008312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Overall Survival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No difference in mortality</a:t>
            </a:r>
          </a:p>
        </p:txBody>
      </p:sp>
      <p:sp>
        <p:nvSpPr>
          <p:cNvPr id="37895" name="Freeform 5"/>
          <p:cNvSpPr>
            <a:spLocks/>
          </p:cNvSpPr>
          <p:nvPr/>
        </p:nvSpPr>
        <p:spPr bwMode="auto">
          <a:xfrm>
            <a:off x="1285875" y="2232025"/>
            <a:ext cx="3048000" cy="2095500"/>
          </a:xfrm>
          <a:custGeom>
            <a:avLst/>
            <a:gdLst>
              <a:gd name="T0" fmla="*/ 0 w 1920"/>
              <a:gd name="T1" fmla="*/ 0 h 1296"/>
              <a:gd name="T2" fmla="*/ 0 w 1920"/>
              <a:gd name="T3" fmla="*/ 2147483647 h 1296"/>
              <a:gd name="T4" fmla="*/ 2147483647 w 1920"/>
              <a:gd name="T5" fmla="*/ 2147483647 h 1296"/>
              <a:gd name="T6" fmla="*/ 0 60000 65536"/>
              <a:gd name="T7" fmla="*/ 0 60000 65536"/>
              <a:gd name="T8" fmla="*/ 0 60000 65536"/>
              <a:gd name="T9" fmla="*/ 0 w 1920"/>
              <a:gd name="T10" fmla="*/ 0 h 1296"/>
              <a:gd name="T11" fmla="*/ 1920 w 1920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" h="1296">
                <a:moveTo>
                  <a:pt x="0" y="0"/>
                </a:moveTo>
                <a:lnTo>
                  <a:pt x="0" y="1296"/>
                </a:lnTo>
                <a:lnTo>
                  <a:pt x="1920" y="129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6" name="Line 6"/>
          <p:cNvSpPr>
            <a:spLocks noChangeShapeType="1"/>
          </p:cNvSpPr>
          <p:nvPr/>
        </p:nvSpPr>
        <p:spPr bwMode="auto">
          <a:xfrm>
            <a:off x="1582738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7" name="Line 7"/>
          <p:cNvSpPr>
            <a:spLocks noChangeShapeType="1"/>
          </p:cNvSpPr>
          <p:nvPr/>
        </p:nvSpPr>
        <p:spPr bwMode="auto">
          <a:xfrm>
            <a:off x="1790700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8" name="Line 8"/>
          <p:cNvSpPr>
            <a:spLocks noChangeShapeType="1"/>
          </p:cNvSpPr>
          <p:nvPr/>
        </p:nvSpPr>
        <p:spPr bwMode="auto">
          <a:xfrm>
            <a:off x="1995488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9" name="Line 9"/>
          <p:cNvSpPr>
            <a:spLocks noChangeShapeType="1"/>
          </p:cNvSpPr>
          <p:nvPr/>
        </p:nvSpPr>
        <p:spPr bwMode="auto">
          <a:xfrm>
            <a:off x="2197100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0" name="Line 10"/>
          <p:cNvSpPr>
            <a:spLocks noChangeShapeType="1"/>
          </p:cNvSpPr>
          <p:nvPr/>
        </p:nvSpPr>
        <p:spPr bwMode="auto">
          <a:xfrm>
            <a:off x="2409825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1" name="Line 11"/>
          <p:cNvSpPr>
            <a:spLocks noChangeShapeType="1"/>
          </p:cNvSpPr>
          <p:nvPr/>
        </p:nvSpPr>
        <p:spPr bwMode="auto">
          <a:xfrm>
            <a:off x="2613025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2" name="Line 12"/>
          <p:cNvSpPr>
            <a:spLocks noChangeShapeType="1"/>
          </p:cNvSpPr>
          <p:nvPr/>
        </p:nvSpPr>
        <p:spPr bwMode="auto">
          <a:xfrm>
            <a:off x="2817813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3" name="Line 13"/>
          <p:cNvSpPr>
            <a:spLocks noChangeShapeType="1"/>
          </p:cNvSpPr>
          <p:nvPr/>
        </p:nvSpPr>
        <p:spPr bwMode="auto">
          <a:xfrm>
            <a:off x="3019425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4" name="Line 14"/>
          <p:cNvSpPr>
            <a:spLocks noChangeShapeType="1"/>
          </p:cNvSpPr>
          <p:nvPr/>
        </p:nvSpPr>
        <p:spPr bwMode="auto">
          <a:xfrm>
            <a:off x="3227388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5" name="Line 15"/>
          <p:cNvSpPr>
            <a:spLocks noChangeShapeType="1"/>
          </p:cNvSpPr>
          <p:nvPr/>
        </p:nvSpPr>
        <p:spPr bwMode="auto">
          <a:xfrm>
            <a:off x="3432175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6" name="Line 16"/>
          <p:cNvSpPr>
            <a:spLocks noChangeShapeType="1"/>
          </p:cNvSpPr>
          <p:nvPr/>
        </p:nvSpPr>
        <p:spPr bwMode="auto">
          <a:xfrm>
            <a:off x="3636963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7" name="Line 17"/>
          <p:cNvSpPr>
            <a:spLocks noChangeShapeType="1"/>
          </p:cNvSpPr>
          <p:nvPr/>
        </p:nvSpPr>
        <p:spPr bwMode="auto">
          <a:xfrm>
            <a:off x="3841750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8" name="Line 18"/>
          <p:cNvSpPr>
            <a:spLocks noChangeShapeType="1"/>
          </p:cNvSpPr>
          <p:nvPr/>
        </p:nvSpPr>
        <p:spPr bwMode="auto">
          <a:xfrm>
            <a:off x="4051300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9" name="Line 19"/>
          <p:cNvSpPr>
            <a:spLocks noChangeShapeType="1"/>
          </p:cNvSpPr>
          <p:nvPr/>
        </p:nvSpPr>
        <p:spPr bwMode="auto">
          <a:xfrm>
            <a:off x="4251325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1289050" y="4751388"/>
            <a:ext cx="30638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Days</a:t>
            </a:r>
          </a:p>
        </p:txBody>
      </p:sp>
      <p:sp>
        <p:nvSpPr>
          <p:cNvPr id="37911" name="Text Box 21"/>
          <p:cNvSpPr txBox="1">
            <a:spLocks noChangeArrowheads="1"/>
          </p:cNvSpPr>
          <p:nvPr/>
        </p:nvSpPr>
        <p:spPr bwMode="auto">
          <a:xfrm>
            <a:off x="3100388" y="3687763"/>
            <a:ext cx="1235075" cy="152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Conventional therapy</a:t>
            </a:r>
          </a:p>
        </p:txBody>
      </p:sp>
      <p:sp>
        <p:nvSpPr>
          <p:cNvPr id="37912" name="Text Box 22"/>
          <p:cNvSpPr txBox="1">
            <a:spLocks noChangeArrowheads="1"/>
          </p:cNvSpPr>
          <p:nvPr/>
        </p:nvSpPr>
        <p:spPr bwMode="auto">
          <a:xfrm>
            <a:off x="3100388" y="3895725"/>
            <a:ext cx="1319212" cy="152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Intensive therapy</a:t>
            </a:r>
          </a:p>
        </p:txBody>
      </p:sp>
      <p:sp>
        <p:nvSpPr>
          <p:cNvPr id="37913" name="Text Box 23"/>
          <p:cNvSpPr txBox="1">
            <a:spLocks noChangeArrowheads="1"/>
          </p:cNvSpPr>
          <p:nvPr/>
        </p:nvSpPr>
        <p:spPr bwMode="auto">
          <a:xfrm>
            <a:off x="1312863" y="4448175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7914" name="Text Box 24"/>
          <p:cNvSpPr txBox="1">
            <a:spLocks noChangeArrowheads="1"/>
          </p:cNvSpPr>
          <p:nvPr/>
        </p:nvSpPr>
        <p:spPr bwMode="auto">
          <a:xfrm>
            <a:off x="1514475" y="4448175"/>
            <a:ext cx="1349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37915" name="Text Box 25"/>
          <p:cNvSpPr txBox="1">
            <a:spLocks noChangeArrowheads="1"/>
          </p:cNvSpPr>
          <p:nvPr/>
        </p:nvSpPr>
        <p:spPr bwMode="auto">
          <a:xfrm>
            <a:off x="1724025" y="4448175"/>
            <a:ext cx="1349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7916" name="Text Box 26"/>
          <p:cNvSpPr txBox="1">
            <a:spLocks noChangeArrowheads="1"/>
          </p:cNvSpPr>
          <p:nvPr/>
        </p:nvSpPr>
        <p:spPr bwMode="auto">
          <a:xfrm>
            <a:off x="1927225" y="4449763"/>
            <a:ext cx="1349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7917" name="Text Box 27"/>
          <p:cNvSpPr txBox="1">
            <a:spLocks noChangeArrowheads="1"/>
          </p:cNvSpPr>
          <p:nvPr/>
        </p:nvSpPr>
        <p:spPr bwMode="auto">
          <a:xfrm>
            <a:off x="2128838" y="4449763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7918" name="Text Box 28"/>
          <p:cNvSpPr txBox="1">
            <a:spLocks noChangeArrowheads="1"/>
          </p:cNvSpPr>
          <p:nvPr/>
        </p:nvSpPr>
        <p:spPr bwMode="auto">
          <a:xfrm>
            <a:off x="2341563" y="4449763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37919" name="Text Box 29"/>
          <p:cNvSpPr txBox="1">
            <a:spLocks noChangeArrowheads="1"/>
          </p:cNvSpPr>
          <p:nvPr/>
        </p:nvSpPr>
        <p:spPr bwMode="auto">
          <a:xfrm>
            <a:off x="2544763" y="4449763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37920" name="Text Box 30"/>
          <p:cNvSpPr txBox="1">
            <a:spLocks noChangeArrowheads="1"/>
          </p:cNvSpPr>
          <p:nvPr/>
        </p:nvSpPr>
        <p:spPr bwMode="auto">
          <a:xfrm>
            <a:off x="2749550" y="4449763"/>
            <a:ext cx="1349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37921" name="Text Box 31"/>
          <p:cNvSpPr txBox="1">
            <a:spLocks noChangeArrowheads="1"/>
          </p:cNvSpPr>
          <p:nvPr/>
        </p:nvSpPr>
        <p:spPr bwMode="auto">
          <a:xfrm>
            <a:off x="2951163" y="4449763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7922" name="Text Box 32"/>
          <p:cNvSpPr txBox="1">
            <a:spLocks noChangeArrowheads="1"/>
          </p:cNvSpPr>
          <p:nvPr/>
        </p:nvSpPr>
        <p:spPr bwMode="auto">
          <a:xfrm>
            <a:off x="3160713" y="4448175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9</a:t>
            </a:r>
          </a:p>
        </p:txBody>
      </p:sp>
      <p:grpSp>
        <p:nvGrpSpPr>
          <p:cNvPr id="42018" name="Group 33"/>
          <p:cNvGrpSpPr>
            <a:grpSpLocks/>
          </p:cNvGrpSpPr>
          <p:nvPr/>
        </p:nvGrpSpPr>
        <p:grpSpPr bwMode="auto">
          <a:xfrm>
            <a:off x="2840038" y="3944938"/>
            <a:ext cx="227012" cy="55562"/>
            <a:chOff x="1427" y="2625"/>
            <a:chExt cx="143" cy="35"/>
          </a:xfrm>
        </p:grpSpPr>
        <p:sp>
          <p:nvSpPr>
            <p:cNvPr id="38155" name="Oval 14"/>
            <p:cNvSpPr>
              <a:spLocks noChangeArrowheads="1"/>
            </p:cNvSpPr>
            <p:nvPr/>
          </p:nvSpPr>
          <p:spPr bwMode="auto">
            <a:xfrm flipH="1" flipV="1">
              <a:off x="1481" y="2625"/>
              <a:ext cx="35" cy="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156" name="Line 15"/>
            <p:cNvSpPr>
              <a:spLocks noChangeShapeType="1"/>
            </p:cNvSpPr>
            <p:nvPr/>
          </p:nvSpPr>
          <p:spPr bwMode="auto">
            <a:xfrm>
              <a:off x="1427" y="2643"/>
              <a:ext cx="143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42019" name="Group 36"/>
          <p:cNvGrpSpPr>
            <a:grpSpLocks/>
          </p:cNvGrpSpPr>
          <p:nvPr/>
        </p:nvGrpSpPr>
        <p:grpSpPr bwMode="auto">
          <a:xfrm>
            <a:off x="2840038" y="3736975"/>
            <a:ext cx="227012" cy="55563"/>
            <a:chOff x="1427" y="2625"/>
            <a:chExt cx="143" cy="35"/>
          </a:xfrm>
        </p:grpSpPr>
        <p:sp>
          <p:nvSpPr>
            <p:cNvPr id="38153" name="Oval 14"/>
            <p:cNvSpPr>
              <a:spLocks noChangeArrowheads="1"/>
            </p:cNvSpPr>
            <p:nvPr/>
          </p:nvSpPr>
          <p:spPr bwMode="auto">
            <a:xfrm flipH="1" flipV="1">
              <a:off x="1481" y="2625"/>
              <a:ext cx="35" cy="3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154" name="Line 15"/>
            <p:cNvSpPr>
              <a:spLocks noChangeShapeType="1"/>
            </p:cNvSpPr>
            <p:nvPr/>
          </p:nvSpPr>
          <p:spPr bwMode="auto">
            <a:xfrm>
              <a:off x="1427" y="2643"/>
              <a:ext cx="143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25" name="Text Box 39"/>
          <p:cNvSpPr txBox="1">
            <a:spLocks noChangeArrowheads="1"/>
          </p:cNvSpPr>
          <p:nvPr/>
        </p:nvSpPr>
        <p:spPr bwMode="auto">
          <a:xfrm rot="-5400000">
            <a:off x="-361156" y="3193256"/>
            <a:ext cx="212090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Mean Blood Glucose (mg/dL)</a:t>
            </a:r>
          </a:p>
        </p:txBody>
      </p:sp>
      <p:sp>
        <p:nvSpPr>
          <p:cNvPr id="37926" name="Text Box 40"/>
          <p:cNvSpPr txBox="1">
            <a:spLocks noChangeArrowheads="1"/>
          </p:cNvSpPr>
          <p:nvPr/>
        </p:nvSpPr>
        <p:spPr bwMode="auto">
          <a:xfrm>
            <a:off x="3327400" y="4448175"/>
            <a:ext cx="209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37927" name="Text Box 41"/>
          <p:cNvSpPr txBox="1">
            <a:spLocks noChangeArrowheads="1"/>
          </p:cNvSpPr>
          <p:nvPr/>
        </p:nvSpPr>
        <p:spPr bwMode="auto">
          <a:xfrm>
            <a:off x="3532188" y="4448175"/>
            <a:ext cx="209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11</a:t>
            </a:r>
          </a:p>
        </p:txBody>
      </p:sp>
      <p:sp>
        <p:nvSpPr>
          <p:cNvPr id="37928" name="Text Box 42"/>
          <p:cNvSpPr txBox="1">
            <a:spLocks noChangeArrowheads="1"/>
          </p:cNvSpPr>
          <p:nvPr/>
        </p:nvSpPr>
        <p:spPr bwMode="auto">
          <a:xfrm>
            <a:off x="3736975" y="4448175"/>
            <a:ext cx="209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12</a:t>
            </a:r>
          </a:p>
        </p:txBody>
      </p:sp>
      <p:sp>
        <p:nvSpPr>
          <p:cNvPr id="37929" name="Text Box 43"/>
          <p:cNvSpPr txBox="1">
            <a:spLocks noChangeArrowheads="1"/>
          </p:cNvSpPr>
          <p:nvPr/>
        </p:nvSpPr>
        <p:spPr bwMode="auto">
          <a:xfrm>
            <a:off x="3946525" y="4448175"/>
            <a:ext cx="209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13</a:t>
            </a:r>
          </a:p>
        </p:txBody>
      </p:sp>
      <p:sp>
        <p:nvSpPr>
          <p:cNvPr id="37930" name="Text Box 44"/>
          <p:cNvSpPr txBox="1">
            <a:spLocks noChangeArrowheads="1"/>
          </p:cNvSpPr>
          <p:nvPr/>
        </p:nvSpPr>
        <p:spPr bwMode="auto">
          <a:xfrm>
            <a:off x="4146550" y="4448175"/>
            <a:ext cx="20955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14</a:t>
            </a:r>
          </a:p>
        </p:txBody>
      </p:sp>
      <p:sp>
        <p:nvSpPr>
          <p:cNvPr id="37931" name="Text Box 45"/>
          <p:cNvSpPr txBox="1">
            <a:spLocks noChangeArrowheads="1"/>
          </p:cNvSpPr>
          <p:nvPr/>
        </p:nvSpPr>
        <p:spPr bwMode="auto">
          <a:xfrm>
            <a:off x="998538" y="4230688"/>
            <a:ext cx="134937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7932" name="Text Box 46"/>
          <p:cNvSpPr txBox="1">
            <a:spLocks noChangeArrowheads="1"/>
          </p:cNvSpPr>
          <p:nvPr/>
        </p:nvSpPr>
        <p:spPr bwMode="auto">
          <a:xfrm>
            <a:off x="828675" y="3768725"/>
            <a:ext cx="304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50</a:t>
            </a:r>
          </a:p>
        </p:txBody>
      </p:sp>
      <p:sp>
        <p:nvSpPr>
          <p:cNvPr id="37933" name="Text Box 47"/>
          <p:cNvSpPr txBox="1">
            <a:spLocks noChangeArrowheads="1"/>
          </p:cNvSpPr>
          <p:nvPr/>
        </p:nvSpPr>
        <p:spPr bwMode="auto">
          <a:xfrm>
            <a:off x="828675" y="3311525"/>
            <a:ext cx="304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37934" name="Text Box 48"/>
          <p:cNvSpPr txBox="1">
            <a:spLocks noChangeArrowheads="1"/>
          </p:cNvSpPr>
          <p:nvPr/>
        </p:nvSpPr>
        <p:spPr bwMode="auto">
          <a:xfrm>
            <a:off x="828675" y="2854325"/>
            <a:ext cx="304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150</a:t>
            </a:r>
          </a:p>
        </p:txBody>
      </p:sp>
      <p:sp>
        <p:nvSpPr>
          <p:cNvPr id="37935" name="Text Box 49"/>
          <p:cNvSpPr txBox="1">
            <a:spLocks noChangeArrowheads="1"/>
          </p:cNvSpPr>
          <p:nvPr/>
        </p:nvSpPr>
        <p:spPr bwMode="auto">
          <a:xfrm>
            <a:off x="828675" y="2392363"/>
            <a:ext cx="3048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200</a:t>
            </a:r>
          </a:p>
        </p:txBody>
      </p:sp>
      <p:sp>
        <p:nvSpPr>
          <p:cNvPr id="37936" name="Line 50"/>
          <p:cNvSpPr>
            <a:spLocks noChangeShapeType="1"/>
          </p:cNvSpPr>
          <p:nvPr/>
        </p:nvSpPr>
        <p:spPr bwMode="auto">
          <a:xfrm>
            <a:off x="1184275" y="4327525"/>
            <a:ext cx="9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37" name="Line 51"/>
          <p:cNvSpPr>
            <a:spLocks noChangeShapeType="1"/>
          </p:cNvSpPr>
          <p:nvPr/>
        </p:nvSpPr>
        <p:spPr bwMode="auto">
          <a:xfrm>
            <a:off x="1184275" y="3870325"/>
            <a:ext cx="9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38" name="Line 52"/>
          <p:cNvSpPr>
            <a:spLocks noChangeShapeType="1"/>
          </p:cNvSpPr>
          <p:nvPr/>
        </p:nvSpPr>
        <p:spPr bwMode="auto">
          <a:xfrm>
            <a:off x="1184275" y="3413125"/>
            <a:ext cx="9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39" name="Line 53"/>
          <p:cNvSpPr>
            <a:spLocks noChangeShapeType="1"/>
          </p:cNvSpPr>
          <p:nvPr/>
        </p:nvSpPr>
        <p:spPr bwMode="auto">
          <a:xfrm>
            <a:off x="1184275" y="2951163"/>
            <a:ext cx="9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40" name="Line 54"/>
          <p:cNvSpPr>
            <a:spLocks noChangeShapeType="1"/>
          </p:cNvSpPr>
          <p:nvPr/>
        </p:nvSpPr>
        <p:spPr bwMode="auto">
          <a:xfrm>
            <a:off x="1184275" y="2489200"/>
            <a:ext cx="952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42036" name="Group 55"/>
          <p:cNvGrpSpPr>
            <a:grpSpLocks/>
          </p:cNvGrpSpPr>
          <p:nvPr/>
        </p:nvGrpSpPr>
        <p:grpSpPr bwMode="auto">
          <a:xfrm>
            <a:off x="1528763" y="2587625"/>
            <a:ext cx="74612" cy="166688"/>
            <a:chOff x="963" y="1952"/>
            <a:chExt cx="47" cy="105"/>
          </a:xfrm>
        </p:grpSpPr>
        <p:sp>
          <p:nvSpPr>
            <p:cNvPr id="38148" name="Oval 14"/>
            <p:cNvSpPr>
              <a:spLocks noChangeArrowheads="1"/>
            </p:cNvSpPr>
            <p:nvPr/>
          </p:nvSpPr>
          <p:spPr bwMode="auto">
            <a:xfrm flipH="1" flipV="1">
              <a:off x="970" y="1988"/>
              <a:ext cx="29" cy="2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245" name="Group 57"/>
            <p:cNvGrpSpPr>
              <a:grpSpLocks/>
            </p:cNvGrpSpPr>
            <p:nvPr/>
          </p:nvGrpSpPr>
          <p:grpSpPr bwMode="auto">
            <a:xfrm>
              <a:off x="963" y="1952"/>
              <a:ext cx="47" cy="105"/>
              <a:chOff x="963" y="1954"/>
              <a:chExt cx="47" cy="101"/>
            </a:xfrm>
          </p:grpSpPr>
          <p:sp>
            <p:nvSpPr>
              <p:cNvPr id="38150" name="Line 58"/>
              <p:cNvSpPr>
                <a:spLocks noChangeShapeType="1"/>
              </p:cNvSpPr>
              <p:nvPr/>
            </p:nvSpPr>
            <p:spPr bwMode="auto">
              <a:xfrm>
                <a:off x="986" y="195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51" name="Line 59"/>
              <p:cNvSpPr>
                <a:spLocks noChangeShapeType="1"/>
              </p:cNvSpPr>
              <p:nvPr/>
            </p:nvSpPr>
            <p:spPr bwMode="auto">
              <a:xfrm>
                <a:off x="963" y="1954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52" name="Line 60"/>
              <p:cNvSpPr>
                <a:spLocks noChangeShapeType="1"/>
              </p:cNvSpPr>
              <p:nvPr/>
            </p:nvSpPr>
            <p:spPr bwMode="auto">
              <a:xfrm>
                <a:off x="963" y="2055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42037" name="Group 61"/>
          <p:cNvGrpSpPr>
            <a:grpSpLocks/>
          </p:cNvGrpSpPr>
          <p:nvPr/>
        </p:nvGrpSpPr>
        <p:grpSpPr bwMode="auto">
          <a:xfrm>
            <a:off x="1322388" y="2844800"/>
            <a:ext cx="74612" cy="153988"/>
            <a:chOff x="963" y="1952"/>
            <a:chExt cx="47" cy="105"/>
          </a:xfrm>
        </p:grpSpPr>
        <p:sp>
          <p:nvSpPr>
            <p:cNvPr id="38143" name="Oval 14"/>
            <p:cNvSpPr>
              <a:spLocks noChangeArrowheads="1"/>
            </p:cNvSpPr>
            <p:nvPr/>
          </p:nvSpPr>
          <p:spPr bwMode="auto">
            <a:xfrm flipH="1" flipV="1">
              <a:off x="970" y="1988"/>
              <a:ext cx="29" cy="2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240" name="Group 63"/>
            <p:cNvGrpSpPr>
              <a:grpSpLocks/>
            </p:cNvGrpSpPr>
            <p:nvPr/>
          </p:nvGrpSpPr>
          <p:grpSpPr bwMode="auto">
            <a:xfrm>
              <a:off x="963" y="1952"/>
              <a:ext cx="47" cy="105"/>
              <a:chOff x="963" y="1954"/>
              <a:chExt cx="47" cy="101"/>
            </a:xfrm>
          </p:grpSpPr>
          <p:sp>
            <p:nvSpPr>
              <p:cNvPr id="38145" name="Line 64"/>
              <p:cNvSpPr>
                <a:spLocks noChangeShapeType="1"/>
              </p:cNvSpPr>
              <p:nvPr/>
            </p:nvSpPr>
            <p:spPr bwMode="auto">
              <a:xfrm>
                <a:off x="986" y="195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6" name="Line 65"/>
              <p:cNvSpPr>
                <a:spLocks noChangeShapeType="1"/>
              </p:cNvSpPr>
              <p:nvPr/>
            </p:nvSpPr>
            <p:spPr bwMode="auto">
              <a:xfrm>
                <a:off x="963" y="1954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7" name="Line 66"/>
              <p:cNvSpPr>
                <a:spLocks noChangeShapeType="1"/>
              </p:cNvSpPr>
              <p:nvPr/>
            </p:nvSpPr>
            <p:spPr bwMode="auto">
              <a:xfrm>
                <a:off x="963" y="2055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42038" name="Group 67"/>
          <p:cNvGrpSpPr>
            <a:grpSpLocks/>
          </p:cNvGrpSpPr>
          <p:nvPr/>
        </p:nvGrpSpPr>
        <p:grpSpPr bwMode="auto">
          <a:xfrm>
            <a:off x="1731963" y="2587625"/>
            <a:ext cx="74612" cy="149225"/>
            <a:chOff x="1091" y="1952"/>
            <a:chExt cx="47" cy="94"/>
          </a:xfrm>
        </p:grpSpPr>
        <p:sp>
          <p:nvSpPr>
            <p:cNvPr id="38138" name="Oval 14"/>
            <p:cNvSpPr>
              <a:spLocks noChangeArrowheads="1"/>
            </p:cNvSpPr>
            <p:nvPr/>
          </p:nvSpPr>
          <p:spPr bwMode="auto">
            <a:xfrm flipH="1" flipV="1">
              <a:off x="1100" y="1986"/>
              <a:ext cx="29" cy="2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235" name="Group 69"/>
            <p:cNvGrpSpPr>
              <a:grpSpLocks/>
            </p:cNvGrpSpPr>
            <p:nvPr/>
          </p:nvGrpSpPr>
          <p:grpSpPr bwMode="auto">
            <a:xfrm>
              <a:off x="1091" y="1952"/>
              <a:ext cx="47" cy="94"/>
              <a:chOff x="963" y="1954"/>
              <a:chExt cx="47" cy="101"/>
            </a:xfrm>
          </p:grpSpPr>
          <p:sp>
            <p:nvSpPr>
              <p:cNvPr id="38140" name="Line 70"/>
              <p:cNvSpPr>
                <a:spLocks noChangeShapeType="1"/>
              </p:cNvSpPr>
              <p:nvPr/>
            </p:nvSpPr>
            <p:spPr bwMode="auto">
              <a:xfrm>
                <a:off x="986" y="195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1" name="Line 71"/>
              <p:cNvSpPr>
                <a:spLocks noChangeShapeType="1"/>
              </p:cNvSpPr>
              <p:nvPr/>
            </p:nvSpPr>
            <p:spPr bwMode="auto">
              <a:xfrm>
                <a:off x="963" y="1954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42" name="Line 72"/>
              <p:cNvSpPr>
                <a:spLocks noChangeShapeType="1"/>
              </p:cNvSpPr>
              <p:nvPr/>
            </p:nvSpPr>
            <p:spPr bwMode="auto">
              <a:xfrm>
                <a:off x="963" y="2055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7944" name="Oval 14"/>
          <p:cNvSpPr>
            <a:spLocks noChangeArrowheads="1"/>
          </p:cNvSpPr>
          <p:nvPr/>
        </p:nvSpPr>
        <p:spPr bwMode="auto">
          <a:xfrm flipH="1" flipV="1">
            <a:off x="1949450" y="261620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40" name="Group 74"/>
          <p:cNvGrpSpPr>
            <a:grpSpLocks/>
          </p:cNvGrpSpPr>
          <p:nvPr/>
        </p:nvGrpSpPr>
        <p:grpSpPr bwMode="auto">
          <a:xfrm>
            <a:off x="1935163" y="2578100"/>
            <a:ext cx="74612" cy="120650"/>
            <a:chOff x="963" y="1954"/>
            <a:chExt cx="47" cy="101"/>
          </a:xfrm>
        </p:grpSpPr>
        <p:sp>
          <p:nvSpPr>
            <p:cNvPr id="38135" name="Line 7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6" name="Line 7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7" name="Line 7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46" name="Oval 14"/>
          <p:cNvSpPr>
            <a:spLocks noChangeArrowheads="1"/>
          </p:cNvSpPr>
          <p:nvPr/>
        </p:nvSpPr>
        <p:spPr bwMode="auto">
          <a:xfrm flipH="1" flipV="1">
            <a:off x="2152650" y="263207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42" name="Group 79"/>
          <p:cNvGrpSpPr>
            <a:grpSpLocks/>
          </p:cNvGrpSpPr>
          <p:nvPr/>
        </p:nvGrpSpPr>
        <p:grpSpPr bwMode="auto">
          <a:xfrm>
            <a:off x="2138363" y="2587625"/>
            <a:ext cx="74612" cy="146050"/>
            <a:chOff x="963" y="1954"/>
            <a:chExt cx="47" cy="101"/>
          </a:xfrm>
        </p:grpSpPr>
        <p:sp>
          <p:nvSpPr>
            <p:cNvPr id="38132" name="Line 8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3" name="Line 8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4" name="Line 8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48" name="Oval 14"/>
          <p:cNvSpPr>
            <a:spLocks noChangeArrowheads="1"/>
          </p:cNvSpPr>
          <p:nvPr/>
        </p:nvSpPr>
        <p:spPr bwMode="auto">
          <a:xfrm flipH="1" flipV="1">
            <a:off x="2362200" y="268287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44" name="Group 84"/>
          <p:cNvGrpSpPr>
            <a:grpSpLocks/>
          </p:cNvGrpSpPr>
          <p:nvPr/>
        </p:nvGrpSpPr>
        <p:grpSpPr bwMode="auto">
          <a:xfrm>
            <a:off x="2347913" y="2628900"/>
            <a:ext cx="74612" cy="155575"/>
            <a:chOff x="963" y="1954"/>
            <a:chExt cx="47" cy="101"/>
          </a:xfrm>
        </p:grpSpPr>
        <p:sp>
          <p:nvSpPr>
            <p:cNvPr id="38129" name="Line 8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0" name="Line 8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31" name="Line 8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50" name="Oval 14"/>
          <p:cNvSpPr>
            <a:spLocks noChangeArrowheads="1"/>
          </p:cNvSpPr>
          <p:nvPr/>
        </p:nvSpPr>
        <p:spPr bwMode="auto">
          <a:xfrm flipH="1" flipV="1">
            <a:off x="2565400" y="261302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46" name="Group 89"/>
          <p:cNvGrpSpPr>
            <a:grpSpLocks/>
          </p:cNvGrpSpPr>
          <p:nvPr/>
        </p:nvGrpSpPr>
        <p:grpSpPr bwMode="auto">
          <a:xfrm>
            <a:off x="2554288" y="2574925"/>
            <a:ext cx="74612" cy="130175"/>
            <a:chOff x="963" y="1954"/>
            <a:chExt cx="47" cy="101"/>
          </a:xfrm>
        </p:grpSpPr>
        <p:sp>
          <p:nvSpPr>
            <p:cNvPr id="38126" name="Line 9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7" name="Line 9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8" name="Line 9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52" name="Oval 14"/>
          <p:cNvSpPr>
            <a:spLocks noChangeArrowheads="1"/>
          </p:cNvSpPr>
          <p:nvPr/>
        </p:nvSpPr>
        <p:spPr bwMode="auto">
          <a:xfrm flipH="1" flipV="1">
            <a:off x="2774950" y="259080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48" name="Group 94"/>
          <p:cNvGrpSpPr>
            <a:grpSpLocks/>
          </p:cNvGrpSpPr>
          <p:nvPr/>
        </p:nvGrpSpPr>
        <p:grpSpPr bwMode="auto">
          <a:xfrm>
            <a:off x="2760663" y="2520950"/>
            <a:ext cx="74612" cy="184150"/>
            <a:chOff x="963" y="1954"/>
            <a:chExt cx="47" cy="101"/>
          </a:xfrm>
        </p:grpSpPr>
        <p:sp>
          <p:nvSpPr>
            <p:cNvPr id="38123" name="Line 9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4" name="Line 9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5" name="Line 9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54" name="Oval 14"/>
          <p:cNvSpPr>
            <a:spLocks noChangeArrowheads="1"/>
          </p:cNvSpPr>
          <p:nvPr/>
        </p:nvSpPr>
        <p:spPr bwMode="auto">
          <a:xfrm flipH="1" flipV="1">
            <a:off x="2978150" y="262890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50" name="Group 99"/>
          <p:cNvGrpSpPr>
            <a:grpSpLocks/>
          </p:cNvGrpSpPr>
          <p:nvPr/>
        </p:nvGrpSpPr>
        <p:grpSpPr bwMode="auto">
          <a:xfrm>
            <a:off x="2967038" y="2562225"/>
            <a:ext cx="74612" cy="184150"/>
            <a:chOff x="963" y="1954"/>
            <a:chExt cx="47" cy="101"/>
          </a:xfrm>
        </p:grpSpPr>
        <p:sp>
          <p:nvSpPr>
            <p:cNvPr id="38120" name="Line 10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1" name="Line 10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22" name="Line 10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56" name="Oval 14"/>
          <p:cNvSpPr>
            <a:spLocks noChangeArrowheads="1"/>
          </p:cNvSpPr>
          <p:nvPr/>
        </p:nvSpPr>
        <p:spPr bwMode="auto">
          <a:xfrm flipH="1" flipV="1">
            <a:off x="3181350" y="265112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52" name="Group 104"/>
          <p:cNvGrpSpPr>
            <a:grpSpLocks/>
          </p:cNvGrpSpPr>
          <p:nvPr/>
        </p:nvGrpSpPr>
        <p:grpSpPr bwMode="auto">
          <a:xfrm>
            <a:off x="3170238" y="2568575"/>
            <a:ext cx="74612" cy="212725"/>
            <a:chOff x="963" y="1954"/>
            <a:chExt cx="47" cy="101"/>
          </a:xfrm>
        </p:grpSpPr>
        <p:sp>
          <p:nvSpPr>
            <p:cNvPr id="38117" name="Line 10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8" name="Line 10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9" name="Line 10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58" name="Oval 14"/>
          <p:cNvSpPr>
            <a:spLocks noChangeArrowheads="1"/>
          </p:cNvSpPr>
          <p:nvPr/>
        </p:nvSpPr>
        <p:spPr bwMode="auto">
          <a:xfrm flipH="1" flipV="1">
            <a:off x="3390900" y="262572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54" name="Group 109"/>
          <p:cNvGrpSpPr>
            <a:grpSpLocks/>
          </p:cNvGrpSpPr>
          <p:nvPr/>
        </p:nvGrpSpPr>
        <p:grpSpPr bwMode="auto">
          <a:xfrm>
            <a:off x="3376613" y="2552700"/>
            <a:ext cx="74612" cy="187325"/>
            <a:chOff x="963" y="1954"/>
            <a:chExt cx="47" cy="101"/>
          </a:xfrm>
        </p:grpSpPr>
        <p:sp>
          <p:nvSpPr>
            <p:cNvPr id="38114" name="Line 11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5" name="Line 11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6" name="Line 11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60" name="Oval 14"/>
          <p:cNvSpPr>
            <a:spLocks noChangeArrowheads="1"/>
          </p:cNvSpPr>
          <p:nvPr/>
        </p:nvSpPr>
        <p:spPr bwMode="auto">
          <a:xfrm flipH="1" flipV="1">
            <a:off x="3594100" y="268605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56" name="Group 114"/>
          <p:cNvGrpSpPr>
            <a:grpSpLocks/>
          </p:cNvGrpSpPr>
          <p:nvPr/>
        </p:nvGrpSpPr>
        <p:grpSpPr bwMode="auto">
          <a:xfrm>
            <a:off x="3579813" y="2593975"/>
            <a:ext cx="74612" cy="231775"/>
            <a:chOff x="963" y="1954"/>
            <a:chExt cx="47" cy="101"/>
          </a:xfrm>
        </p:grpSpPr>
        <p:sp>
          <p:nvSpPr>
            <p:cNvPr id="38111" name="Line 11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2" name="Line 11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3" name="Line 11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62" name="Oval 14"/>
          <p:cNvSpPr>
            <a:spLocks noChangeArrowheads="1"/>
          </p:cNvSpPr>
          <p:nvPr/>
        </p:nvSpPr>
        <p:spPr bwMode="auto">
          <a:xfrm flipH="1" flipV="1">
            <a:off x="3800475" y="268605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58" name="Group 119"/>
          <p:cNvGrpSpPr>
            <a:grpSpLocks/>
          </p:cNvGrpSpPr>
          <p:nvPr/>
        </p:nvGrpSpPr>
        <p:grpSpPr bwMode="auto">
          <a:xfrm>
            <a:off x="3786188" y="2609850"/>
            <a:ext cx="74612" cy="190500"/>
            <a:chOff x="963" y="1954"/>
            <a:chExt cx="47" cy="101"/>
          </a:xfrm>
        </p:grpSpPr>
        <p:sp>
          <p:nvSpPr>
            <p:cNvPr id="38108" name="Line 12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09" name="Line 12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10" name="Line 12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64" name="Oval 14"/>
          <p:cNvSpPr>
            <a:spLocks noChangeArrowheads="1"/>
          </p:cNvSpPr>
          <p:nvPr/>
        </p:nvSpPr>
        <p:spPr bwMode="auto">
          <a:xfrm flipH="1" flipV="1">
            <a:off x="4010025" y="2714625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60" name="Group 124"/>
          <p:cNvGrpSpPr>
            <a:grpSpLocks/>
          </p:cNvGrpSpPr>
          <p:nvPr/>
        </p:nvGrpSpPr>
        <p:grpSpPr bwMode="auto">
          <a:xfrm>
            <a:off x="3998913" y="2632075"/>
            <a:ext cx="74612" cy="212725"/>
            <a:chOff x="963" y="1954"/>
            <a:chExt cx="47" cy="101"/>
          </a:xfrm>
        </p:grpSpPr>
        <p:sp>
          <p:nvSpPr>
            <p:cNvPr id="38105" name="Line 125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06" name="Line 126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07" name="Line 127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66" name="Oval 14"/>
          <p:cNvSpPr>
            <a:spLocks noChangeArrowheads="1"/>
          </p:cNvSpPr>
          <p:nvPr/>
        </p:nvSpPr>
        <p:spPr bwMode="auto">
          <a:xfrm flipH="1" flipV="1">
            <a:off x="4213225" y="2686050"/>
            <a:ext cx="46038" cy="46038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62" name="Group 129"/>
          <p:cNvGrpSpPr>
            <a:grpSpLocks/>
          </p:cNvGrpSpPr>
          <p:nvPr/>
        </p:nvGrpSpPr>
        <p:grpSpPr bwMode="auto">
          <a:xfrm>
            <a:off x="4202113" y="2584450"/>
            <a:ext cx="74612" cy="254000"/>
            <a:chOff x="963" y="1954"/>
            <a:chExt cx="47" cy="101"/>
          </a:xfrm>
        </p:grpSpPr>
        <p:sp>
          <p:nvSpPr>
            <p:cNvPr id="38102" name="Line 130"/>
            <p:cNvSpPr>
              <a:spLocks noChangeShapeType="1"/>
            </p:cNvSpPr>
            <p:nvPr/>
          </p:nvSpPr>
          <p:spPr bwMode="auto">
            <a:xfrm>
              <a:off x="986" y="1958"/>
              <a:ext cx="0" cy="9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03" name="Line 131"/>
            <p:cNvSpPr>
              <a:spLocks noChangeShapeType="1"/>
            </p:cNvSpPr>
            <p:nvPr/>
          </p:nvSpPr>
          <p:spPr bwMode="auto">
            <a:xfrm>
              <a:off x="963" y="1954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04" name="Line 132"/>
            <p:cNvSpPr>
              <a:spLocks noChangeShapeType="1"/>
            </p:cNvSpPr>
            <p:nvPr/>
          </p:nvSpPr>
          <p:spPr bwMode="auto">
            <a:xfrm>
              <a:off x="963" y="2055"/>
              <a:ext cx="47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42063" name="Group 133"/>
          <p:cNvGrpSpPr>
            <a:grpSpLocks/>
          </p:cNvGrpSpPr>
          <p:nvPr/>
        </p:nvGrpSpPr>
        <p:grpSpPr bwMode="auto">
          <a:xfrm>
            <a:off x="1358900" y="2968625"/>
            <a:ext cx="74613" cy="133350"/>
            <a:chOff x="856" y="2192"/>
            <a:chExt cx="47" cy="84"/>
          </a:xfrm>
        </p:grpSpPr>
        <p:sp>
          <p:nvSpPr>
            <p:cNvPr id="38097" name="Oval 14"/>
            <p:cNvSpPr>
              <a:spLocks noChangeArrowheads="1"/>
            </p:cNvSpPr>
            <p:nvPr/>
          </p:nvSpPr>
          <p:spPr bwMode="auto">
            <a:xfrm flipH="1" flipV="1">
              <a:off x="865" y="2219"/>
              <a:ext cx="29" cy="2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194" name="Group 135"/>
            <p:cNvGrpSpPr>
              <a:grpSpLocks/>
            </p:cNvGrpSpPr>
            <p:nvPr/>
          </p:nvGrpSpPr>
          <p:grpSpPr bwMode="auto">
            <a:xfrm>
              <a:off x="856" y="2192"/>
              <a:ext cx="47" cy="84"/>
              <a:chOff x="856" y="2193"/>
              <a:chExt cx="47" cy="105"/>
            </a:xfrm>
          </p:grpSpPr>
          <p:sp>
            <p:nvSpPr>
              <p:cNvPr id="38099" name="Line 136"/>
              <p:cNvSpPr>
                <a:spLocks noChangeShapeType="1"/>
              </p:cNvSpPr>
              <p:nvPr/>
            </p:nvSpPr>
            <p:spPr bwMode="auto">
              <a:xfrm>
                <a:off x="879" y="2197"/>
                <a:ext cx="0" cy="1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00" name="Line 137"/>
              <p:cNvSpPr>
                <a:spLocks noChangeShapeType="1"/>
              </p:cNvSpPr>
              <p:nvPr/>
            </p:nvSpPr>
            <p:spPr bwMode="auto">
              <a:xfrm>
                <a:off x="856" y="2193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01" name="Line 138"/>
              <p:cNvSpPr>
                <a:spLocks noChangeShapeType="1"/>
              </p:cNvSpPr>
              <p:nvPr/>
            </p:nvSpPr>
            <p:spPr bwMode="auto">
              <a:xfrm>
                <a:off x="856" y="2298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7969" name="Oval 14"/>
          <p:cNvSpPr>
            <a:spLocks noChangeArrowheads="1"/>
          </p:cNvSpPr>
          <p:nvPr/>
        </p:nvSpPr>
        <p:spPr bwMode="auto">
          <a:xfrm flipH="1" flipV="1">
            <a:off x="1581150" y="328453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65" name="Group 140"/>
          <p:cNvGrpSpPr>
            <a:grpSpLocks/>
          </p:cNvGrpSpPr>
          <p:nvPr/>
        </p:nvGrpSpPr>
        <p:grpSpPr bwMode="auto">
          <a:xfrm>
            <a:off x="1566863" y="3267075"/>
            <a:ext cx="74612" cy="85725"/>
            <a:chOff x="856" y="2193"/>
            <a:chExt cx="47" cy="105"/>
          </a:xfrm>
        </p:grpSpPr>
        <p:sp>
          <p:nvSpPr>
            <p:cNvPr id="38094" name="Line 141"/>
            <p:cNvSpPr>
              <a:spLocks noChangeShapeType="1"/>
            </p:cNvSpPr>
            <p:nvPr/>
          </p:nvSpPr>
          <p:spPr bwMode="auto">
            <a:xfrm>
              <a:off x="879" y="2197"/>
              <a:ext cx="0" cy="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95" name="Line 142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96" name="Line 143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71" name="Oval 14"/>
          <p:cNvSpPr>
            <a:spLocks noChangeArrowheads="1"/>
          </p:cNvSpPr>
          <p:nvPr/>
        </p:nvSpPr>
        <p:spPr bwMode="auto">
          <a:xfrm flipH="1" flipV="1">
            <a:off x="1784350" y="329723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972" name="Line 145"/>
          <p:cNvSpPr>
            <a:spLocks noChangeShapeType="1"/>
          </p:cNvSpPr>
          <p:nvPr/>
        </p:nvSpPr>
        <p:spPr bwMode="auto">
          <a:xfrm>
            <a:off x="1806575" y="3275013"/>
            <a:ext cx="0" cy="9842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73" name="Line 146"/>
          <p:cNvSpPr>
            <a:spLocks noChangeShapeType="1"/>
          </p:cNvSpPr>
          <p:nvPr/>
        </p:nvSpPr>
        <p:spPr bwMode="auto">
          <a:xfrm>
            <a:off x="1770063" y="3279775"/>
            <a:ext cx="746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74" name="Line 147"/>
          <p:cNvSpPr>
            <a:spLocks noChangeShapeType="1"/>
          </p:cNvSpPr>
          <p:nvPr/>
        </p:nvSpPr>
        <p:spPr bwMode="auto">
          <a:xfrm>
            <a:off x="1770063" y="3362325"/>
            <a:ext cx="746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75" name="Oval 14"/>
          <p:cNvSpPr>
            <a:spLocks noChangeArrowheads="1"/>
          </p:cNvSpPr>
          <p:nvPr/>
        </p:nvSpPr>
        <p:spPr bwMode="auto">
          <a:xfrm flipH="1" flipV="1">
            <a:off x="1990725" y="3275013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71" name="Group 149"/>
          <p:cNvGrpSpPr>
            <a:grpSpLocks/>
          </p:cNvGrpSpPr>
          <p:nvPr/>
        </p:nvGrpSpPr>
        <p:grpSpPr bwMode="auto">
          <a:xfrm>
            <a:off x="1976438" y="3248025"/>
            <a:ext cx="74612" cy="93663"/>
            <a:chOff x="856" y="2193"/>
            <a:chExt cx="47" cy="105"/>
          </a:xfrm>
        </p:grpSpPr>
        <p:sp>
          <p:nvSpPr>
            <p:cNvPr id="38091" name="Line 150"/>
            <p:cNvSpPr>
              <a:spLocks noChangeShapeType="1"/>
            </p:cNvSpPr>
            <p:nvPr/>
          </p:nvSpPr>
          <p:spPr bwMode="auto">
            <a:xfrm>
              <a:off x="879" y="2197"/>
              <a:ext cx="0" cy="1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92" name="Line 151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93" name="Line 152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77" name="Oval 14"/>
          <p:cNvSpPr>
            <a:spLocks noChangeArrowheads="1"/>
          </p:cNvSpPr>
          <p:nvPr/>
        </p:nvSpPr>
        <p:spPr bwMode="auto">
          <a:xfrm flipH="1" flipV="1">
            <a:off x="2197100" y="327183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73" name="Group 154"/>
          <p:cNvGrpSpPr>
            <a:grpSpLocks/>
          </p:cNvGrpSpPr>
          <p:nvPr/>
        </p:nvGrpSpPr>
        <p:grpSpPr bwMode="auto">
          <a:xfrm>
            <a:off x="2182813" y="3251200"/>
            <a:ext cx="74612" cy="84138"/>
            <a:chOff x="856" y="2193"/>
            <a:chExt cx="47" cy="105"/>
          </a:xfrm>
        </p:grpSpPr>
        <p:sp>
          <p:nvSpPr>
            <p:cNvPr id="38088" name="Line 155"/>
            <p:cNvSpPr>
              <a:spLocks noChangeShapeType="1"/>
            </p:cNvSpPr>
            <p:nvPr/>
          </p:nvSpPr>
          <p:spPr bwMode="auto">
            <a:xfrm>
              <a:off x="879" y="2197"/>
              <a:ext cx="0" cy="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9" name="Line 156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90" name="Line 157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79" name="Oval 14"/>
          <p:cNvSpPr>
            <a:spLocks noChangeArrowheads="1"/>
          </p:cNvSpPr>
          <p:nvPr/>
        </p:nvSpPr>
        <p:spPr bwMode="auto">
          <a:xfrm flipH="1" flipV="1">
            <a:off x="2403475" y="329088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75" name="Group 159"/>
          <p:cNvGrpSpPr>
            <a:grpSpLocks/>
          </p:cNvGrpSpPr>
          <p:nvPr/>
        </p:nvGrpSpPr>
        <p:grpSpPr bwMode="auto">
          <a:xfrm>
            <a:off x="2392363" y="3270250"/>
            <a:ext cx="74612" cy="88900"/>
            <a:chOff x="856" y="2193"/>
            <a:chExt cx="47" cy="105"/>
          </a:xfrm>
        </p:grpSpPr>
        <p:sp>
          <p:nvSpPr>
            <p:cNvPr id="38085" name="Line 160"/>
            <p:cNvSpPr>
              <a:spLocks noChangeShapeType="1"/>
            </p:cNvSpPr>
            <p:nvPr/>
          </p:nvSpPr>
          <p:spPr bwMode="auto">
            <a:xfrm>
              <a:off x="879" y="2197"/>
              <a:ext cx="0" cy="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6" name="Line 161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7" name="Line 162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81" name="Oval 14"/>
          <p:cNvSpPr>
            <a:spLocks noChangeArrowheads="1"/>
          </p:cNvSpPr>
          <p:nvPr/>
        </p:nvSpPr>
        <p:spPr bwMode="auto">
          <a:xfrm flipH="1" flipV="1">
            <a:off x="2606675" y="330993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77" name="Group 164"/>
          <p:cNvGrpSpPr>
            <a:grpSpLocks/>
          </p:cNvGrpSpPr>
          <p:nvPr/>
        </p:nvGrpSpPr>
        <p:grpSpPr bwMode="auto">
          <a:xfrm>
            <a:off x="2592388" y="3286125"/>
            <a:ext cx="74612" cy="92075"/>
            <a:chOff x="856" y="2193"/>
            <a:chExt cx="47" cy="105"/>
          </a:xfrm>
        </p:grpSpPr>
        <p:sp>
          <p:nvSpPr>
            <p:cNvPr id="38082" name="Line 165"/>
            <p:cNvSpPr>
              <a:spLocks noChangeShapeType="1"/>
            </p:cNvSpPr>
            <p:nvPr/>
          </p:nvSpPr>
          <p:spPr bwMode="auto">
            <a:xfrm>
              <a:off x="879" y="2197"/>
              <a:ext cx="0" cy="1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3" name="Line 166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4" name="Line 167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83" name="Line 168"/>
          <p:cNvSpPr>
            <a:spLocks noChangeShapeType="1"/>
          </p:cNvSpPr>
          <p:nvPr/>
        </p:nvSpPr>
        <p:spPr bwMode="auto">
          <a:xfrm>
            <a:off x="2835275" y="3268663"/>
            <a:ext cx="0" cy="1047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42079" name="Group 169"/>
          <p:cNvGrpSpPr>
            <a:grpSpLocks/>
          </p:cNvGrpSpPr>
          <p:nvPr/>
        </p:nvGrpSpPr>
        <p:grpSpPr bwMode="auto">
          <a:xfrm>
            <a:off x="2798763" y="3263900"/>
            <a:ext cx="74612" cy="111125"/>
            <a:chOff x="1763" y="2378"/>
            <a:chExt cx="47" cy="70"/>
          </a:xfrm>
        </p:grpSpPr>
        <p:sp>
          <p:nvSpPr>
            <p:cNvPr id="38079" name="Oval 14"/>
            <p:cNvSpPr>
              <a:spLocks noChangeArrowheads="1"/>
            </p:cNvSpPr>
            <p:nvPr/>
          </p:nvSpPr>
          <p:spPr bwMode="auto">
            <a:xfrm flipH="1" flipV="1">
              <a:off x="1772" y="2397"/>
              <a:ext cx="29" cy="2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080" name="Line 171"/>
            <p:cNvSpPr>
              <a:spLocks noChangeShapeType="1"/>
            </p:cNvSpPr>
            <p:nvPr/>
          </p:nvSpPr>
          <p:spPr bwMode="auto">
            <a:xfrm>
              <a:off x="1763" y="237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81" name="Line 172"/>
            <p:cNvSpPr>
              <a:spLocks noChangeShapeType="1"/>
            </p:cNvSpPr>
            <p:nvPr/>
          </p:nvSpPr>
          <p:spPr bwMode="auto">
            <a:xfrm>
              <a:off x="1763" y="244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42080" name="Group 173"/>
          <p:cNvGrpSpPr>
            <a:grpSpLocks/>
          </p:cNvGrpSpPr>
          <p:nvPr/>
        </p:nvGrpSpPr>
        <p:grpSpPr bwMode="auto">
          <a:xfrm>
            <a:off x="3008313" y="3278188"/>
            <a:ext cx="74612" cy="96837"/>
            <a:chOff x="1895" y="2387"/>
            <a:chExt cx="47" cy="61"/>
          </a:xfrm>
        </p:grpSpPr>
        <p:sp>
          <p:nvSpPr>
            <p:cNvPr id="38074" name="Oval 14"/>
            <p:cNvSpPr>
              <a:spLocks noChangeArrowheads="1"/>
            </p:cNvSpPr>
            <p:nvPr/>
          </p:nvSpPr>
          <p:spPr bwMode="auto">
            <a:xfrm flipH="1" flipV="1">
              <a:off x="1902" y="2401"/>
              <a:ext cx="29" cy="2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171" name="Group 175"/>
            <p:cNvGrpSpPr>
              <a:grpSpLocks/>
            </p:cNvGrpSpPr>
            <p:nvPr/>
          </p:nvGrpSpPr>
          <p:grpSpPr bwMode="auto">
            <a:xfrm>
              <a:off x="1895" y="2387"/>
              <a:ext cx="47" cy="61"/>
              <a:chOff x="856" y="2193"/>
              <a:chExt cx="47" cy="105"/>
            </a:xfrm>
          </p:grpSpPr>
          <p:sp>
            <p:nvSpPr>
              <p:cNvPr id="38076" name="Line 176"/>
              <p:cNvSpPr>
                <a:spLocks noChangeShapeType="1"/>
              </p:cNvSpPr>
              <p:nvPr/>
            </p:nvSpPr>
            <p:spPr bwMode="auto">
              <a:xfrm>
                <a:off x="879" y="2196"/>
                <a:ext cx="0" cy="10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77" name="Line 177"/>
              <p:cNvSpPr>
                <a:spLocks noChangeShapeType="1"/>
              </p:cNvSpPr>
              <p:nvPr/>
            </p:nvSpPr>
            <p:spPr bwMode="auto">
              <a:xfrm>
                <a:off x="856" y="2193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78" name="Line 178"/>
              <p:cNvSpPr>
                <a:spLocks noChangeShapeType="1"/>
              </p:cNvSpPr>
              <p:nvPr/>
            </p:nvSpPr>
            <p:spPr bwMode="auto">
              <a:xfrm>
                <a:off x="856" y="2298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7986" name="Oval 14"/>
          <p:cNvSpPr>
            <a:spLocks noChangeArrowheads="1"/>
          </p:cNvSpPr>
          <p:nvPr/>
        </p:nvSpPr>
        <p:spPr bwMode="auto">
          <a:xfrm flipH="1" flipV="1">
            <a:off x="3222625" y="3255963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82" name="Group 180"/>
          <p:cNvGrpSpPr>
            <a:grpSpLocks/>
          </p:cNvGrpSpPr>
          <p:nvPr/>
        </p:nvGrpSpPr>
        <p:grpSpPr bwMode="auto">
          <a:xfrm>
            <a:off x="3208338" y="3225800"/>
            <a:ext cx="74612" cy="95250"/>
            <a:chOff x="856" y="2193"/>
            <a:chExt cx="47" cy="105"/>
          </a:xfrm>
        </p:grpSpPr>
        <p:sp>
          <p:nvSpPr>
            <p:cNvPr id="38071" name="Line 181"/>
            <p:cNvSpPr>
              <a:spLocks noChangeShapeType="1"/>
            </p:cNvSpPr>
            <p:nvPr/>
          </p:nvSpPr>
          <p:spPr bwMode="auto">
            <a:xfrm>
              <a:off x="879" y="2197"/>
              <a:ext cx="0" cy="1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72" name="Line 182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73" name="Line 183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42083" name="Group 184"/>
          <p:cNvGrpSpPr>
            <a:grpSpLocks/>
          </p:cNvGrpSpPr>
          <p:nvPr/>
        </p:nvGrpSpPr>
        <p:grpSpPr bwMode="auto">
          <a:xfrm>
            <a:off x="3417888" y="3235325"/>
            <a:ext cx="74612" cy="117475"/>
            <a:chOff x="856" y="2192"/>
            <a:chExt cx="47" cy="84"/>
          </a:xfrm>
        </p:grpSpPr>
        <p:sp>
          <p:nvSpPr>
            <p:cNvPr id="38066" name="Oval 14"/>
            <p:cNvSpPr>
              <a:spLocks noChangeArrowheads="1"/>
            </p:cNvSpPr>
            <p:nvPr/>
          </p:nvSpPr>
          <p:spPr bwMode="auto">
            <a:xfrm flipH="1" flipV="1">
              <a:off x="865" y="2219"/>
              <a:ext cx="29" cy="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42163" name="Group 186"/>
            <p:cNvGrpSpPr>
              <a:grpSpLocks/>
            </p:cNvGrpSpPr>
            <p:nvPr/>
          </p:nvGrpSpPr>
          <p:grpSpPr bwMode="auto">
            <a:xfrm>
              <a:off x="856" y="2192"/>
              <a:ext cx="47" cy="84"/>
              <a:chOff x="856" y="2193"/>
              <a:chExt cx="47" cy="105"/>
            </a:xfrm>
          </p:grpSpPr>
          <p:sp>
            <p:nvSpPr>
              <p:cNvPr id="38068" name="Line 187"/>
              <p:cNvSpPr>
                <a:spLocks noChangeShapeType="1"/>
              </p:cNvSpPr>
              <p:nvPr/>
            </p:nvSpPr>
            <p:spPr bwMode="auto">
              <a:xfrm>
                <a:off x="879" y="2197"/>
                <a:ext cx="0" cy="99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69" name="Line 188"/>
              <p:cNvSpPr>
                <a:spLocks noChangeShapeType="1"/>
              </p:cNvSpPr>
              <p:nvPr/>
            </p:nvSpPr>
            <p:spPr bwMode="auto">
              <a:xfrm>
                <a:off x="856" y="2193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70" name="Line 189"/>
              <p:cNvSpPr>
                <a:spLocks noChangeShapeType="1"/>
              </p:cNvSpPr>
              <p:nvPr/>
            </p:nvSpPr>
            <p:spPr bwMode="auto">
              <a:xfrm>
                <a:off x="856" y="2298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7989" name="Oval 14"/>
          <p:cNvSpPr>
            <a:spLocks noChangeArrowheads="1"/>
          </p:cNvSpPr>
          <p:nvPr/>
        </p:nvSpPr>
        <p:spPr bwMode="auto">
          <a:xfrm flipH="1" flipV="1">
            <a:off x="3638550" y="326548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85" name="Group 191"/>
          <p:cNvGrpSpPr>
            <a:grpSpLocks/>
          </p:cNvGrpSpPr>
          <p:nvPr/>
        </p:nvGrpSpPr>
        <p:grpSpPr bwMode="auto">
          <a:xfrm>
            <a:off x="3624263" y="3232150"/>
            <a:ext cx="74612" cy="111125"/>
            <a:chOff x="856" y="2193"/>
            <a:chExt cx="47" cy="105"/>
          </a:xfrm>
        </p:grpSpPr>
        <p:sp>
          <p:nvSpPr>
            <p:cNvPr id="38063" name="Line 192"/>
            <p:cNvSpPr>
              <a:spLocks noChangeShapeType="1"/>
            </p:cNvSpPr>
            <p:nvPr/>
          </p:nvSpPr>
          <p:spPr bwMode="auto">
            <a:xfrm>
              <a:off x="879" y="2198"/>
              <a:ext cx="0" cy="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64" name="Line 193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65" name="Line 194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91" name="Oval 14"/>
          <p:cNvSpPr>
            <a:spLocks noChangeArrowheads="1"/>
          </p:cNvSpPr>
          <p:nvPr/>
        </p:nvSpPr>
        <p:spPr bwMode="auto">
          <a:xfrm flipH="1" flipV="1">
            <a:off x="3841750" y="3306763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87" name="Group 196"/>
          <p:cNvGrpSpPr>
            <a:grpSpLocks/>
          </p:cNvGrpSpPr>
          <p:nvPr/>
        </p:nvGrpSpPr>
        <p:grpSpPr bwMode="auto">
          <a:xfrm>
            <a:off x="3827463" y="3276600"/>
            <a:ext cx="74612" cy="101600"/>
            <a:chOff x="856" y="2193"/>
            <a:chExt cx="47" cy="105"/>
          </a:xfrm>
        </p:grpSpPr>
        <p:sp>
          <p:nvSpPr>
            <p:cNvPr id="38060" name="Line 197"/>
            <p:cNvSpPr>
              <a:spLocks noChangeShapeType="1"/>
            </p:cNvSpPr>
            <p:nvPr/>
          </p:nvSpPr>
          <p:spPr bwMode="auto">
            <a:xfrm>
              <a:off x="879" y="2196"/>
              <a:ext cx="0" cy="1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61" name="Line 198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62" name="Line 199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93" name="Oval 14"/>
          <p:cNvSpPr>
            <a:spLocks noChangeArrowheads="1"/>
          </p:cNvSpPr>
          <p:nvPr/>
        </p:nvSpPr>
        <p:spPr bwMode="auto">
          <a:xfrm flipH="1" flipV="1">
            <a:off x="4048125" y="326548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89" name="Group 201"/>
          <p:cNvGrpSpPr>
            <a:grpSpLocks/>
          </p:cNvGrpSpPr>
          <p:nvPr/>
        </p:nvGrpSpPr>
        <p:grpSpPr bwMode="auto">
          <a:xfrm>
            <a:off x="4033838" y="3228975"/>
            <a:ext cx="74612" cy="111125"/>
            <a:chOff x="856" y="2193"/>
            <a:chExt cx="47" cy="105"/>
          </a:xfrm>
        </p:grpSpPr>
        <p:sp>
          <p:nvSpPr>
            <p:cNvPr id="38057" name="Line 202"/>
            <p:cNvSpPr>
              <a:spLocks noChangeShapeType="1"/>
            </p:cNvSpPr>
            <p:nvPr/>
          </p:nvSpPr>
          <p:spPr bwMode="auto">
            <a:xfrm>
              <a:off x="879" y="2198"/>
              <a:ext cx="0" cy="9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58" name="Line 203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59" name="Line 204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95" name="Oval 14"/>
          <p:cNvSpPr>
            <a:spLocks noChangeArrowheads="1"/>
          </p:cNvSpPr>
          <p:nvPr/>
        </p:nvSpPr>
        <p:spPr bwMode="auto">
          <a:xfrm flipH="1" flipV="1">
            <a:off x="4251325" y="3309938"/>
            <a:ext cx="46038" cy="46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2091" name="Group 206"/>
          <p:cNvGrpSpPr>
            <a:grpSpLocks/>
          </p:cNvGrpSpPr>
          <p:nvPr/>
        </p:nvGrpSpPr>
        <p:grpSpPr bwMode="auto">
          <a:xfrm>
            <a:off x="4237038" y="3276600"/>
            <a:ext cx="74612" cy="101600"/>
            <a:chOff x="856" y="2193"/>
            <a:chExt cx="47" cy="105"/>
          </a:xfrm>
        </p:grpSpPr>
        <p:sp>
          <p:nvSpPr>
            <p:cNvPr id="38054" name="Line 207"/>
            <p:cNvSpPr>
              <a:spLocks noChangeShapeType="1"/>
            </p:cNvSpPr>
            <p:nvPr/>
          </p:nvSpPr>
          <p:spPr bwMode="auto">
            <a:xfrm>
              <a:off x="879" y="2196"/>
              <a:ext cx="0" cy="1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55" name="Line 208"/>
            <p:cNvSpPr>
              <a:spLocks noChangeShapeType="1"/>
            </p:cNvSpPr>
            <p:nvPr/>
          </p:nvSpPr>
          <p:spPr bwMode="auto">
            <a:xfrm>
              <a:off x="856" y="2193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56" name="Line 209"/>
            <p:cNvSpPr>
              <a:spLocks noChangeShapeType="1"/>
            </p:cNvSpPr>
            <p:nvPr/>
          </p:nvSpPr>
          <p:spPr bwMode="auto">
            <a:xfrm>
              <a:off x="856" y="2298"/>
              <a:ext cx="47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997" name="Freeform 210"/>
          <p:cNvSpPr>
            <a:spLocks/>
          </p:cNvSpPr>
          <p:nvPr/>
        </p:nvSpPr>
        <p:spPr bwMode="auto">
          <a:xfrm>
            <a:off x="1366838" y="2617788"/>
            <a:ext cx="2881312" cy="280987"/>
          </a:xfrm>
          <a:custGeom>
            <a:avLst/>
            <a:gdLst>
              <a:gd name="T0" fmla="*/ 0 w 1815"/>
              <a:gd name="T1" fmla="*/ 2147483647 h 177"/>
              <a:gd name="T2" fmla="*/ 2147483647 w 1815"/>
              <a:gd name="T3" fmla="*/ 2147483647 h 177"/>
              <a:gd name="T4" fmla="*/ 2147483647 w 1815"/>
              <a:gd name="T5" fmla="*/ 2147483647 h 177"/>
              <a:gd name="T6" fmla="*/ 2147483647 w 1815"/>
              <a:gd name="T7" fmla="*/ 2147483647 h 177"/>
              <a:gd name="T8" fmla="*/ 2147483647 w 1815"/>
              <a:gd name="T9" fmla="*/ 2147483647 h 177"/>
              <a:gd name="T10" fmla="*/ 2147483647 w 1815"/>
              <a:gd name="T11" fmla="*/ 2147483647 h 177"/>
              <a:gd name="T12" fmla="*/ 2147483647 w 1815"/>
              <a:gd name="T13" fmla="*/ 2147483647 h 177"/>
              <a:gd name="T14" fmla="*/ 2147483647 w 1815"/>
              <a:gd name="T15" fmla="*/ 0 h 177"/>
              <a:gd name="T16" fmla="*/ 2147483647 w 1815"/>
              <a:gd name="T17" fmla="*/ 2147483647 h 177"/>
              <a:gd name="T18" fmla="*/ 2147483647 w 1815"/>
              <a:gd name="T19" fmla="*/ 2147483647 h 177"/>
              <a:gd name="T20" fmla="*/ 2147483647 w 1815"/>
              <a:gd name="T21" fmla="*/ 2147483647 h 177"/>
              <a:gd name="T22" fmla="*/ 2147483647 w 1815"/>
              <a:gd name="T23" fmla="*/ 2147483647 h 177"/>
              <a:gd name="T24" fmla="*/ 2147483647 w 1815"/>
              <a:gd name="T25" fmla="*/ 2147483647 h 177"/>
              <a:gd name="T26" fmla="*/ 2147483647 w 1815"/>
              <a:gd name="T27" fmla="*/ 2147483647 h 177"/>
              <a:gd name="T28" fmla="*/ 2147483647 w 1815"/>
              <a:gd name="T29" fmla="*/ 2147483647 h 1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15"/>
              <a:gd name="T46" fmla="*/ 0 h 177"/>
              <a:gd name="T47" fmla="*/ 1815 w 1815"/>
              <a:gd name="T48" fmla="*/ 177 h 1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15" h="177">
                <a:moveTo>
                  <a:pt x="0" y="177"/>
                </a:moveTo>
                <a:lnTo>
                  <a:pt x="128" y="30"/>
                </a:lnTo>
                <a:lnTo>
                  <a:pt x="218" y="30"/>
                </a:lnTo>
                <a:lnTo>
                  <a:pt x="361" y="21"/>
                </a:lnTo>
                <a:lnTo>
                  <a:pt x="480" y="24"/>
                </a:lnTo>
                <a:lnTo>
                  <a:pt x="639" y="54"/>
                </a:lnTo>
                <a:lnTo>
                  <a:pt x="760" y="18"/>
                </a:lnTo>
                <a:lnTo>
                  <a:pt x="909" y="0"/>
                </a:lnTo>
                <a:lnTo>
                  <a:pt x="1022" y="27"/>
                </a:lnTo>
                <a:lnTo>
                  <a:pt x="1150" y="39"/>
                </a:lnTo>
                <a:lnTo>
                  <a:pt x="1282" y="21"/>
                </a:lnTo>
                <a:lnTo>
                  <a:pt x="1413" y="63"/>
                </a:lnTo>
                <a:lnTo>
                  <a:pt x="1538" y="57"/>
                </a:lnTo>
                <a:lnTo>
                  <a:pt x="1678" y="84"/>
                </a:lnTo>
                <a:lnTo>
                  <a:pt x="1815" y="48"/>
                </a:ln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98" name="Freeform 211"/>
          <p:cNvSpPr>
            <a:spLocks/>
          </p:cNvSpPr>
          <p:nvPr/>
        </p:nvSpPr>
        <p:spPr bwMode="auto">
          <a:xfrm>
            <a:off x="1395413" y="3027363"/>
            <a:ext cx="2895600" cy="304800"/>
          </a:xfrm>
          <a:custGeom>
            <a:avLst/>
            <a:gdLst>
              <a:gd name="T0" fmla="*/ 0 w 1824"/>
              <a:gd name="T1" fmla="*/ 0 h 192"/>
              <a:gd name="T2" fmla="*/ 2147483647 w 1824"/>
              <a:gd name="T3" fmla="*/ 2147483647 h 192"/>
              <a:gd name="T4" fmla="*/ 2147483647 w 1824"/>
              <a:gd name="T5" fmla="*/ 2147483647 h 192"/>
              <a:gd name="T6" fmla="*/ 2147483647 w 1824"/>
              <a:gd name="T7" fmla="*/ 2147483647 h 192"/>
              <a:gd name="T8" fmla="*/ 2147483647 w 1824"/>
              <a:gd name="T9" fmla="*/ 2147483647 h 192"/>
              <a:gd name="T10" fmla="*/ 2147483647 w 1824"/>
              <a:gd name="T11" fmla="*/ 2147483647 h 192"/>
              <a:gd name="T12" fmla="*/ 2147483647 w 1824"/>
              <a:gd name="T13" fmla="*/ 2147483647 h 192"/>
              <a:gd name="T14" fmla="*/ 2147483647 w 1824"/>
              <a:gd name="T15" fmla="*/ 2147483647 h 192"/>
              <a:gd name="T16" fmla="*/ 2147483647 w 1824"/>
              <a:gd name="T17" fmla="*/ 2147483647 h 192"/>
              <a:gd name="T18" fmla="*/ 2147483647 w 1824"/>
              <a:gd name="T19" fmla="*/ 2147483647 h 192"/>
              <a:gd name="T20" fmla="*/ 2147483647 w 1824"/>
              <a:gd name="T21" fmla="*/ 2147483647 h 192"/>
              <a:gd name="T22" fmla="*/ 2147483647 w 1824"/>
              <a:gd name="T23" fmla="*/ 2147483647 h 192"/>
              <a:gd name="T24" fmla="*/ 2147483647 w 1824"/>
              <a:gd name="T25" fmla="*/ 2147483647 h 192"/>
              <a:gd name="T26" fmla="*/ 2147483647 w 1824"/>
              <a:gd name="T27" fmla="*/ 2147483647 h 192"/>
              <a:gd name="T28" fmla="*/ 2147483647 w 1824"/>
              <a:gd name="T29" fmla="*/ 2147483647 h 192"/>
              <a:gd name="T30" fmla="*/ 2147483647 w 1824"/>
              <a:gd name="T31" fmla="*/ 2147483647 h 1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4"/>
              <a:gd name="T49" fmla="*/ 0 h 192"/>
              <a:gd name="T50" fmla="*/ 1824 w 1824"/>
              <a:gd name="T51" fmla="*/ 192 h 1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4" h="192">
                <a:moveTo>
                  <a:pt x="0" y="0"/>
                </a:moveTo>
                <a:lnTo>
                  <a:pt x="123" y="174"/>
                </a:lnTo>
                <a:lnTo>
                  <a:pt x="249" y="186"/>
                </a:lnTo>
                <a:lnTo>
                  <a:pt x="387" y="171"/>
                </a:lnTo>
                <a:lnTo>
                  <a:pt x="510" y="171"/>
                </a:lnTo>
                <a:lnTo>
                  <a:pt x="654" y="183"/>
                </a:lnTo>
                <a:lnTo>
                  <a:pt x="774" y="192"/>
                </a:lnTo>
                <a:lnTo>
                  <a:pt x="909" y="183"/>
                </a:lnTo>
                <a:lnTo>
                  <a:pt x="1035" y="189"/>
                </a:lnTo>
                <a:lnTo>
                  <a:pt x="1179" y="156"/>
                </a:lnTo>
                <a:lnTo>
                  <a:pt x="1290" y="168"/>
                </a:lnTo>
                <a:lnTo>
                  <a:pt x="1419" y="165"/>
                </a:lnTo>
                <a:lnTo>
                  <a:pt x="1551" y="192"/>
                </a:lnTo>
                <a:lnTo>
                  <a:pt x="1683" y="162"/>
                </a:lnTo>
                <a:lnTo>
                  <a:pt x="1824" y="189"/>
                </a:lnTo>
                <a:lnTo>
                  <a:pt x="1809" y="171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7999" name="Freeform 212"/>
          <p:cNvSpPr>
            <a:spLocks/>
          </p:cNvSpPr>
          <p:nvPr/>
        </p:nvSpPr>
        <p:spPr bwMode="auto">
          <a:xfrm>
            <a:off x="5262563" y="1936750"/>
            <a:ext cx="3052762" cy="2400300"/>
          </a:xfrm>
          <a:custGeom>
            <a:avLst/>
            <a:gdLst>
              <a:gd name="T0" fmla="*/ 0 w 1878"/>
              <a:gd name="T1" fmla="*/ 0 h 1536"/>
              <a:gd name="T2" fmla="*/ 0 w 1878"/>
              <a:gd name="T3" fmla="*/ 2147483647 h 1536"/>
              <a:gd name="T4" fmla="*/ 2147483647 w 1878"/>
              <a:gd name="T5" fmla="*/ 2147483647 h 1536"/>
              <a:gd name="T6" fmla="*/ 0 60000 65536"/>
              <a:gd name="T7" fmla="*/ 0 60000 65536"/>
              <a:gd name="T8" fmla="*/ 0 60000 65536"/>
              <a:gd name="T9" fmla="*/ 0 w 1878"/>
              <a:gd name="T10" fmla="*/ 0 h 1536"/>
              <a:gd name="T11" fmla="*/ 1878 w 1878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8" h="1536">
                <a:moveTo>
                  <a:pt x="0" y="0"/>
                </a:moveTo>
                <a:lnTo>
                  <a:pt x="0" y="1536"/>
                </a:lnTo>
                <a:lnTo>
                  <a:pt x="1878" y="1533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0" name="Line 213"/>
          <p:cNvSpPr>
            <a:spLocks noChangeShapeType="1"/>
          </p:cNvSpPr>
          <p:nvPr/>
        </p:nvSpPr>
        <p:spPr bwMode="auto">
          <a:xfrm>
            <a:off x="5189538" y="4095750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1" name="Line 214"/>
          <p:cNvSpPr>
            <a:spLocks noChangeShapeType="1"/>
          </p:cNvSpPr>
          <p:nvPr/>
        </p:nvSpPr>
        <p:spPr bwMode="auto">
          <a:xfrm>
            <a:off x="5189538" y="3859213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2" name="Line 215"/>
          <p:cNvSpPr>
            <a:spLocks noChangeShapeType="1"/>
          </p:cNvSpPr>
          <p:nvPr/>
        </p:nvSpPr>
        <p:spPr bwMode="auto">
          <a:xfrm>
            <a:off x="5189538" y="3619500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3" name="Line 216"/>
          <p:cNvSpPr>
            <a:spLocks noChangeShapeType="1"/>
          </p:cNvSpPr>
          <p:nvPr/>
        </p:nvSpPr>
        <p:spPr bwMode="auto">
          <a:xfrm>
            <a:off x="5189538" y="3379788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4" name="Line 217"/>
          <p:cNvSpPr>
            <a:spLocks noChangeShapeType="1"/>
          </p:cNvSpPr>
          <p:nvPr/>
        </p:nvSpPr>
        <p:spPr bwMode="auto">
          <a:xfrm>
            <a:off x="5189538" y="3140075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5" name="Line 218"/>
          <p:cNvSpPr>
            <a:spLocks noChangeShapeType="1"/>
          </p:cNvSpPr>
          <p:nvPr/>
        </p:nvSpPr>
        <p:spPr bwMode="auto">
          <a:xfrm>
            <a:off x="5189538" y="2903538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6" name="Line 219"/>
          <p:cNvSpPr>
            <a:spLocks noChangeShapeType="1"/>
          </p:cNvSpPr>
          <p:nvPr/>
        </p:nvSpPr>
        <p:spPr bwMode="auto">
          <a:xfrm>
            <a:off x="5189538" y="2663825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7" name="Line 220"/>
          <p:cNvSpPr>
            <a:spLocks noChangeShapeType="1"/>
          </p:cNvSpPr>
          <p:nvPr/>
        </p:nvSpPr>
        <p:spPr bwMode="auto">
          <a:xfrm>
            <a:off x="5189538" y="2425700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8" name="Line 221"/>
          <p:cNvSpPr>
            <a:spLocks noChangeShapeType="1"/>
          </p:cNvSpPr>
          <p:nvPr/>
        </p:nvSpPr>
        <p:spPr bwMode="auto">
          <a:xfrm>
            <a:off x="5189538" y="2189163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09" name="Line 222"/>
          <p:cNvSpPr>
            <a:spLocks noChangeShapeType="1"/>
          </p:cNvSpPr>
          <p:nvPr/>
        </p:nvSpPr>
        <p:spPr bwMode="auto">
          <a:xfrm>
            <a:off x="5189538" y="1949450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0" name="Line 223"/>
          <p:cNvSpPr>
            <a:spLocks noChangeShapeType="1"/>
          </p:cNvSpPr>
          <p:nvPr/>
        </p:nvSpPr>
        <p:spPr bwMode="auto">
          <a:xfrm rot="-5400000">
            <a:off x="5216525" y="4392613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1" name="Line 224"/>
          <p:cNvSpPr>
            <a:spLocks noChangeShapeType="1"/>
          </p:cNvSpPr>
          <p:nvPr/>
        </p:nvSpPr>
        <p:spPr bwMode="auto">
          <a:xfrm rot="-5400000">
            <a:off x="55197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2" name="Line 225"/>
          <p:cNvSpPr>
            <a:spLocks noChangeShapeType="1"/>
          </p:cNvSpPr>
          <p:nvPr/>
        </p:nvSpPr>
        <p:spPr bwMode="auto">
          <a:xfrm rot="-5400000">
            <a:off x="58245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3" name="Line 226"/>
          <p:cNvSpPr>
            <a:spLocks noChangeShapeType="1"/>
          </p:cNvSpPr>
          <p:nvPr/>
        </p:nvSpPr>
        <p:spPr bwMode="auto">
          <a:xfrm rot="-5400000">
            <a:off x="61293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4" name="Line 227"/>
          <p:cNvSpPr>
            <a:spLocks noChangeShapeType="1"/>
          </p:cNvSpPr>
          <p:nvPr/>
        </p:nvSpPr>
        <p:spPr bwMode="auto">
          <a:xfrm rot="-5400000">
            <a:off x="64341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5" name="Line 228"/>
          <p:cNvSpPr>
            <a:spLocks noChangeShapeType="1"/>
          </p:cNvSpPr>
          <p:nvPr/>
        </p:nvSpPr>
        <p:spPr bwMode="auto">
          <a:xfrm rot="-5400000">
            <a:off x="67389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6" name="Line 229"/>
          <p:cNvSpPr>
            <a:spLocks noChangeShapeType="1"/>
          </p:cNvSpPr>
          <p:nvPr/>
        </p:nvSpPr>
        <p:spPr bwMode="auto">
          <a:xfrm rot="-5400000">
            <a:off x="70437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7" name="Line 230"/>
          <p:cNvSpPr>
            <a:spLocks noChangeShapeType="1"/>
          </p:cNvSpPr>
          <p:nvPr/>
        </p:nvSpPr>
        <p:spPr bwMode="auto">
          <a:xfrm rot="-5400000">
            <a:off x="73485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8" name="Line 231"/>
          <p:cNvSpPr>
            <a:spLocks noChangeShapeType="1"/>
          </p:cNvSpPr>
          <p:nvPr/>
        </p:nvSpPr>
        <p:spPr bwMode="auto">
          <a:xfrm rot="-5400000">
            <a:off x="7653337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19" name="Line 232"/>
          <p:cNvSpPr>
            <a:spLocks noChangeShapeType="1"/>
          </p:cNvSpPr>
          <p:nvPr/>
        </p:nvSpPr>
        <p:spPr bwMode="auto">
          <a:xfrm rot="-5400000">
            <a:off x="8259762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20" name="Line 233"/>
          <p:cNvSpPr>
            <a:spLocks noChangeShapeType="1"/>
          </p:cNvSpPr>
          <p:nvPr/>
        </p:nvSpPr>
        <p:spPr bwMode="auto">
          <a:xfrm rot="-5400000">
            <a:off x="7954962" y="4383088"/>
            <a:ext cx="920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21" name="Text Box 234"/>
          <p:cNvSpPr txBox="1">
            <a:spLocks noChangeArrowheads="1"/>
          </p:cNvSpPr>
          <p:nvPr/>
        </p:nvSpPr>
        <p:spPr bwMode="auto">
          <a:xfrm>
            <a:off x="5168900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8022" name="Text Box 235"/>
          <p:cNvSpPr txBox="1">
            <a:spLocks noChangeArrowheads="1"/>
          </p:cNvSpPr>
          <p:nvPr/>
        </p:nvSpPr>
        <p:spPr bwMode="auto">
          <a:xfrm>
            <a:off x="5470525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38023" name="Text Box 236"/>
          <p:cNvSpPr txBox="1">
            <a:spLocks noChangeArrowheads="1"/>
          </p:cNvSpPr>
          <p:nvPr/>
        </p:nvSpPr>
        <p:spPr bwMode="auto">
          <a:xfrm>
            <a:off x="5775325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20</a:t>
            </a:r>
          </a:p>
        </p:txBody>
      </p:sp>
      <p:sp>
        <p:nvSpPr>
          <p:cNvPr id="38024" name="Text Box 237"/>
          <p:cNvSpPr txBox="1">
            <a:spLocks noChangeArrowheads="1"/>
          </p:cNvSpPr>
          <p:nvPr/>
        </p:nvSpPr>
        <p:spPr bwMode="auto">
          <a:xfrm>
            <a:off x="6080125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38025" name="Text Box 238"/>
          <p:cNvSpPr txBox="1">
            <a:spLocks noChangeArrowheads="1"/>
          </p:cNvSpPr>
          <p:nvPr/>
        </p:nvSpPr>
        <p:spPr bwMode="auto">
          <a:xfrm>
            <a:off x="6381750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40</a:t>
            </a:r>
          </a:p>
        </p:txBody>
      </p:sp>
      <p:sp>
        <p:nvSpPr>
          <p:cNvPr id="38026" name="Text Box 239"/>
          <p:cNvSpPr txBox="1">
            <a:spLocks noChangeArrowheads="1"/>
          </p:cNvSpPr>
          <p:nvPr/>
        </p:nvSpPr>
        <p:spPr bwMode="auto">
          <a:xfrm>
            <a:off x="6689725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50</a:t>
            </a:r>
          </a:p>
        </p:txBody>
      </p:sp>
      <p:sp>
        <p:nvSpPr>
          <p:cNvPr id="38027" name="Text Box 240"/>
          <p:cNvSpPr txBox="1">
            <a:spLocks noChangeArrowheads="1"/>
          </p:cNvSpPr>
          <p:nvPr/>
        </p:nvSpPr>
        <p:spPr bwMode="auto">
          <a:xfrm>
            <a:off x="6999288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60</a:t>
            </a:r>
          </a:p>
        </p:txBody>
      </p:sp>
      <p:sp>
        <p:nvSpPr>
          <p:cNvPr id="38028" name="Text Box 241"/>
          <p:cNvSpPr txBox="1">
            <a:spLocks noChangeArrowheads="1"/>
          </p:cNvSpPr>
          <p:nvPr/>
        </p:nvSpPr>
        <p:spPr bwMode="auto">
          <a:xfrm>
            <a:off x="7300913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70</a:t>
            </a:r>
          </a:p>
        </p:txBody>
      </p:sp>
      <p:sp>
        <p:nvSpPr>
          <p:cNvPr id="38029" name="Text Box 242"/>
          <p:cNvSpPr txBox="1">
            <a:spLocks noChangeArrowheads="1"/>
          </p:cNvSpPr>
          <p:nvPr/>
        </p:nvSpPr>
        <p:spPr bwMode="auto">
          <a:xfrm>
            <a:off x="7605713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80</a:t>
            </a:r>
          </a:p>
        </p:txBody>
      </p:sp>
      <p:sp>
        <p:nvSpPr>
          <p:cNvPr id="38030" name="Text Box 243"/>
          <p:cNvSpPr txBox="1">
            <a:spLocks noChangeArrowheads="1"/>
          </p:cNvSpPr>
          <p:nvPr/>
        </p:nvSpPr>
        <p:spPr bwMode="auto">
          <a:xfrm>
            <a:off x="7910513" y="443071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90</a:t>
            </a:r>
          </a:p>
        </p:txBody>
      </p:sp>
      <p:sp>
        <p:nvSpPr>
          <p:cNvPr id="38031" name="Text Box 244"/>
          <p:cNvSpPr txBox="1">
            <a:spLocks noChangeArrowheads="1"/>
          </p:cNvSpPr>
          <p:nvPr/>
        </p:nvSpPr>
        <p:spPr bwMode="auto">
          <a:xfrm>
            <a:off x="8170863" y="4429125"/>
            <a:ext cx="306387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38032" name="Text Box 245"/>
          <p:cNvSpPr txBox="1">
            <a:spLocks noChangeArrowheads="1"/>
          </p:cNvSpPr>
          <p:nvPr/>
        </p:nvSpPr>
        <p:spPr bwMode="auto">
          <a:xfrm>
            <a:off x="5238750" y="4730750"/>
            <a:ext cx="307340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Days</a:t>
            </a:r>
          </a:p>
        </p:txBody>
      </p:sp>
      <p:sp>
        <p:nvSpPr>
          <p:cNvPr id="38033" name="Text Box 246"/>
          <p:cNvSpPr txBox="1">
            <a:spLocks noChangeArrowheads="1"/>
          </p:cNvSpPr>
          <p:nvPr/>
        </p:nvSpPr>
        <p:spPr bwMode="auto">
          <a:xfrm rot="-5400000">
            <a:off x="3815556" y="3032919"/>
            <a:ext cx="1825625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Probability of Survival (%)</a:t>
            </a:r>
          </a:p>
        </p:txBody>
      </p:sp>
      <p:sp>
        <p:nvSpPr>
          <p:cNvPr id="38034" name="Text Box 247"/>
          <p:cNvSpPr txBox="1">
            <a:spLocks noChangeArrowheads="1"/>
          </p:cNvSpPr>
          <p:nvPr/>
        </p:nvSpPr>
        <p:spPr bwMode="auto">
          <a:xfrm>
            <a:off x="6018213" y="2189163"/>
            <a:ext cx="216852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Conventional therapy (n=290)</a:t>
            </a:r>
          </a:p>
        </p:txBody>
      </p:sp>
      <p:sp>
        <p:nvSpPr>
          <p:cNvPr id="38035" name="Text Box 248"/>
          <p:cNvSpPr txBox="1">
            <a:spLocks noChangeArrowheads="1"/>
          </p:cNvSpPr>
          <p:nvPr/>
        </p:nvSpPr>
        <p:spPr bwMode="auto">
          <a:xfrm>
            <a:off x="6321425" y="2976563"/>
            <a:ext cx="18494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Intensive therapy (n=247)</a:t>
            </a:r>
          </a:p>
        </p:txBody>
      </p:sp>
      <p:sp>
        <p:nvSpPr>
          <p:cNvPr id="38036" name="Text Box 249"/>
          <p:cNvSpPr txBox="1">
            <a:spLocks noChangeArrowheads="1"/>
          </p:cNvSpPr>
          <p:nvPr/>
        </p:nvSpPr>
        <p:spPr bwMode="auto">
          <a:xfrm>
            <a:off x="4959350" y="4233863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8037" name="Text Box 250"/>
          <p:cNvSpPr txBox="1">
            <a:spLocks noChangeArrowheads="1"/>
          </p:cNvSpPr>
          <p:nvPr/>
        </p:nvSpPr>
        <p:spPr bwMode="auto">
          <a:xfrm>
            <a:off x="4959350" y="399415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38038" name="Text Box 251"/>
          <p:cNvSpPr txBox="1">
            <a:spLocks noChangeArrowheads="1"/>
          </p:cNvSpPr>
          <p:nvPr/>
        </p:nvSpPr>
        <p:spPr bwMode="auto">
          <a:xfrm>
            <a:off x="4959350" y="3756025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20</a:t>
            </a:r>
          </a:p>
        </p:txBody>
      </p:sp>
      <p:sp>
        <p:nvSpPr>
          <p:cNvPr id="38039" name="Text Box 252"/>
          <p:cNvSpPr txBox="1">
            <a:spLocks noChangeArrowheads="1"/>
          </p:cNvSpPr>
          <p:nvPr/>
        </p:nvSpPr>
        <p:spPr bwMode="auto">
          <a:xfrm>
            <a:off x="4959350" y="351790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30</a:t>
            </a:r>
          </a:p>
        </p:txBody>
      </p:sp>
      <p:sp>
        <p:nvSpPr>
          <p:cNvPr id="38040" name="Text Box 253"/>
          <p:cNvSpPr txBox="1">
            <a:spLocks noChangeArrowheads="1"/>
          </p:cNvSpPr>
          <p:nvPr/>
        </p:nvSpPr>
        <p:spPr bwMode="auto">
          <a:xfrm>
            <a:off x="4959350" y="328295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40</a:t>
            </a:r>
          </a:p>
        </p:txBody>
      </p:sp>
      <p:sp>
        <p:nvSpPr>
          <p:cNvPr id="38041" name="Text Box 254"/>
          <p:cNvSpPr txBox="1">
            <a:spLocks noChangeArrowheads="1"/>
          </p:cNvSpPr>
          <p:nvPr/>
        </p:nvSpPr>
        <p:spPr bwMode="auto">
          <a:xfrm>
            <a:off x="4959350" y="3038475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50</a:t>
            </a:r>
          </a:p>
        </p:txBody>
      </p:sp>
      <p:sp>
        <p:nvSpPr>
          <p:cNvPr id="38042" name="Text Box 255"/>
          <p:cNvSpPr txBox="1">
            <a:spLocks noChangeArrowheads="1"/>
          </p:cNvSpPr>
          <p:nvPr/>
        </p:nvSpPr>
        <p:spPr bwMode="auto">
          <a:xfrm>
            <a:off x="4959350" y="2808288"/>
            <a:ext cx="184150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60</a:t>
            </a:r>
          </a:p>
        </p:txBody>
      </p:sp>
      <p:sp>
        <p:nvSpPr>
          <p:cNvPr id="38043" name="Text Box 256"/>
          <p:cNvSpPr txBox="1">
            <a:spLocks noChangeArrowheads="1"/>
          </p:cNvSpPr>
          <p:nvPr/>
        </p:nvSpPr>
        <p:spPr bwMode="auto">
          <a:xfrm>
            <a:off x="4959350" y="256540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70</a:t>
            </a:r>
          </a:p>
        </p:txBody>
      </p:sp>
      <p:sp>
        <p:nvSpPr>
          <p:cNvPr id="38044" name="Text Box 257"/>
          <p:cNvSpPr txBox="1">
            <a:spLocks noChangeArrowheads="1"/>
          </p:cNvSpPr>
          <p:nvPr/>
        </p:nvSpPr>
        <p:spPr bwMode="auto">
          <a:xfrm>
            <a:off x="4959350" y="233045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80</a:t>
            </a:r>
          </a:p>
        </p:txBody>
      </p:sp>
      <p:sp>
        <p:nvSpPr>
          <p:cNvPr id="38045" name="Text Box 258"/>
          <p:cNvSpPr txBox="1">
            <a:spLocks noChangeArrowheads="1"/>
          </p:cNvSpPr>
          <p:nvPr/>
        </p:nvSpPr>
        <p:spPr bwMode="auto">
          <a:xfrm>
            <a:off x="4959350" y="2089150"/>
            <a:ext cx="184150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90</a:t>
            </a:r>
          </a:p>
        </p:txBody>
      </p:sp>
      <p:sp>
        <p:nvSpPr>
          <p:cNvPr id="38046" name="Text Box 259"/>
          <p:cNvSpPr txBox="1">
            <a:spLocks noChangeArrowheads="1"/>
          </p:cNvSpPr>
          <p:nvPr/>
        </p:nvSpPr>
        <p:spPr bwMode="auto">
          <a:xfrm>
            <a:off x="4848225" y="1846263"/>
            <a:ext cx="295275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100</a:t>
            </a:r>
          </a:p>
        </p:txBody>
      </p:sp>
      <p:sp>
        <p:nvSpPr>
          <p:cNvPr id="38047" name="Freeform 260"/>
          <p:cNvSpPr>
            <a:spLocks/>
          </p:cNvSpPr>
          <p:nvPr/>
        </p:nvSpPr>
        <p:spPr bwMode="auto">
          <a:xfrm>
            <a:off x="5275263" y="1943100"/>
            <a:ext cx="2770187" cy="965200"/>
          </a:xfrm>
          <a:custGeom>
            <a:avLst/>
            <a:gdLst>
              <a:gd name="T0" fmla="*/ 2147483647 w 1745"/>
              <a:gd name="T1" fmla="*/ 2147483647 h 608"/>
              <a:gd name="T2" fmla="*/ 2147483647 w 1745"/>
              <a:gd name="T3" fmla="*/ 2147483647 h 608"/>
              <a:gd name="T4" fmla="*/ 2147483647 w 1745"/>
              <a:gd name="T5" fmla="*/ 2147483647 h 608"/>
              <a:gd name="T6" fmla="*/ 2147483647 w 1745"/>
              <a:gd name="T7" fmla="*/ 2147483647 h 608"/>
              <a:gd name="T8" fmla="*/ 2147483647 w 1745"/>
              <a:gd name="T9" fmla="*/ 2147483647 h 608"/>
              <a:gd name="T10" fmla="*/ 2147483647 w 1745"/>
              <a:gd name="T11" fmla="*/ 2147483647 h 608"/>
              <a:gd name="T12" fmla="*/ 2147483647 w 1745"/>
              <a:gd name="T13" fmla="*/ 2147483647 h 608"/>
              <a:gd name="T14" fmla="*/ 2147483647 w 1745"/>
              <a:gd name="T15" fmla="*/ 2147483647 h 608"/>
              <a:gd name="T16" fmla="*/ 2147483647 w 1745"/>
              <a:gd name="T17" fmla="*/ 2147483647 h 608"/>
              <a:gd name="T18" fmla="*/ 2147483647 w 1745"/>
              <a:gd name="T19" fmla="*/ 2147483647 h 608"/>
              <a:gd name="T20" fmla="*/ 2147483647 w 1745"/>
              <a:gd name="T21" fmla="*/ 2147483647 h 608"/>
              <a:gd name="T22" fmla="*/ 2147483647 w 1745"/>
              <a:gd name="T23" fmla="*/ 2147483647 h 608"/>
              <a:gd name="T24" fmla="*/ 2147483647 w 1745"/>
              <a:gd name="T25" fmla="*/ 2147483647 h 608"/>
              <a:gd name="T26" fmla="*/ 2147483647 w 1745"/>
              <a:gd name="T27" fmla="*/ 2147483647 h 608"/>
              <a:gd name="T28" fmla="*/ 2147483647 w 1745"/>
              <a:gd name="T29" fmla="*/ 2147483647 h 608"/>
              <a:gd name="T30" fmla="*/ 2147483647 w 1745"/>
              <a:gd name="T31" fmla="*/ 2147483647 h 608"/>
              <a:gd name="T32" fmla="*/ 2147483647 w 1745"/>
              <a:gd name="T33" fmla="*/ 2147483647 h 608"/>
              <a:gd name="T34" fmla="*/ 2147483647 w 1745"/>
              <a:gd name="T35" fmla="*/ 2147483647 h 608"/>
              <a:gd name="T36" fmla="*/ 2147483647 w 1745"/>
              <a:gd name="T37" fmla="*/ 2147483647 h 608"/>
              <a:gd name="T38" fmla="*/ 2147483647 w 1745"/>
              <a:gd name="T39" fmla="*/ 2147483647 h 608"/>
              <a:gd name="T40" fmla="*/ 2147483647 w 1745"/>
              <a:gd name="T41" fmla="*/ 2147483647 h 608"/>
              <a:gd name="T42" fmla="*/ 2147483647 w 1745"/>
              <a:gd name="T43" fmla="*/ 2147483647 h 608"/>
              <a:gd name="T44" fmla="*/ 2147483647 w 1745"/>
              <a:gd name="T45" fmla="*/ 2147483647 h 608"/>
              <a:gd name="T46" fmla="*/ 2147483647 w 1745"/>
              <a:gd name="T47" fmla="*/ 2147483647 h 608"/>
              <a:gd name="T48" fmla="*/ 2147483647 w 1745"/>
              <a:gd name="T49" fmla="*/ 2147483647 h 608"/>
              <a:gd name="T50" fmla="*/ 2147483647 w 1745"/>
              <a:gd name="T51" fmla="*/ 2147483647 h 608"/>
              <a:gd name="T52" fmla="*/ 2147483647 w 1745"/>
              <a:gd name="T53" fmla="*/ 2147483647 h 608"/>
              <a:gd name="T54" fmla="*/ 2147483647 w 1745"/>
              <a:gd name="T55" fmla="*/ 2147483647 h 608"/>
              <a:gd name="T56" fmla="*/ 2147483647 w 1745"/>
              <a:gd name="T57" fmla="*/ 2147483647 h 608"/>
              <a:gd name="T58" fmla="*/ 2147483647 w 1745"/>
              <a:gd name="T59" fmla="*/ 2147483647 h 608"/>
              <a:gd name="T60" fmla="*/ 2147483647 w 1745"/>
              <a:gd name="T61" fmla="*/ 2147483647 h 608"/>
              <a:gd name="T62" fmla="*/ 2147483647 w 1745"/>
              <a:gd name="T63" fmla="*/ 2147483647 h 6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45"/>
              <a:gd name="T97" fmla="*/ 0 h 608"/>
              <a:gd name="T98" fmla="*/ 1745 w 1745"/>
              <a:gd name="T99" fmla="*/ 608 h 60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45" h="608">
                <a:moveTo>
                  <a:pt x="4" y="0"/>
                </a:moveTo>
                <a:cubicBezTo>
                  <a:pt x="5" y="2"/>
                  <a:pt x="0" y="6"/>
                  <a:pt x="4" y="8"/>
                </a:cubicBezTo>
                <a:cubicBezTo>
                  <a:pt x="8" y="10"/>
                  <a:pt x="26" y="6"/>
                  <a:pt x="31" y="14"/>
                </a:cubicBezTo>
                <a:cubicBezTo>
                  <a:pt x="32" y="27"/>
                  <a:pt x="28" y="41"/>
                  <a:pt x="34" y="53"/>
                </a:cubicBezTo>
                <a:cubicBezTo>
                  <a:pt x="47" y="78"/>
                  <a:pt x="56" y="43"/>
                  <a:pt x="50" y="62"/>
                </a:cubicBezTo>
                <a:cubicBezTo>
                  <a:pt x="56" y="101"/>
                  <a:pt x="43" y="45"/>
                  <a:pt x="81" y="78"/>
                </a:cubicBezTo>
                <a:cubicBezTo>
                  <a:pt x="87" y="83"/>
                  <a:pt x="78" y="97"/>
                  <a:pt x="83" y="103"/>
                </a:cubicBezTo>
                <a:cubicBezTo>
                  <a:pt x="88" y="108"/>
                  <a:pt x="97" y="104"/>
                  <a:pt x="104" y="105"/>
                </a:cubicBezTo>
                <a:cubicBezTo>
                  <a:pt x="108" y="117"/>
                  <a:pt x="118" y="110"/>
                  <a:pt x="125" y="120"/>
                </a:cubicBezTo>
                <a:cubicBezTo>
                  <a:pt x="131" y="150"/>
                  <a:pt x="119" y="107"/>
                  <a:pt x="143" y="132"/>
                </a:cubicBezTo>
                <a:cubicBezTo>
                  <a:pt x="147" y="136"/>
                  <a:pt x="141" y="145"/>
                  <a:pt x="145" y="149"/>
                </a:cubicBezTo>
                <a:cubicBezTo>
                  <a:pt x="150" y="153"/>
                  <a:pt x="158" y="150"/>
                  <a:pt x="164" y="151"/>
                </a:cubicBezTo>
                <a:cubicBezTo>
                  <a:pt x="165" y="155"/>
                  <a:pt x="163" y="160"/>
                  <a:pt x="166" y="163"/>
                </a:cubicBezTo>
                <a:cubicBezTo>
                  <a:pt x="169" y="166"/>
                  <a:pt x="177" y="161"/>
                  <a:pt x="179" y="165"/>
                </a:cubicBezTo>
                <a:cubicBezTo>
                  <a:pt x="199" y="201"/>
                  <a:pt x="153" y="188"/>
                  <a:pt x="210" y="192"/>
                </a:cubicBezTo>
                <a:cubicBezTo>
                  <a:pt x="200" y="200"/>
                  <a:pt x="212" y="199"/>
                  <a:pt x="220" y="201"/>
                </a:cubicBezTo>
                <a:cubicBezTo>
                  <a:pt x="221" y="207"/>
                  <a:pt x="218" y="215"/>
                  <a:pt x="222" y="219"/>
                </a:cubicBezTo>
                <a:cubicBezTo>
                  <a:pt x="223" y="220"/>
                  <a:pt x="264" y="225"/>
                  <a:pt x="266" y="225"/>
                </a:cubicBezTo>
                <a:cubicBezTo>
                  <a:pt x="261" y="242"/>
                  <a:pt x="258" y="245"/>
                  <a:pt x="278" y="248"/>
                </a:cubicBezTo>
                <a:cubicBezTo>
                  <a:pt x="280" y="249"/>
                  <a:pt x="282" y="251"/>
                  <a:pt x="284" y="252"/>
                </a:cubicBezTo>
                <a:cubicBezTo>
                  <a:pt x="288" y="253"/>
                  <a:pt x="293" y="252"/>
                  <a:pt x="297" y="254"/>
                </a:cubicBezTo>
                <a:cubicBezTo>
                  <a:pt x="301" y="256"/>
                  <a:pt x="297" y="265"/>
                  <a:pt x="301" y="267"/>
                </a:cubicBezTo>
                <a:cubicBezTo>
                  <a:pt x="307" y="270"/>
                  <a:pt x="331" y="272"/>
                  <a:pt x="336" y="273"/>
                </a:cubicBezTo>
                <a:cubicBezTo>
                  <a:pt x="346" y="280"/>
                  <a:pt x="361" y="271"/>
                  <a:pt x="357" y="286"/>
                </a:cubicBezTo>
                <a:cubicBezTo>
                  <a:pt x="361" y="306"/>
                  <a:pt x="354" y="289"/>
                  <a:pt x="373" y="298"/>
                </a:cubicBezTo>
                <a:cubicBezTo>
                  <a:pt x="375" y="299"/>
                  <a:pt x="373" y="303"/>
                  <a:pt x="375" y="304"/>
                </a:cubicBezTo>
                <a:cubicBezTo>
                  <a:pt x="379" y="306"/>
                  <a:pt x="384" y="305"/>
                  <a:pt x="388" y="306"/>
                </a:cubicBezTo>
                <a:cubicBezTo>
                  <a:pt x="389" y="312"/>
                  <a:pt x="385" y="321"/>
                  <a:pt x="390" y="323"/>
                </a:cubicBezTo>
                <a:cubicBezTo>
                  <a:pt x="428" y="337"/>
                  <a:pt x="455" y="313"/>
                  <a:pt x="435" y="329"/>
                </a:cubicBezTo>
                <a:cubicBezTo>
                  <a:pt x="443" y="336"/>
                  <a:pt x="460" y="339"/>
                  <a:pt x="471" y="341"/>
                </a:cubicBezTo>
                <a:cubicBezTo>
                  <a:pt x="477" y="362"/>
                  <a:pt x="494" y="359"/>
                  <a:pt x="514" y="360"/>
                </a:cubicBezTo>
                <a:cubicBezTo>
                  <a:pt x="507" y="381"/>
                  <a:pt x="522" y="376"/>
                  <a:pt x="543" y="377"/>
                </a:cubicBezTo>
                <a:cubicBezTo>
                  <a:pt x="550" y="379"/>
                  <a:pt x="558" y="377"/>
                  <a:pt x="564" y="381"/>
                </a:cubicBezTo>
                <a:cubicBezTo>
                  <a:pt x="567" y="383"/>
                  <a:pt x="564" y="388"/>
                  <a:pt x="566" y="391"/>
                </a:cubicBezTo>
                <a:cubicBezTo>
                  <a:pt x="572" y="402"/>
                  <a:pt x="591" y="396"/>
                  <a:pt x="603" y="397"/>
                </a:cubicBezTo>
                <a:cubicBezTo>
                  <a:pt x="612" y="399"/>
                  <a:pt x="619" y="401"/>
                  <a:pt x="628" y="404"/>
                </a:cubicBezTo>
                <a:cubicBezTo>
                  <a:pt x="629" y="409"/>
                  <a:pt x="626" y="416"/>
                  <a:pt x="630" y="420"/>
                </a:cubicBezTo>
                <a:cubicBezTo>
                  <a:pt x="634" y="424"/>
                  <a:pt x="642" y="420"/>
                  <a:pt x="647" y="422"/>
                </a:cubicBezTo>
                <a:cubicBezTo>
                  <a:pt x="649" y="423"/>
                  <a:pt x="647" y="428"/>
                  <a:pt x="649" y="428"/>
                </a:cubicBezTo>
                <a:cubicBezTo>
                  <a:pt x="662" y="431"/>
                  <a:pt x="676" y="430"/>
                  <a:pt x="690" y="431"/>
                </a:cubicBezTo>
                <a:cubicBezTo>
                  <a:pt x="693" y="456"/>
                  <a:pt x="694" y="450"/>
                  <a:pt x="719" y="453"/>
                </a:cubicBezTo>
                <a:cubicBezTo>
                  <a:pt x="725" y="473"/>
                  <a:pt x="749" y="460"/>
                  <a:pt x="765" y="455"/>
                </a:cubicBezTo>
                <a:cubicBezTo>
                  <a:pt x="766" y="457"/>
                  <a:pt x="770" y="458"/>
                  <a:pt x="769" y="460"/>
                </a:cubicBezTo>
                <a:cubicBezTo>
                  <a:pt x="768" y="465"/>
                  <a:pt x="754" y="459"/>
                  <a:pt x="769" y="464"/>
                </a:cubicBezTo>
                <a:cubicBezTo>
                  <a:pt x="781" y="482"/>
                  <a:pt x="805" y="465"/>
                  <a:pt x="825" y="470"/>
                </a:cubicBezTo>
                <a:cubicBezTo>
                  <a:pt x="821" y="482"/>
                  <a:pt x="836" y="479"/>
                  <a:pt x="846" y="480"/>
                </a:cubicBezTo>
                <a:cubicBezTo>
                  <a:pt x="851" y="497"/>
                  <a:pt x="844" y="480"/>
                  <a:pt x="875" y="489"/>
                </a:cubicBezTo>
                <a:cubicBezTo>
                  <a:pt x="877" y="490"/>
                  <a:pt x="875" y="494"/>
                  <a:pt x="877" y="495"/>
                </a:cubicBezTo>
                <a:cubicBezTo>
                  <a:pt x="883" y="497"/>
                  <a:pt x="889" y="496"/>
                  <a:pt x="895" y="497"/>
                </a:cubicBezTo>
                <a:cubicBezTo>
                  <a:pt x="900" y="508"/>
                  <a:pt x="922" y="510"/>
                  <a:pt x="933" y="511"/>
                </a:cubicBezTo>
                <a:cubicBezTo>
                  <a:pt x="934" y="517"/>
                  <a:pt x="930" y="526"/>
                  <a:pt x="935" y="528"/>
                </a:cubicBezTo>
                <a:cubicBezTo>
                  <a:pt x="983" y="550"/>
                  <a:pt x="969" y="514"/>
                  <a:pt x="976" y="536"/>
                </a:cubicBezTo>
                <a:cubicBezTo>
                  <a:pt x="1010" y="535"/>
                  <a:pt x="1021" y="535"/>
                  <a:pt x="1047" y="528"/>
                </a:cubicBezTo>
                <a:cubicBezTo>
                  <a:pt x="1048" y="538"/>
                  <a:pt x="1042" y="551"/>
                  <a:pt x="1049" y="557"/>
                </a:cubicBezTo>
                <a:cubicBezTo>
                  <a:pt x="1093" y="596"/>
                  <a:pt x="1078" y="537"/>
                  <a:pt x="1084" y="569"/>
                </a:cubicBezTo>
                <a:cubicBezTo>
                  <a:pt x="1141" y="568"/>
                  <a:pt x="1206" y="568"/>
                  <a:pt x="1261" y="583"/>
                </a:cubicBezTo>
                <a:cubicBezTo>
                  <a:pt x="1265" y="584"/>
                  <a:pt x="1258" y="579"/>
                  <a:pt x="1262" y="580"/>
                </a:cubicBezTo>
                <a:cubicBezTo>
                  <a:pt x="1278" y="581"/>
                  <a:pt x="1330" y="578"/>
                  <a:pt x="1349" y="578"/>
                </a:cubicBezTo>
                <a:cubicBezTo>
                  <a:pt x="1368" y="578"/>
                  <a:pt x="1360" y="578"/>
                  <a:pt x="1378" y="578"/>
                </a:cubicBezTo>
                <a:cubicBezTo>
                  <a:pt x="1405" y="576"/>
                  <a:pt x="1443" y="575"/>
                  <a:pt x="1469" y="580"/>
                </a:cubicBezTo>
                <a:cubicBezTo>
                  <a:pt x="1473" y="604"/>
                  <a:pt x="1517" y="595"/>
                  <a:pt x="1534" y="596"/>
                </a:cubicBezTo>
                <a:cubicBezTo>
                  <a:pt x="1557" y="601"/>
                  <a:pt x="1587" y="588"/>
                  <a:pt x="1610" y="596"/>
                </a:cubicBezTo>
                <a:cubicBezTo>
                  <a:pt x="1636" y="597"/>
                  <a:pt x="1663" y="597"/>
                  <a:pt x="1685" y="598"/>
                </a:cubicBezTo>
                <a:cubicBezTo>
                  <a:pt x="1705" y="608"/>
                  <a:pt x="1697" y="603"/>
                  <a:pt x="1745" y="603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48" name="Freeform 261"/>
          <p:cNvSpPr>
            <a:spLocks/>
          </p:cNvSpPr>
          <p:nvPr/>
        </p:nvSpPr>
        <p:spPr bwMode="auto">
          <a:xfrm>
            <a:off x="5308600" y="2041525"/>
            <a:ext cx="2713038" cy="752475"/>
          </a:xfrm>
          <a:custGeom>
            <a:avLst/>
            <a:gdLst>
              <a:gd name="T0" fmla="*/ 0 w 1709"/>
              <a:gd name="T1" fmla="*/ 0 h 474"/>
              <a:gd name="T2" fmla="*/ 2147483647 w 1709"/>
              <a:gd name="T3" fmla="*/ 2147483647 h 474"/>
              <a:gd name="T4" fmla="*/ 2147483647 w 1709"/>
              <a:gd name="T5" fmla="*/ 2147483647 h 474"/>
              <a:gd name="T6" fmla="*/ 2147483647 w 1709"/>
              <a:gd name="T7" fmla="*/ 2147483647 h 474"/>
              <a:gd name="T8" fmla="*/ 2147483647 w 1709"/>
              <a:gd name="T9" fmla="*/ 2147483647 h 474"/>
              <a:gd name="T10" fmla="*/ 2147483647 w 1709"/>
              <a:gd name="T11" fmla="*/ 2147483647 h 474"/>
              <a:gd name="T12" fmla="*/ 2147483647 w 1709"/>
              <a:gd name="T13" fmla="*/ 2147483647 h 474"/>
              <a:gd name="T14" fmla="*/ 2147483647 w 1709"/>
              <a:gd name="T15" fmla="*/ 2147483647 h 474"/>
              <a:gd name="T16" fmla="*/ 2147483647 w 1709"/>
              <a:gd name="T17" fmla="*/ 2147483647 h 474"/>
              <a:gd name="T18" fmla="*/ 2147483647 w 1709"/>
              <a:gd name="T19" fmla="*/ 2147483647 h 474"/>
              <a:gd name="T20" fmla="*/ 2147483647 w 1709"/>
              <a:gd name="T21" fmla="*/ 2147483647 h 474"/>
              <a:gd name="T22" fmla="*/ 2147483647 w 1709"/>
              <a:gd name="T23" fmla="*/ 2147483647 h 474"/>
              <a:gd name="T24" fmla="*/ 2147483647 w 1709"/>
              <a:gd name="T25" fmla="*/ 2147483647 h 474"/>
              <a:gd name="T26" fmla="*/ 2147483647 w 1709"/>
              <a:gd name="T27" fmla="*/ 2147483647 h 474"/>
              <a:gd name="T28" fmla="*/ 2147483647 w 1709"/>
              <a:gd name="T29" fmla="*/ 2147483647 h 474"/>
              <a:gd name="T30" fmla="*/ 2147483647 w 1709"/>
              <a:gd name="T31" fmla="*/ 2147483647 h 474"/>
              <a:gd name="T32" fmla="*/ 2147483647 w 1709"/>
              <a:gd name="T33" fmla="*/ 2147483647 h 474"/>
              <a:gd name="T34" fmla="*/ 2147483647 w 1709"/>
              <a:gd name="T35" fmla="*/ 2147483647 h 474"/>
              <a:gd name="T36" fmla="*/ 2147483647 w 1709"/>
              <a:gd name="T37" fmla="*/ 2147483647 h 474"/>
              <a:gd name="T38" fmla="*/ 2147483647 w 1709"/>
              <a:gd name="T39" fmla="*/ 2147483647 h 474"/>
              <a:gd name="T40" fmla="*/ 2147483647 w 1709"/>
              <a:gd name="T41" fmla="*/ 2147483647 h 474"/>
              <a:gd name="T42" fmla="*/ 2147483647 w 1709"/>
              <a:gd name="T43" fmla="*/ 2147483647 h 474"/>
              <a:gd name="T44" fmla="*/ 2147483647 w 1709"/>
              <a:gd name="T45" fmla="*/ 2147483647 h 474"/>
              <a:gd name="T46" fmla="*/ 2147483647 w 1709"/>
              <a:gd name="T47" fmla="*/ 2147483647 h 474"/>
              <a:gd name="T48" fmla="*/ 2147483647 w 1709"/>
              <a:gd name="T49" fmla="*/ 2147483647 h 474"/>
              <a:gd name="T50" fmla="*/ 2147483647 w 1709"/>
              <a:gd name="T51" fmla="*/ 2147483647 h 474"/>
              <a:gd name="T52" fmla="*/ 2147483647 w 1709"/>
              <a:gd name="T53" fmla="*/ 2147483647 h 474"/>
              <a:gd name="T54" fmla="*/ 2147483647 w 1709"/>
              <a:gd name="T55" fmla="*/ 2147483647 h 474"/>
              <a:gd name="T56" fmla="*/ 2147483647 w 1709"/>
              <a:gd name="T57" fmla="*/ 2147483647 h 474"/>
              <a:gd name="T58" fmla="*/ 2147483647 w 1709"/>
              <a:gd name="T59" fmla="*/ 2147483647 h 474"/>
              <a:gd name="T60" fmla="*/ 2147483647 w 1709"/>
              <a:gd name="T61" fmla="*/ 2147483647 h 474"/>
              <a:gd name="T62" fmla="*/ 2147483647 w 1709"/>
              <a:gd name="T63" fmla="*/ 2147483647 h 474"/>
              <a:gd name="T64" fmla="*/ 2147483647 w 1709"/>
              <a:gd name="T65" fmla="*/ 2147483647 h 474"/>
              <a:gd name="T66" fmla="*/ 2147483647 w 1709"/>
              <a:gd name="T67" fmla="*/ 2147483647 h 474"/>
              <a:gd name="T68" fmla="*/ 2147483647 w 1709"/>
              <a:gd name="T69" fmla="*/ 2147483647 h 474"/>
              <a:gd name="T70" fmla="*/ 2147483647 w 1709"/>
              <a:gd name="T71" fmla="*/ 2147483647 h 474"/>
              <a:gd name="T72" fmla="*/ 2147483647 w 1709"/>
              <a:gd name="T73" fmla="*/ 2147483647 h 474"/>
              <a:gd name="T74" fmla="*/ 2147483647 w 1709"/>
              <a:gd name="T75" fmla="*/ 2147483647 h 474"/>
              <a:gd name="T76" fmla="*/ 2147483647 w 1709"/>
              <a:gd name="T77" fmla="*/ 2147483647 h 474"/>
              <a:gd name="T78" fmla="*/ 2147483647 w 1709"/>
              <a:gd name="T79" fmla="*/ 2147483647 h 474"/>
              <a:gd name="T80" fmla="*/ 2147483647 w 1709"/>
              <a:gd name="T81" fmla="*/ 2147483647 h 474"/>
              <a:gd name="T82" fmla="*/ 2147483647 w 1709"/>
              <a:gd name="T83" fmla="*/ 2147483647 h 474"/>
              <a:gd name="T84" fmla="*/ 2147483647 w 1709"/>
              <a:gd name="T85" fmla="*/ 2147483647 h 474"/>
              <a:gd name="T86" fmla="*/ 2147483647 w 1709"/>
              <a:gd name="T87" fmla="*/ 2147483647 h 474"/>
              <a:gd name="T88" fmla="*/ 2147483647 w 1709"/>
              <a:gd name="T89" fmla="*/ 2147483647 h 474"/>
              <a:gd name="T90" fmla="*/ 2147483647 w 1709"/>
              <a:gd name="T91" fmla="*/ 2147483647 h 474"/>
              <a:gd name="T92" fmla="*/ 2147483647 w 1709"/>
              <a:gd name="T93" fmla="*/ 2147483647 h 474"/>
              <a:gd name="T94" fmla="*/ 2147483647 w 1709"/>
              <a:gd name="T95" fmla="*/ 2147483647 h 4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9"/>
              <a:gd name="T145" fmla="*/ 0 h 474"/>
              <a:gd name="T146" fmla="*/ 1709 w 1709"/>
              <a:gd name="T147" fmla="*/ 474 h 4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9" h="474">
                <a:moveTo>
                  <a:pt x="0" y="0"/>
                </a:moveTo>
                <a:cubicBezTo>
                  <a:pt x="3" y="3"/>
                  <a:pt x="13" y="9"/>
                  <a:pt x="17" y="16"/>
                </a:cubicBezTo>
                <a:cubicBezTo>
                  <a:pt x="26" y="25"/>
                  <a:pt x="46" y="46"/>
                  <a:pt x="56" y="56"/>
                </a:cubicBezTo>
                <a:cubicBezTo>
                  <a:pt x="61" y="104"/>
                  <a:pt x="49" y="48"/>
                  <a:pt x="77" y="76"/>
                </a:cubicBezTo>
                <a:cubicBezTo>
                  <a:pt x="82" y="81"/>
                  <a:pt x="73" y="92"/>
                  <a:pt x="79" y="95"/>
                </a:cubicBezTo>
                <a:cubicBezTo>
                  <a:pt x="89" y="101"/>
                  <a:pt x="102" y="96"/>
                  <a:pt x="114" y="97"/>
                </a:cubicBezTo>
                <a:cubicBezTo>
                  <a:pt x="137" y="112"/>
                  <a:pt x="88" y="81"/>
                  <a:pt x="162" y="103"/>
                </a:cubicBezTo>
                <a:cubicBezTo>
                  <a:pt x="166" y="104"/>
                  <a:pt x="161" y="112"/>
                  <a:pt x="164" y="114"/>
                </a:cubicBezTo>
                <a:cubicBezTo>
                  <a:pt x="169" y="117"/>
                  <a:pt x="176" y="115"/>
                  <a:pt x="182" y="116"/>
                </a:cubicBezTo>
                <a:cubicBezTo>
                  <a:pt x="185" y="126"/>
                  <a:pt x="193" y="124"/>
                  <a:pt x="203" y="126"/>
                </a:cubicBezTo>
                <a:cubicBezTo>
                  <a:pt x="208" y="142"/>
                  <a:pt x="199" y="120"/>
                  <a:pt x="216" y="134"/>
                </a:cubicBezTo>
                <a:cubicBezTo>
                  <a:pt x="218" y="136"/>
                  <a:pt x="215" y="142"/>
                  <a:pt x="218" y="143"/>
                </a:cubicBezTo>
                <a:cubicBezTo>
                  <a:pt x="226" y="146"/>
                  <a:pt x="236" y="144"/>
                  <a:pt x="245" y="145"/>
                </a:cubicBezTo>
                <a:cubicBezTo>
                  <a:pt x="252" y="150"/>
                  <a:pt x="265" y="144"/>
                  <a:pt x="271" y="151"/>
                </a:cubicBezTo>
                <a:cubicBezTo>
                  <a:pt x="276" y="157"/>
                  <a:pt x="267" y="170"/>
                  <a:pt x="274" y="174"/>
                </a:cubicBezTo>
                <a:cubicBezTo>
                  <a:pt x="289" y="179"/>
                  <a:pt x="346" y="177"/>
                  <a:pt x="361" y="184"/>
                </a:cubicBezTo>
                <a:cubicBezTo>
                  <a:pt x="369" y="189"/>
                  <a:pt x="359" y="204"/>
                  <a:pt x="363" y="213"/>
                </a:cubicBezTo>
                <a:cubicBezTo>
                  <a:pt x="365" y="217"/>
                  <a:pt x="372" y="214"/>
                  <a:pt x="377" y="215"/>
                </a:cubicBezTo>
                <a:cubicBezTo>
                  <a:pt x="378" y="221"/>
                  <a:pt x="375" y="228"/>
                  <a:pt x="379" y="232"/>
                </a:cubicBezTo>
                <a:cubicBezTo>
                  <a:pt x="382" y="235"/>
                  <a:pt x="389" y="231"/>
                  <a:pt x="392" y="234"/>
                </a:cubicBezTo>
                <a:cubicBezTo>
                  <a:pt x="395" y="237"/>
                  <a:pt x="392" y="242"/>
                  <a:pt x="394" y="246"/>
                </a:cubicBezTo>
                <a:cubicBezTo>
                  <a:pt x="398" y="255"/>
                  <a:pt x="413" y="252"/>
                  <a:pt x="423" y="253"/>
                </a:cubicBezTo>
                <a:cubicBezTo>
                  <a:pt x="427" y="278"/>
                  <a:pt x="419" y="255"/>
                  <a:pt x="439" y="267"/>
                </a:cubicBezTo>
                <a:cubicBezTo>
                  <a:pt x="441" y="268"/>
                  <a:pt x="438" y="274"/>
                  <a:pt x="441" y="275"/>
                </a:cubicBezTo>
                <a:cubicBezTo>
                  <a:pt x="451" y="278"/>
                  <a:pt x="462" y="276"/>
                  <a:pt x="472" y="277"/>
                </a:cubicBezTo>
                <a:cubicBezTo>
                  <a:pt x="481" y="339"/>
                  <a:pt x="462" y="253"/>
                  <a:pt x="506" y="300"/>
                </a:cubicBezTo>
                <a:cubicBezTo>
                  <a:pt x="514" y="308"/>
                  <a:pt x="507" y="322"/>
                  <a:pt x="508" y="333"/>
                </a:cubicBezTo>
                <a:cubicBezTo>
                  <a:pt x="560" y="330"/>
                  <a:pt x="528" y="333"/>
                  <a:pt x="562" y="340"/>
                </a:cubicBezTo>
                <a:cubicBezTo>
                  <a:pt x="567" y="359"/>
                  <a:pt x="559" y="337"/>
                  <a:pt x="586" y="350"/>
                </a:cubicBezTo>
                <a:cubicBezTo>
                  <a:pt x="589" y="352"/>
                  <a:pt x="586" y="359"/>
                  <a:pt x="589" y="360"/>
                </a:cubicBezTo>
                <a:cubicBezTo>
                  <a:pt x="604" y="364"/>
                  <a:pt x="619" y="361"/>
                  <a:pt x="634" y="362"/>
                </a:cubicBezTo>
                <a:cubicBezTo>
                  <a:pt x="635" y="366"/>
                  <a:pt x="632" y="373"/>
                  <a:pt x="636" y="375"/>
                </a:cubicBezTo>
                <a:cubicBezTo>
                  <a:pt x="673" y="389"/>
                  <a:pt x="653" y="372"/>
                  <a:pt x="669" y="371"/>
                </a:cubicBezTo>
                <a:cubicBezTo>
                  <a:pt x="688" y="370"/>
                  <a:pt x="735" y="387"/>
                  <a:pt x="754" y="386"/>
                </a:cubicBezTo>
                <a:cubicBezTo>
                  <a:pt x="778" y="388"/>
                  <a:pt x="788" y="378"/>
                  <a:pt x="812" y="381"/>
                </a:cubicBezTo>
                <a:cubicBezTo>
                  <a:pt x="842" y="391"/>
                  <a:pt x="797" y="388"/>
                  <a:pt x="872" y="385"/>
                </a:cubicBezTo>
                <a:cubicBezTo>
                  <a:pt x="885" y="387"/>
                  <a:pt x="872" y="391"/>
                  <a:pt x="893" y="395"/>
                </a:cubicBezTo>
                <a:cubicBezTo>
                  <a:pt x="897" y="409"/>
                  <a:pt x="971" y="407"/>
                  <a:pt x="1001" y="410"/>
                </a:cubicBezTo>
                <a:cubicBezTo>
                  <a:pt x="1011" y="413"/>
                  <a:pt x="1022" y="408"/>
                  <a:pt x="1026" y="420"/>
                </a:cubicBezTo>
                <a:cubicBezTo>
                  <a:pt x="1036" y="423"/>
                  <a:pt x="1049" y="425"/>
                  <a:pt x="1063" y="427"/>
                </a:cubicBezTo>
                <a:cubicBezTo>
                  <a:pt x="1071" y="429"/>
                  <a:pt x="1098" y="432"/>
                  <a:pt x="1111" y="433"/>
                </a:cubicBezTo>
                <a:cubicBezTo>
                  <a:pt x="1125" y="436"/>
                  <a:pt x="1134" y="444"/>
                  <a:pt x="1150" y="447"/>
                </a:cubicBezTo>
                <a:cubicBezTo>
                  <a:pt x="1167" y="447"/>
                  <a:pt x="1190" y="454"/>
                  <a:pt x="1206" y="449"/>
                </a:cubicBezTo>
                <a:cubicBezTo>
                  <a:pt x="1224" y="450"/>
                  <a:pt x="1211" y="462"/>
                  <a:pt x="1258" y="466"/>
                </a:cubicBezTo>
                <a:cubicBezTo>
                  <a:pt x="1304" y="469"/>
                  <a:pt x="1432" y="465"/>
                  <a:pt x="1482" y="466"/>
                </a:cubicBezTo>
                <a:cubicBezTo>
                  <a:pt x="1532" y="467"/>
                  <a:pt x="1526" y="469"/>
                  <a:pt x="1558" y="470"/>
                </a:cubicBezTo>
                <a:cubicBezTo>
                  <a:pt x="1588" y="469"/>
                  <a:pt x="1647" y="474"/>
                  <a:pt x="1672" y="474"/>
                </a:cubicBezTo>
                <a:cubicBezTo>
                  <a:pt x="1697" y="474"/>
                  <a:pt x="1701" y="471"/>
                  <a:pt x="1709" y="470"/>
                </a:cubicBezTo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49" name="Line 262"/>
          <p:cNvSpPr>
            <a:spLocks noChangeShapeType="1"/>
          </p:cNvSpPr>
          <p:nvPr/>
        </p:nvSpPr>
        <p:spPr bwMode="auto">
          <a:xfrm>
            <a:off x="5189538" y="4338638"/>
            <a:ext cx="6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50" name="Line 263"/>
          <p:cNvSpPr>
            <a:spLocks noChangeShapeType="1"/>
          </p:cNvSpPr>
          <p:nvPr/>
        </p:nvSpPr>
        <p:spPr bwMode="auto">
          <a:xfrm>
            <a:off x="1376363" y="4327525"/>
            <a:ext cx="0" cy="920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8052" name="Text Box 266"/>
          <p:cNvSpPr txBox="1">
            <a:spLocks noChangeArrowheads="1"/>
          </p:cNvSpPr>
          <p:nvPr/>
        </p:nvSpPr>
        <p:spPr bwMode="auto">
          <a:xfrm>
            <a:off x="533400" y="5045075"/>
            <a:ext cx="75438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Data from 537 patients: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247 received IIT goal: 80-110 mg/dL: mean BG 112 mg/dL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290 received CIT goal: 180-200 mg/dL: mean BG 151 mg/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dL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147" name="Text Box 12"/>
          <p:cNvSpPr txBox="1">
            <a:spLocks noChangeArrowheads="1"/>
          </p:cNvSpPr>
          <p:nvPr/>
        </p:nvSpPr>
        <p:spPr bwMode="auto">
          <a:xfrm>
            <a:off x="177800" y="6072188"/>
            <a:ext cx="45259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chemeClr val="bg1"/>
                </a:solidFill>
              </a:rPr>
              <a:t>IIT, intensive insulin therapy; CIT, conventional insulin therapy.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Brunkhorst</a:t>
            </a:r>
            <a:r>
              <a:rPr lang="en-US" altLang="en-US" sz="1200" dirty="0">
                <a:solidFill>
                  <a:srgbClr val="FFFFFF"/>
                </a:solidFill>
              </a:rPr>
              <a:t> FM, et al. </a:t>
            </a:r>
            <a:r>
              <a:rPr lang="en-US" altLang="en-US" sz="1200" i="1" dirty="0">
                <a:solidFill>
                  <a:srgbClr val="FFFFFF"/>
                </a:solidFill>
              </a:rPr>
              <a:t>N </a:t>
            </a:r>
            <a:r>
              <a:rPr lang="en-US" altLang="en-US" sz="1200" i="1" dirty="0" err="1">
                <a:solidFill>
                  <a:srgbClr val="FFFFFF"/>
                </a:solidFill>
              </a:rPr>
              <a:t>Engl</a:t>
            </a:r>
            <a:r>
              <a:rPr lang="en-US" altLang="en-US" sz="1200" i="1" dirty="0">
                <a:solidFill>
                  <a:srgbClr val="FFFFFF"/>
                </a:solidFill>
              </a:rPr>
              <a:t> J Med.</a:t>
            </a:r>
            <a:r>
              <a:rPr lang="en-US" altLang="en-US" sz="1200" dirty="0">
                <a:solidFill>
                  <a:srgbClr val="FFFFFF"/>
                </a:solidFill>
              </a:rPr>
              <a:t> 2008:358:125-139.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VISEP Trial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5B9F24-D635-4779-9EC7-A1A20AEB1213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05" name="Group 33"/>
          <p:cNvGraphicFramePr>
            <a:graphicFrameLocks noGrp="1"/>
          </p:cNvGraphicFramePr>
          <p:nvPr/>
        </p:nvGraphicFramePr>
        <p:xfrm>
          <a:off x="533400" y="1890713"/>
          <a:ext cx="8001000" cy="33464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6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 Insulin Therapy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(n=247)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Conventional Insulin Therapy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(n=290)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070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 rate, %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28 days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90 days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82880" marT="45717" marB="4571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39.7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with hypoglycemia,* 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82880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17.0%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&lt;0.001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SOFA score (mean)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95% CI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82880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7.8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7.3-8.3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7.7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7.3-8.2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66FF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37" name="Text Box 12"/>
          <p:cNvSpPr txBox="1">
            <a:spLocks noChangeArrowheads="1"/>
          </p:cNvSpPr>
          <p:nvPr/>
        </p:nvSpPr>
        <p:spPr bwMode="auto">
          <a:xfrm>
            <a:off x="177800" y="6072188"/>
            <a:ext cx="38957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* Blood glucose ≤40 mg/dL.</a:t>
            </a: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Brunkhorst FM,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2008:358:125-139.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VISEP Trial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AAFAFB-8EF1-4DC1-AC31-9BE25613EB7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Insulin Therapy in Severe Sepsis and Severe Hypoglycemia </a:t>
            </a:r>
            <a:br>
              <a:rPr lang="en-US" dirty="0"/>
            </a:br>
            <a:r>
              <a:rPr lang="en-US" dirty="0"/>
              <a:t>(VISEP Study)</a:t>
            </a:r>
          </a:p>
        </p:txBody>
      </p:sp>
      <p:graphicFrame>
        <p:nvGraphicFramePr>
          <p:cNvPr id="133154" name="Group 34"/>
          <p:cNvGraphicFramePr>
            <a:graphicFrameLocks noGrp="1"/>
          </p:cNvGraphicFramePr>
          <p:nvPr>
            <p:ph idx="4294967295"/>
          </p:nvPr>
        </p:nvGraphicFramePr>
        <p:xfrm>
          <a:off x="541338" y="1852613"/>
          <a:ext cx="8077200" cy="327342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Conventional Insulin Therapy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(n=290)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 Insulin Therapy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(n=247)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(Glucose ≤40 mg/dL)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patients with hypo events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of patients with hypo events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17.0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 of patients with life-threatening hypo events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61" name="Text Box 50"/>
          <p:cNvSpPr txBox="1">
            <a:spLocks noChangeArrowheads="1"/>
          </p:cNvSpPr>
          <p:nvPr/>
        </p:nvSpPr>
        <p:spPr bwMode="auto">
          <a:xfrm>
            <a:off x="365125" y="5370513"/>
            <a:ext cx="839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62" name="Text Box 51"/>
          <p:cNvSpPr txBox="1">
            <a:spLocks noChangeArrowheads="1"/>
          </p:cNvSpPr>
          <p:nvPr/>
        </p:nvSpPr>
        <p:spPr bwMode="auto">
          <a:xfrm>
            <a:off x="228600" y="5362575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Hypoglycemia identified as an </a:t>
            </a:r>
            <a:r>
              <a:rPr lang="en-US" altLang="en-US" sz="2000" b="1" u="sng">
                <a:solidFill>
                  <a:srgbClr val="FFFF00"/>
                </a:solidFill>
              </a:rPr>
              <a:t>independent</a:t>
            </a:r>
            <a:r>
              <a:rPr lang="en-US" altLang="en-US" sz="2000" b="1">
                <a:solidFill>
                  <a:schemeClr val="bg1"/>
                </a:solidFill>
              </a:rPr>
              <a:t> risk factor for mortality*</a:t>
            </a:r>
          </a:p>
        </p:txBody>
      </p:sp>
      <p:sp>
        <p:nvSpPr>
          <p:cNvPr id="44063" name="Text Box 12"/>
          <p:cNvSpPr txBox="1">
            <a:spLocks noChangeArrowheads="1"/>
          </p:cNvSpPr>
          <p:nvPr/>
        </p:nvSpPr>
        <p:spPr bwMode="auto">
          <a:xfrm>
            <a:off x="177800" y="6072188"/>
            <a:ext cx="38957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chemeClr val="bg1"/>
                </a:solidFill>
              </a:rPr>
              <a:t>* Personal communication, Dr. Frank Brunkhorst</a:t>
            </a:r>
            <a:endParaRPr lang="en-US" altLang="en-US" sz="1200">
              <a:solidFill>
                <a:srgbClr val="FFFFFF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Brunkhorst FM, et al. </a:t>
            </a:r>
            <a:r>
              <a:rPr lang="en-US" altLang="en-US" sz="1200" i="1">
                <a:solidFill>
                  <a:srgbClr val="FFFFFF"/>
                </a:solidFill>
              </a:rPr>
              <a:t>N Engl J Med.</a:t>
            </a:r>
            <a:r>
              <a:rPr lang="en-US" altLang="en-US" sz="1200">
                <a:solidFill>
                  <a:srgbClr val="FFFFFF"/>
                </a:solidFill>
              </a:rPr>
              <a:t> 2008:358:125-139.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8D510E-BAFC-40CA-9B2C-A9B1FFD3D73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Intensive Glycemic Control </a:t>
            </a:r>
            <a:br>
              <a:rPr lang="en-US" dirty="0"/>
            </a:br>
            <a:r>
              <a:rPr lang="en-US" dirty="0"/>
              <a:t>in a Mixed ICU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35277" name="Group 1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3864373"/>
              </p:ext>
            </p:extLst>
          </p:nvPr>
        </p:nvGraphicFramePr>
        <p:xfrm>
          <a:off x="541338" y="1506538"/>
          <a:ext cx="8077200" cy="370852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pitchFamily="16" charset="-128"/>
                        </a:rPr>
                        <a:t>(n=254)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Standard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ＭＳ Ｐゴシック" pitchFamily="16" charset="-128"/>
                        </a:rPr>
                        <a:t>(n=250)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Mean AM glucose, mg/dL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28-day mortality, n (%)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93 (36.6)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81 (32.4)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In-hospital mortality, n (%)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 (40)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 (38.4)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Severe hypoglycemia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(≤40 mg/dL), n (%)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 (8.3)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(0.8)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85" name="Text Box 32"/>
          <p:cNvSpPr txBox="1">
            <a:spLocks noChangeArrowheads="1"/>
          </p:cNvSpPr>
          <p:nvPr/>
        </p:nvSpPr>
        <p:spPr bwMode="auto">
          <a:xfrm>
            <a:off x="136525" y="6269038"/>
            <a:ext cx="3709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De La Rosa </a:t>
            </a:r>
            <a:r>
              <a:rPr lang="en-US" altLang="en-US" sz="1200" dirty="0" err="1">
                <a:solidFill>
                  <a:srgbClr val="FFFFFF"/>
                </a:solidFill>
              </a:rPr>
              <a:t>Gdel</a:t>
            </a:r>
            <a:r>
              <a:rPr lang="en-US" altLang="en-US" sz="1200" dirty="0">
                <a:solidFill>
                  <a:srgbClr val="FFFFFF"/>
                </a:solidFill>
              </a:rPr>
              <a:t> C, et al. </a:t>
            </a:r>
            <a:r>
              <a:rPr lang="en-US" altLang="en-US" sz="1200" i="1" dirty="0" err="1">
                <a:solidFill>
                  <a:srgbClr val="FFFFFF"/>
                </a:solidFill>
              </a:rPr>
              <a:t>Crit</a:t>
            </a:r>
            <a:r>
              <a:rPr lang="en-US" altLang="en-US" sz="1200" i="1" dirty="0">
                <a:solidFill>
                  <a:srgbClr val="FFFFFF"/>
                </a:solidFill>
              </a:rPr>
              <a:t> Care.</a:t>
            </a:r>
            <a:r>
              <a:rPr lang="en-US" altLang="en-US" sz="1200" dirty="0">
                <a:solidFill>
                  <a:srgbClr val="FFFFFF"/>
                </a:solidFill>
              </a:rPr>
              <a:t> 2008;12:R120.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0" y="55753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-111" charset="0"/>
                <a:ea typeface="+mn-ea"/>
              </a:rPr>
              <a:t>504 patients; ~1/2 medical; single-center study from Colombia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6185C3-742B-4133-9023-E2EE64E0DC6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77800" y="6275388"/>
            <a:ext cx="4892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NICE-SUGAR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Multicenter-multinational randomized, controlled trial (Australia, New Zealand, and Canada; N=6104 ICU patients)</a:t>
            </a:r>
          </a:p>
          <a:p>
            <a:pPr lvl="1">
              <a:defRPr/>
            </a:pPr>
            <a:r>
              <a:rPr lang="en-US" dirty="0"/>
              <a:t>Intensive BG target: 4.5-6.0 mmol/L (81-108 mg/dL)</a:t>
            </a:r>
          </a:p>
          <a:p>
            <a:pPr lvl="1">
              <a:defRPr/>
            </a:pPr>
            <a:r>
              <a:rPr lang="en-US" dirty="0"/>
              <a:t>Conventional BG target: &lt;10.0 mmol/L (180 mg/dL)</a:t>
            </a:r>
          </a:p>
          <a:p>
            <a:pPr>
              <a:defRPr/>
            </a:pPr>
            <a:r>
              <a:rPr lang="en-US" dirty="0"/>
              <a:t>Primary outcome: Death from any cause within 90 days after randomization</a:t>
            </a:r>
          </a:p>
          <a:p>
            <a:pPr>
              <a:defRPr/>
            </a:pPr>
            <a:r>
              <a:rPr lang="en-US" dirty="0"/>
              <a:t>Patient population</a:t>
            </a:r>
          </a:p>
          <a:p>
            <a:pPr lvl="1">
              <a:defRPr/>
            </a:pPr>
            <a:r>
              <a:rPr lang="en-US" dirty="0"/>
              <a:t>Mean APACHE II score: ~21; APACHE &gt;25: 31%</a:t>
            </a:r>
          </a:p>
          <a:p>
            <a:pPr lvl="1">
              <a:defRPr/>
            </a:pPr>
            <a:r>
              <a:rPr lang="en-US" dirty="0"/>
              <a:t>Reason for ICU admission: surgery: ~37%, medical: 63%</a:t>
            </a:r>
          </a:p>
          <a:p>
            <a:pPr lvl="1">
              <a:defRPr/>
            </a:pPr>
            <a:r>
              <a:rPr lang="en-US" dirty="0"/>
              <a:t>History of DM: 20% (T1DM: 8%, T2DM: 92%)</a:t>
            </a:r>
          </a:p>
          <a:p>
            <a:pPr lvl="1">
              <a:defRPr/>
            </a:pPr>
            <a:r>
              <a:rPr lang="en-US" dirty="0"/>
              <a:t>At randomization: sepsis: 22%, trauma: 15%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C2295B-E25B-4585-9262-1D4E61FF66D0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Baseline Characteristics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Age: ~60 years</a:t>
            </a:r>
          </a:p>
          <a:p>
            <a:pPr>
              <a:defRPr/>
            </a:pPr>
            <a:r>
              <a:rPr lang="en-US" sz="2400" dirty="0"/>
              <a:t>Gender: ~36% female </a:t>
            </a:r>
          </a:p>
          <a:p>
            <a:pPr>
              <a:defRPr/>
            </a:pPr>
            <a:r>
              <a:rPr lang="en-US" sz="2400" dirty="0"/>
              <a:t>Diabetes: ~20% (BMI ~28 kg/m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/>
              <a:t>Interval, ICU admission to randomization: 13.4 h</a:t>
            </a:r>
          </a:p>
          <a:p>
            <a:pPr>
              <a:defRPr/>
            </a:pPr>
            <a:r>
              <a:rPr lang="en-US" sz="2400" dirty="0"/>
              <a:t>Reason for ICU admission:</a:t>
            </a:r>
          </a:p>
          <a:p>
            <a:pPr lvl="1">
              <a:defRPr/>
            </a:pPr>
            <a:r>
              <a:rPr lang="en-US" sz="2000" dirty="0"/>
              <a:t>Operative* ~37%</a:t>
            </a:r>
          </a:p>
          <a:p>
            <a:pPr lvl="1">
              <a:defRPr/>
            </a:pPr>
            <a:r>
              <a:rPr lang="en-US" sz="2000" dirty="0"/>
              <a:t>Non-operative</a:t>
            </a:r>
            <a:r>
              <a:rPr lang="en-US" sz="2000" baseline="30000" dirty="0"/>
              <a:t>†</a:t>
            </a:r>
            <a:r>
              <a:rPr lang="en-US" sz="2000" dirty="0"/>
              <a:t> ~63%</a:t>
            </a:r>
          </a:p>
          <a:p>
            <a:pPr>
              <a:defRPr/>
            </a:pPr>
            <a:r>
              <a:rPr lang="en-US" sz="2400" dirty="0"/>
              <a:t>Sepsis: ~22%</a:t>
            </a:r>
          </a:p>
          <a:p>
            <a:pPr>
              <a:defRPr/>
            </a:pPr>
            <a:r>
              <a:rPr lang="en-US" sz="2400" dirty="0"/>
              <a:t>Trauma: ~15%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7800" y="5830888"/>
            <a:ext cx="4892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chemeClr val="bg1"/>
                </a:solidFill>
              </a:rPr>
              <a:t>* No significant numbers of CT surgery patients.</a:t>
            </a:r>
          </a:p>
          <a:p>
            <a:pPr>
              <a:spcAft>
                <a:spcPct val="20000"/>
              </a:spcAft>
            </a:pPr>
            <a:r>
              <a:rPr lang="en-US" altLang="en-US" sz="1200" baseline="30000">
                <a:solidFill>
                  <a:schemeClr val="bg1"/>
                </a:solidFill>
              </a:rPr>
              <a:t>† </a:t>
            </a:r>
            <a:r>
              <a:rPr lang="en-US" altLang="en-US" sz="1200">
                <a:solidFill>
                  <a:schemeClr val="bg1"/>
                </a:solidFill>
              </a:rPr>
              <a:t>No significant numbers of CCU patients.</a:t>
            </a:r>
            <a:endParaRPr lang="en-US" altLang="en-US" sz="1200">
              <a:solidFill>
                <a:srgbClr val="FFFFFF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B77743-7ACD-4652-AAF6-3BFD8725954B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Intensive vs Conventional Glucose Control in Critically Ill Patients</a:t>
            </a:r>
          </a:p>
        </p:txBody>
      </p:sp>
      <p:pic>
        <p:nvPicPr>
          <p:cNvPr id="48131" name="Picture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7800" y="6053138"/>
            <a:ext cx="8074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Bars are 95% confidence intervals. Dashed line =108 mg/dL (upper limit of intensive glucose control target range).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Finfer</a:t>
            </a:r>
            <a:r>
              <a:rPr lang="en-US" altLang="en-US" sz="1200" dirty="0">
                <a:solidFill>
                  <a:srgbClr val="FFFFFF"/>
                </a:solidFill>
              </a:rPr>
              <a:t> S, et al. </a:t>
            </a:r>
            <a:r>
              <a:rPr lang="en-US" altLang="en-US" sz="1200" i="1" dirty="0">
                <a:solidFill>
                  <a:srgbClr val="FFFFFF"/>
                </a:solidFill>
              </a:rPr>
              <a:t>N </a:t>
            </a:r>
            <a:r>
              <a:rPr lang="en-US" altLang="en-US" sz="1200" i="1" dirty="0" err="1">
                <a:solidFill>
                  <a:srgbClr val="FFFFFF"/>
                </a:solidFill>
              </a:rPr>
              <a:t>Engl</a:t>
            </a:r>
            <a:r>
              <a:rPr lang="en-US" altLang="en-US" sz="1200" i="1" dirty="0">
                <a:solidFill>
                  <a:srgbClr val="FFFFFF"/>
                </a:solidFill>
              </a:rPr>
              <a:t> J Med</a:t>
            </a:r>
            <a:r>
              <a:rPr lang="en-US" altLang="en-US" sz="1200" dirty="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B04185-7E7D-4DAA-8A70-3C744C01C0E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Intensive vs Conventional Glucose Control in Critically Ill Patients</a:t>
            </a:r>
          </a:p>
        </p:txBody>
      </p:sp>
      <p:sp>
        <p:nvSpPr>
          <p:cNvPr id="49155" name="Text Box 150"/>
          <p:cNvSpPr txBox="1">
            <a:spLocks noChangeArrowheads="1"/>
          </p:cNvSpPr>
          <p:nvPr/>
        </p:nvSpPr>
        <p:spPr bwMode="auto">
          <a:xfrm>
            <a:off x="2508250" y="1512888"/>
            <a:ext cx="4162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</a:rPr>
              <a:t>Density Plot for Mean Time-Weighted Blood Glucose Levels for Individual Patients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130425"/>
            <a:ext cx="49434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77800" y="5867400"/>
            <a:ext cx="7543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The dashed lines indicate the modes (most frequent values) in the intensive control group (blue) and the conventional-control group (red), as well as the upper threshold for severe hypoglycemia (black).</a:t>
            </a: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061CF1-20D0-46AD-8D8B-7ABDD46F1DD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83" name="Group 31"/>
          <p:cNvGraphicFramePr>
            <a:graphicFrameLocks noGrp="1"/>
          </p:cNvGraphicFramePr>
          <p:nvPr/>
        </p:nvGraphicFramePr>
        <p:xfrm>
          <a:off x="398463" y="1797050"/>
          <a:ext cx="8301038" cy="40338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Outcome Measure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Intensive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Conventional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Morning BG (mg/dL)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118 </a:t>
                      </a:r>
                      <a:r>
                        <a:rPr kumimoji="0" lang="en-US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145 </a:t>
                      </a:r>
                      <a:r>
                        <a:rPr kumimoji="0" lang="en-US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Hypoglycemia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(≤40mg/dL)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206/3016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(6.8%)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15/3014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(0.5%)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28-Day Mortality (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=0.17)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22.3%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20.8%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90-Day Mortality (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=0.02)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27.5%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24.9%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1580" name="Rectangle 19"/>
          <p:cNvSpPr>
            <a:spLocks noChangeArrowheads="1"/>
          </p:cNvSpPr>
          <p:nvPr/>
        </p:nvSpPr>
        <p:spPr bwMode="auto">
          <a:xfrm>
            <a:off x="533400" y="117475"/>
            <a:ext cx="816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0205" name="Text Box 4"/>
          <p:cNvSpPr txBox="1">
            <a:spLocks noChangeArrowheads="1"/>
          </p:cNvSpPr>
          <p:nvPr/>
        </p:nvSpPr>
        <p:spPr bwMode="auto">
          <a:xfrm>
            <a:off x="177800" y="6273800"/>
            <a:ext cx="754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NICE-SUGAR Study Outcomes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58501-04D5-4604-807B-0148AD00E225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Hyperglycemia in Critically Ill Patients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C0B8-4DFB-4D2E-9845-E22F2D5663F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153988" y="6016954"/>
            <a:ext cx="785014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CIAH, critical illness associated hyperglycemia.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Plummer MP, et al. </a:t>
            </a:r>
            <a:r>
              <a:rPr lang="en-US" altLang="en-US" sz="12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Intensive Care Med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2014;40:973-980.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2505204"/>
          <a:ext cx="6096000" cy="329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421709" y="3769367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Patients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9737" y="1507760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Prospective Observational Study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(N=1000)</a:t>
            </a:r>
          </a:p>
        </p:txBody>
      </p:sp>
    </p:spTree>
    <p:extLst>
      <p:ext uri="{BB962C8B-B14F-4D97-AF65-F5344CB8AC3E}">
        <p14:creationId xmlns:p14="http://schemas.microsoft.com/office/powerpoint/2010/main" val="2127271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NICE-SUGAR: Intensive vs Conventional Glucose Control in Critically Ill Patients</a:t>
            </a:r>
          </a:p>
        </p:txBody>
      </p:sp>
      <p:sp>
        <p:nvSpPr>
          <p:cNvPr id="51203" name="Text Box 150"/>
          <p:cNvSpPr txBox="1">
            <a:spLocks noChangeArrowheads="1"/>
          </p:cNvSpPr>
          <p:nvPr/>
        </p:nvSpPr>
        <p:spPr bwMode="auto">
          <a:xfrm>
            <a:off x="933450" y="1554163"/>
            <a:ext cx="556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</a:rPr>
              <a:t>Kaplan–Meier Estimates for the Probability of Survival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62138"/>
            <a:ext cx="556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6659563" y="3281363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% HR = 1.11 </a:t>
            </a:r>
          </a:p>
          <a:p>
            <a:r>
              <a:rPr lang="en-US" altLang="en-US" sz="1800" b="1">
                <a:solidFill>
                  <a:schemeClr val="bg1"/>
                </a:solidFill>
              </a:rPr>
              <a:t>95 confidence interval:</a:t>
            </a:r>
            <a:br>
              <a:rPr lang="en-US" altLang="en-US" sz="1800" b="1">
                <a:solidFill>
                  <a:schemeClr val="bg1"/>
                </a:solidFill>
              </a:rPr>
            </a:br>
            <a:r>
              <a:rPr lang="en-US" altLang="en-US" sz="1800" b="1">
                <a:solidFill>
                  <a:schemeClr val="bg1"/>
                </a:solidFill>
              </a:rPr>
              <a:t>(1.01-1.23)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177800" y="6273800"/>
            <a:ext cx="754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6B8120-B4A8-4002-B647-7A68AA3FF0A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NICE-SUGAR: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Probability of Survival and Odds</a:t>
            </a:r>
            <a:b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Ratios for Death, According to Treatment Group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990600"/>
            <a:ext cx="76628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67250" y="6581775"/>
            <a:ext cx="377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09D71E-56B4-45CC-AA05-E6E2DFB3101C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Conclusions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large, international, randomized trial found that intensive glucose control did not offer any benefit in critically ill patients</a:t>
            </a:r>
          </a:p>
          <a:p>
            <a:pPr>
              <a:defRPr/>
            </a:pPr>
            <a:r>
              <a:rPr lang="en-US" dirty="0"/>
              <a:t>Blood glucose target of &lt;180 mg/dL with the achieved target of 144 mg/dL resulted in lower (90-day) mortality than did a target of 81-108 mg/dL</a:t>
            </a:r>
          </a:p>
          <a:p>
            <a:pPr>
              <a:defRPr/>
            </a:pPr>
            <a:r>
              <a:rPr lang="en-US" dirty="0"/>
              <a:t>There was increased hypoglycemia with lower glucose targets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7800" y="6273800"/>
            <a:ext cx="754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6165AE-779F-479D-B6FA-ED809F0C397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Strengths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Large (N=6104)</a:t>
            </a:r>
          </a:p>
          <a:p>
            <a:pPr>
              <a:defRPr/>
            </a:pPr>
            <a:r>
              <a:rPr lang="en-US" dirty="0"/>
              <a:t>Multicenter</a:t>
            </a:r>
          </a:p>
          <a:p>
            <a:pPr>
              <a:defRPr/>
            </a:pPr>
            <a:r>
              <a:rPr lang="en-US" dirty="0"/>
              <a:t>Patients characteristic of a general ICU population</a:t>
            </a: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Uniformly applied, web-based IV insulin protocol</a:t>
            </a:r>
            <a:endParaRPr lang="en-US" dirty="0"/>
          </a:p>
          <a:p>
            <a:pPr>
              <a:defRPr/>
            </a:pPr>
            <a:r>
              <a:rPr lang="en-US" dirty="0"/>
              <a:t>Hard primary endpoint (90-day mortality)</a:t>
            </a:r>
          </a:p>
          <a:p>
            <a:pPr>
              <a:defRPr/>
            </a:pPr>
            <a:r>
              <a:rPr lang="en-US" dirty="0"/>
              <a:t>Robust analytical plan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7800" y="6273800"/>
            <a:ext cx="754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302E04-5E7A-4468-A377-D62368FE1660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77800" y="6273800"/>
            <a:ext cx="754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Finfer S, et al. </a:t>
            </a:r>
            <a:r>
              <a:rPr lang="en-US" altLang="en-US" sz="1200" i="1">
                <a:solidFill>
                  <a:srgbClr val="FFFFFF"/>
                </a:solidFill>
              </a:rPr>
              <a:t>N Engl J Med</a:t>
            </a:r>
            <a:r>
              <a:rPr lang="en-US" altLang="en-US" sz="1200">
                <a:solidFill>
                  <a:srgbClr val="FFFFFF"/>
                </a:solidFill>
              </a:rPr>
              <a:t>. 2009;360:1283-1297.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NICE-SUGAR: Limitations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Specified BG targets and ultimate BG separation</a:t>
            </a:r>
            <a:br>
              <a:rPr lang="en-US" dirty="0"/>
            </a:br>
            <a:r>
              <a:rPr lang="en-US" dirty="0"/>
              <a:t>(-27 mg/dL) not as distinct as prior trials</a:t>
            </a:r>
          </a:p>
          <a:p>
            <a:pPr>
              <a:defRPr/>
            </a:pPr>
            <a:r>
              <a:rPr lang="en-US" dirty="0"/>
              <a:t>Treatment target not achieved in the intensive arm</a:t>
            </a:r>
          </a:p>
          <a:p>
            <a:pPr>
              <a:defRPr/>
            </a:pPr>
            <a:r>
              <a:rPr lang="en-US" dirty="0"/>
              <a:t>Variable methods/sources for BG measurement</a:t>
            </a:r>
          </a:p>
          <a:p>
            <a:pPr>
              <a:defRPr/>
            </a:pPr>
            <a:r>
              <a:rPr lang="en-US" dirty="0"/>
              <a:t>More steroid therapy in intensive arm </a:t>
            </a: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More hypoglycemia in intensive arm (15-fold)</a:t>
            </a:r>
          </a:p>
          <a:p>
            <a:pPr>
              <a:defRPr/>
            </a:pPr>
            <a:r>
              <a:rPr lang="en-US" dirty="0"/>
              <a:t>No explanation of increased mortality in intensive arm (? hypoglycemia)</a:t>
            </a:r>
          </a:p>
          <a:p>
            <a:pPr>
              <a:defRPr/>
            </a:pPr>
            <a:r>
              <a:rPr lang="en-US" dirty="0"/>
              <a:t>~10% early withdrawals in intensive arm; “per-protocol” (“completers”) analysis not provided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ECC502-0FE6-45CE-8BF4-44935E48CCF0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1498600" y="1397000"/>
            <a:ext cx="6172200" cy="4191000"/>
            <a:chOff x="864" y="768"/>
            <a:chExt cx="3888" cy="2880"/>
          </a:xfrm>
        </p:grpSpPr>
        <p:sp>
          <p:nvSpPr>
            <p:cNvPr id="56327" name="Rectangle 3"/>
            <p:cNvSpPr>
              <a:spLocks noChangeArrowheads="1"/>
            </p:cNvSpPr>
            <p:nvPr/>
          </p:nvSpPr>
          <p:spPr bwMode="auto">
            <a:xfrm>
              <a:off x="864" y="768"/>
              <a:ext cx="3888" cy="2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6328" name="Group 4"/>
            <p:cNvGrpSpPr>
              <a:grpSpLocks/>
            </p:cNvGrpSpPr>
            <p:nvPr/>
          </p:nvGrpSpPr>
          <p:grpSpPr bwMode="auto">
            <a:xfrm>
              <a:off x="1008" y="864"/>
              <a:ext cx="3600" cy="2736"/>
              <a:chOff x="1008" y="864"/>
              <a:chExt cx="3600" cy="2736"/>
            </a:xfrm>
          </p:grpSpPr>
          <p:pic>
            <p:nvPicPr>
              <p:cNvPr id="563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26" t="9108" r="-127" b="1888"/>
              <a:stretch>
                <a:fillRect/>
              </a:stretch>
            </p:blipFill>
            <p:spPr bwMode="auto">
              <a:xfrm>
                <a:off x="2640" y="864"/>
                <a:ext cx="1968" cy="27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19" r="69658" b="13208"/>
              <a:stretch>
                <a:fillRect/>
              </a:stretch>
            </p:blipFill>
            <p:spPr bwMode="auto">
              <a:xfrm>
                <a:off x="1008" y="864"/>
                <a:ext cx="1920" cy="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0" y="273050"/>
            <a:ext cx="9144000" cy="12192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3D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</a:rPr>
              <a:t>Tight Glycemic Control in Critically Ill Adults</a:t>
            </a:r>
          </a:p>
          <a:p>
            <a:pPr algn="ctr"/>
            <a:r>
              <a:rPr lang="en-US" altLang="en-US" sz="2400" b="1">
                <a:solidFill>
                  <a:srgbClr val="FFFF00"/>
                </a:solidFill>
              </a:rPr>
              <a:t> A Meta-analysis of 29 Randomized Controlled Trials</a:t>
            </a:r>
          </a:p>
          <a:p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0" y="5715000"/>
            <a:ext cx="9144000" cy="671513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3D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FF00"/>
                </a:solidFill>
              </a:rPr>
              <a:t>Very tight, moderately tight glycemia control and severe hypoglycemia</a:t>
            </a:r>
          </a:p>
          <a:p>
            <a:pPr algn="ctr"/>
            <a:r>
              <a:rPr lang="en-US" altLang="en-US" b="1">
                <a:solidFill>
                  <a:srgbClr val="00CC00"/>
                </a:solidFill>
              </a:rPr>
              <a:t> </a:t>
            </a:r>
            <a:endParaRPr lang="en-US" altLang="en-US"/>
          </a:p>
        </p:txBody>
      </p:sp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177800" y="6300788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Wiener RS, et al. </a:t>
            </a:r>
            <a:r>
              <a:rPr lang="en-US" altLang="en-US" sz="1200" i="1" dirty="0">
                <a:solidFill>
                  <a:srgbClr val="FFFFFF"/>
                </a:solidFill>
              </a:rPr>
              <a:t>JAMA.</a:t>
            </a:r>
            <a:r>
              <a:rPr lang="en-US" altLang="en-US" sz="1200" dirty="0">
                <a:solidFill>
                  <a:srgbClr val="FFFFFF"/>
                </a:solidFill>
              </a:rPr>
              <a:t> 2008:300:933-944.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A2E1D3-597A-4E94-8E3A-83C1D91C2CD2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676400" y="1371600"/>
            <a:ext cx="5791200" cy="4343400"/>
            <a:chOff x="1056" y="576"/>
            <a:chExt cx="3648" cy="2880"/>
          </a:xfrm>
        </p:grpSpPr>
        <p:sp>
          <p:nvSpPr>
            <p:cNvPr id="57351" name="Rectangle 3"/>
            <p:cNvSpPr>
              <a:spLocks noChangeArrowheads="1"/>
            </p:cNvSpPr>
            <p:nvPr/>
          </p:nvSpPr>
          <p:spPr bwMode="auto">
            <a:xfrm>
              <a:off x="1056" y="576"/>
              <a:ext cx="3648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352" name="Group 4"/>
            <p:cNvGrpSpPr>
              <a:grpSpLocks/>
            </p:cNvGrpSpPr>
            <p:nvPr/>
          </p:nvGrpSpPr>
          <p:grpSpPr bwMode="auto">
            <a:xfrm>
              <a:off x="1104" y="672"/>
              <a:ext cx="3504" cy="2736"/>
              <a:chOff x="1104" y="672"/>
              <a:chExt cx="3504" cy="2736"/>
            </a:xfrm>
          </p:grpSpPr>
          <p:pic>
            <p:nvPicPr>
              <p:cNvPr id="5735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00" t="5814" b="1170"/>
              <a:stretch>
                <a:fillRect/>
              </a:stretch>
            </p:blipFill>
            <p:spPr bwMode="auto">
              <a:xfrm>
                <a:off x="2700" y="672"/>
                <a:ext cx="1908" cy="27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5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99" t="5814" r="70999" b="12798"/>
              <a:stretch>
                <a:fillRect/>
              </a:stretch>
            </p:blipFill>
            <p:spPr bwMode="auto">
              <a:xfrm>
                <a:off x="1104" y="672"/>
                <a:ext cx="1794" cy="2394"/>
              </a:xfrm>
              <a:prstGeom prst="rect">
                <a:avLst/>
              </a:prstGeom>
              <a:solidFill>
                <a:srgbClr val="EDEDED"/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0" y="266700"/>
            <a:ext cx="9144000" cy="1322388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3D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</a:rPr>
              <a:t>Tight Glycemic Control in Critically Ill Adults</a:t>
            </a:r>
          </a:p>
          <a:p>
            <a:pPr algn="ctr"/>
            <a:r>
              <a:rPr lang="en-US" altLang="en-US" sz="2400" b="1">
                <a:solidFill>
                  <a:srgbClr val="FFFF00"/>
                </a:solidFill>
              </a:rPr>
              <a:t> A Meta-analysis of 29 Randomized Controlled Trials</a:t>
            </a:r>
          </a:p>
          <a:p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0" y="5791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00"/>
                </a:solidFill>
                <a:latin typeface="Arial" pitchFamily="-111" charset="0"/>
                <a:ea typeface="+mn-ea"/>
              </a:rPr>
              <a:t>SICU, MICU, mixed ICU, and severe hypoglycemia</a:t>
            </a:r>
          </a:p>
        </p:txBody>
      </p:sp>
      <p:sp>
        <p:nvSpPr>
          <p:cNvPr id="57349" name="TextBox 3"/>
          <p:cNvSpPr txBox="1">
            <a:spLocks noChangeArrowheads="1"/>
          </p:cNvSpPr>
          <p:nvPr/>
        </p:nvSpPr>
        <p:spPr bwMode="auto">
          <a:xfrm>
            <a:off x="177800" y="6300788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Wiener RS, et al. </a:t>
            </a:r>
            <a:r>
              <a:rPr lang="en-US" altLang="en-US" sz="1200" i="1">
                <a:solidFill>
                  <a:srgbClr val="FFFFFF"/>
                </a:solidFill>
              </a:rPr>
              <a:t>JAMA.</a:t>
            </a:r>
            <a:r>
              <a:rPr lang="en-US" altLang="en-US" sz="1200">
                <a:solidFill>
                  <a:srgbClr val="FFFFFF"/>
                </a:solidFill>
              </a:rPr>
              <a:t> 2008:300:933-944.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6593EF-BDBB-4E49-BC5A-E14B42F59D0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84263"/>
            <a:ext cx="84550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900" name="Rectangle 10"/>
          <p:cNvSpPr txBox="1">
            <a:spLocks/>
          </p:cNvSpPr>
          <p:nvPr/>
        </p:nvSpPr>
        <p:spPr bwMode="auto">
          <a:xfrm>
            <a:off x="0" y="76200"/>
            <a:ext cx="9144000" cy="11096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eaLnBrk="0" hangingPunct="0">
              <a:lnSpc>
                <a:spcPct val="90000"/>
              </a:lnSpc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eaLnBrk="0" hangingPunct="0">
              <a:lnSpc>
                <a:spcPct val="90000"/>
              </a:lnSpc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eaLnBrk="0" hangingPunct="0">
              <a:lnSpc>
                <a:spcPct val="90000"/>
              </a:lnSpc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eaLnBrk="0" hangingPunct="0">
              <a:lnSpc>
                <a:spcPct val="90000"/>
              </a:lnSpc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dirty="0"/>
              <a:t>Meta-analysis:</a:t>
            </a:r>
            <a:br>
              <a:rPr lang="en-US" dirty="0"/>
            </a:br>
            <a:r>
              <a:rPr lang="en-US" dirty="0"/>
              <a:t>Intensive Insulin Therapy and Mortality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177800" y="6299200"/>
            <a:ext cx="335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da-DK" altLang="en-US" sz="1200">
                <a:solidFill>
                  <a:srgbClr val="FFFFFF"/>
                </a:solidFill>
              </a:rPr>
              <a:t>Griesdale DE, et al. </a:t>
            </a:r>
            <a:r>
              <a:rPr lang="da-DK" altLang="en-US" sz="1200" i="1">
                <a:solidFill>
                  <a:srgbClr val="FFFFFF"/>
                </a:solidFill>
              </a:rPr>
              <a:t>CMAJ</a:t>
            </a:r>
            <a:r>
              <a:rPr lang="da-DK" altLang="en-US" sz="1200">
                <a:solidFill>
                  <a:srgbClr val="FFFFFF"/>
                </a:solidFill>
              </a:rPr>
              <a:t>. 2009;180:821-827.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C24262-EBA0-467C-AF0C-8915EC7920E2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1"/>
          <p:cNvGrpSpPr>
            <a:grpSpLocks/>
          </p:cNvGrpSpPr>
          <p:nvPr/>
        </p:nvGrpSpPr>
        <p:grpSpPr bwMode="auto">
          <a:xfrm>
            <a:off x="2081213" y="1857375"/>
            <a:ext cx="5486400" cy="4038600"/>
            <a:chOff x="1584" y="864"/>
            <a:chExt cx="2496" cy="2544"/>
          </a:xfrm>
        </p:grpSpPr>
        <p:pic>
          <p:nvPicPr>
            <p:cNvPr id="5940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5" t="1563" r="34" b="48256"/>
            <a:stretch>
              <a:fillRect/>
            </a:stretch>
          </p:blipFill>
          <p:spPr bwMode="auto">
            <a:xfrm>
              <a:off x="2448" y="864"/>
              <a:ext cx="1632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5" t="92188" r="34"/>
            <a:stretch>
              <a:fillRect/>
            </a:stretch>
          </p:blipFill>
          <p:spPr bwMode="auto">
            <a:xfrm>
              <a:off x="2448" y="3064"/>
              <a:ext cx="163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02" name="Group 10"/>
            <p:cNvGrpSpPr>
              <a:grpSpLocks/>
            </p:cNvGrpSpPr>
            <p:nvPr/>
          </p:nvGrpSpPr>
          <p:grpSpPr bwMode="auto">
            <a:xfrm>
              <a:off x="1584" y="864"/>
              <a:ext cx="864" cy="2544"/>
              <a:chOff x="576" y="2832"/>
              <a:chExt cx="864" cy="2544"/>
            </a:xfrm>
          </p:grpSpPr>
          <p:pic>
            <p:nvPicPr>
              <p:cNvPr id="59403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63" r="77785" b="48256"/>
              <a:stretch>
                <a:fillRect/>
              </a:stretch>
            </p:blipFill>
            <p:spPr bwMode="auto">
              <a:xfrm>
                <a:off x="576" y="2832"/>
                <a:ext cx="864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88" r="77785"/>
              <a:stretch>
                <a:fillRect/>
              </a:stretch>
            </p:blipFill>
            <p:spPr bwMode="auto">
              <a:xfrm>
                <a:off x="576" y="5032"/>
                <a:ext cx="86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0" y="2730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-111" charset="0"/>
                <a:ea typeface="+mn-ea"/>
              </a:rPr>
              <a:t>Tight Glycemic Control in Critically Ill Adults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9933"/>
                </a:solidFill>
                <a:latin typeface="Arial" pitchFamily="-111" charset="0"/>
                <a:ea typeface="+mn-ea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-111" charset="0"/>
                <a:ea typeface="+mn-ea"/>
              </a:rPr>
              <a:t>A Meta-analysis of 26 Randomized Controlled Trials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-111" charset="0"/>
                <a:ea typeface="+mn-ea"/>
              </a:rPr>
              <a:t>(13,567 patients)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88925" y="2630488"/>
            <a:ext cx="1671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</a:rPr>
              <a:t>All-Cause</a:t>
            </a:r>
          </a:p>
          <a:p>
            <a:pPr eaLnBrk="0" hangingPunct="0"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</a:rPr>
              <a:t>Mortality</a:t>
            </a:r>
          </a:p>
          <a:p>
            <a:pPr eaLnBrk="0" hangingPunct="0">
              <a:defRPr/>
            </a:pPr>
            <a:endParaRPr lang="en-US" sz="2400" b="1" dirty="0">
              <a:solidFill>
                <a:srgbClr val="FFFF00"/>
              </a:solidFill>
              <a:ea typeface="+mn-ea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</a:rPr>
              <a:t>Mixed ICU</a:t>
            </a:r>
          </a:p>
        </p:txBody>
      </p:sp>
      <p:sp>
        <p:nvSpPr>
          <p:cNvPr id="14" name="Oval 13"/>
          <p:cNvSpPr/>
          <p:nvPr/>
        </p:nvSpPr>
        <p:spPr>
          <a:xfrm>
            <a:off x="5494338" y="5027613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398" name="TextBox 3"/>
          <p:cNvSpPr txBox="1">
            <a:spLocks noChangeArrowheads="1"/>
          </p:cNvSpPr>
          <p:nvPr/>
        </p:nvSpPr>
        <p:spPr bwMode="auto">
          <a:xfrm>
            <a:off x="177800" y="6299200"/>
            <a:ext cx="335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da-DK" altLang="en-US" sz="1200">
                <a:solidFill>
                  <a:srgbClr val="FFFFFF"/>
                </a:solidFill>
              </a:rPr>
              <a:t>Griesdale DE, et al. </a:t>
            </a:r>
            <a:r>
              <a:rPr lang="da-DK" altLang="en-US" sz="1200" i="1">
                <a:solidFill>
                  <a:srgbClr val="FFFFFF"/>
                </a:solidFill>
              </a:rPr>
              <a:t>CMAJ</a:t>
            </a:r>
            <a:r>
              <a:rPr lang="da-DK" altLang="en-US" sz="1200">
                <a:solidFill>
                  <a:srgbClr val="FFFFFF"/>
                </a:solidFill>
              </a:rPr>
              <a:t>. 2009;180:821-827.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5A64DE-AE85-4B0D-89CA-40B590CA6996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6"/>
          <p:cNvGrpSpPr>
            <a:grpSpLocks/>
          </p:cNvGrpSpPr>
          <p:nvPr/>
        </p:nvGrpSpPr>
        <p:grpSpPr bwMode="auto">
          <a:xfrm>
            <a:off x="2514600" y="1890713"/>
            <a:ext cx="4953000" cy="4038600"/>
            <a:chOff x="2160" y="528"/>
            <a:chExt cx="3024" cy="2784"/>
          </a:xfrm>
        </p:grpSpPr>
        <p:pic>
          <p:nvPicPr>
            <p:cNvPr id="604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00" t="3195" b="4128"/>
            <a:stretch>
              <a:fillRect/>
            </a:stretch>
          </p:blipFill>
          <p:spPr bwMode="auto">
            <a:xfrm>
              <a:off x="3312" y="528"/>
              <a:ext cx="1872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5" r="76010" b="4160"/>
            <a:stretch>
              <a:fillRect/>
            </a:stretch>
          </p:blipFill>
          <p:spPr bwMode="auto">
            <a:xfrm>
              <a:off x="2160" y="528"/>
              <a:ext cx="1152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0" y="273050"/>
            <a:ext cx="9144000" cy="169227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</a:rPr>
              <a:t>Tight Glycemic Control in Critically Ill Adults</a:t>
            </a:r>
          </a:p>
          <a:p>
            <a:pPr algn="ctr"/>
            <a:r>
              <a:rPr lang="en-US" altLang="en-US" sz="2400" b="1">
                <a:solidFill>
                  <a:srgbClr val="FF9933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</a:rPr>
              <a:t>A Meta-analysis of 26 Randomized Controlled Trials</a:t>
            </a:r>
          </a:p>
          <a:p>
            <a:pPr algn="ctr"/>
            <a:r>
              <a:rPr lang="en-US" altLang="en-US" sz="2400" b="1">
                <a:solidFill>
                  <a:srgbClr val="FFFF00"/>
                </a:solidFill>
              </a:rPr>
              <a:t>(13,567 patients)</a:t>
            </a:r>
          </a:p>
          <a:p>
            <a:endParaRPr lang="en-US" altLang="en-US" sz="2400"/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52400" y="2935288"/>
            <a:ext cx="2387600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Severe 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Hypoglycemia</a:t>
            </a:r>
          </a:p>
          <a:p>
            <a:r>
              <a:rPr lang="en-US" altLang="en-US" sz="2400" b="1">
                <a:solidFill>
                  <a:srgbClr val="FFFF00"/>
                </a:solidFill>
              </a:rPr>
              <a:t>(</a:t>
            </a:r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>
                <a:solidFill>
                  <a:srgbClr val="FFFF00"/>
                </a:solidFill>
              </a:rPr>
              <a:t>40 mg/dL)</a:t>
            </a:r>
          </a:p>
        </p:txBody>
      </p:sp>
      <p:sp>
        <p:nvSpPr>
          <p:cNvPr id="11" name="Oval 10"/>
          <p:cNvSpPr/>
          <p:nvPr/>
        </p:nvSpPr>
        <p:spPr>
          <a:xfrm>
            <a:off x="5964238" y="5014913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422" name="TextBox 3"/>
          <p:cNvSpPr txBox="1">
            <a:spLocks noChangeArrowheads="1"/>
          </p:cNvSpPr>
          <p:nvPr/>
        </p:nvSpPr>
        <p:spPr bwMode="auto">
          <a:xfrm>
            <a:off x="177800" y="6299200"/>
            <a:ext cx="335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da-DK" altLang="en-US" sz="1200">
                <a:solidFill>
                  <a:srgbClr val="FFFFFF"/>
                </a:solidFill>
              </a:rPr>
              <a:t>Griesdale DE, et al. </a:t>
            </a:r>
            <a:r>
              <a:rPr lang="da-DK" altLang="en-US" sz="1200" i="1">
                <a:solidFill>
                  <a:srgbClr val="FFFFFF"/>
                </a:solidFill>
              </a:rPr>
              <a:t>CMAJ</a:t>
            </a:r>
            <a:r>
              <a:rPr lang="da-DK" altLang="en-US" sz="1200">
                <a:solidFill>
                  <a:srgbClr val="FFFFFF"/>
                </a:solidFill>
              </a:rPr>
              <a:t>. 2009;180:821-827.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354FC6-5AF9-41F7-B9CC-769652683759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4"/>
          <p:cNvSpPr>
            <a:spLocks noChangeArrowheads="1"/>
          </p:cNvSpPr>
          <p:nvPr/>
        </p:nvSpPr>
        <p:spPr bwMode="auto">
          <a:xfrm>
            <a:off x="1582738" y="2105025"/>
            <a:ext cx="6937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4076700" y="2562225"/>
            <a:ext cx="45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~2x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2662238" y="2935288"/>
            <a:ext cx="32797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6213475" y="2357438"/>
            <a:ext cx="15954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7897813" y="1989138"/>
            <a:ext cx="8064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 rot="16200000">
            <a:off x="47625" y="34163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Mortality Rate (%)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28" name="Rectangle 7"/>
          <p:cNvSpPr>
            <a:spLocks noChangeArrowheads="1"/>
          </p:cNvSpPr>
          <p:nvPr/>
        </p:nvSpPr>
        <p:spPr bwMode="auto">
          <a:xfrm>
            <a:off x="3322638" y="5694363"/>
            <a:ext cx="2927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Mean Glucose Value (mg/dL)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190500" y="6110288"/>
            <a:ext cx="4038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N=1826 ICU patients.</a:t>
            </a:r>
          </a:p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Krinsley</a:t>
            </a:r>
            <a:r>
              <a:rPr lang="en-US" altLang="en-US" sz="1200" dirty="0">
                <a:solidFill>
                  <a:srgbClr val="FFFFFF"/>
                </a:solidFill>
              </a:rPr>
              <a:t> JS. </a:t>
            </a:r>
            <a:r>
              <a:rPr lang="en-US" altLang="en-US" sz="1200" i="1" dirty="0">
                <a:solidFill>
                  <a:srgbClr val="FFFFFF"/>
                </a:solidFill>
              </a:rPr>
              <a:t>Mayo </a:t>
            </a:r>
            <a:r>
              <a:rPr lang="en-US" altLang="en-US" sz="1200" i="1" dirty="0" err="1">
                <a:solidFill>
                  <a:srgbClr val="FFFFFF"/>
                </a:solidFill>
              </a:rPr>
              <a:t>Clin</a:t>
            </a:r>
            <a:r>
              <a:rPr lang="en-US" altLang="en-US" sz="1200" i="1" dirty="0">
                <a:solidFill>
                  <a:srgbClr val="FFFFFF"/>
                </a:solidFill>
              </a:rPr>
              <a:t> Proc</a:t>
            </a:r>
            <a:r>
              <a:rPr lang="en-US" altLang="en-US" sz="1200" dirty="0">
                <a:solidFill>
                  <a:srgbClr val="FFFFFF"/>
                </a:solidFill>
              </a:rPr>
              <a:t>. 2003;78:1471-1478.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787525" y="4549775"/>
            <a:ext cx="354013" cy="655638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555875" y="4368800"/>
            <a:ext cx="360363" cy="836613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330575" y="4171950"/>
            <a:ext cx="352425" cy="1033463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098925" y="3910013"/>
            <a:ext cx="360363" cy="1295400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873625" y="3254375"/>
            <a:ext cx="352425" cy="1951038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640388" y="3181350"/>
            <a:ext cx="361950" cy="2024063"/>
          </a:xfrm>
          <a:prstGeom prst="rect">
            <a:avLst/>
          </a:prstGeom>
          <a:noFill/>
          <a:ln w="7938" cap="rnd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418263" y="2622550"/>
            <a:ext cx="350837" cy="2582863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183438" y="2938463"/>
            <a:ext cx="360362" cy="2266950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7961313" y="2281238"/>
            <a:ext cx="350837" cy="2924175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1579563" y="2109788"/>
            <a:ext cx="1587" cy="3095625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535113" y="5205413"/>
            <a:ext cx="444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1"/>
          <p:cNvSpPr>
            <a:spLocks noChangeShapeType="1"/>
          </p:cNvSpPr>
          <p:nvPr/>
        </p:nvSpPr>
        <p:spPr bwMode="auto">
          <a:xfrm>
            <a:off x="1535113" y="486410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>
            <a:off x="1535113" y="4522788"/>
            <a:ext cx="444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>
            <a:off x="1535113" y="417195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2" name="Line 24"/>
          <p:cNvSpPr>
            <a:spLocks noChangeShapeType="1"/>
          </p:cNvSpPr>
          <p:nvPr/>
        </p:nvSpPr>
        <p:spPr bwMode="auto">
          <a:xfrm>
            <a:off x="1535113" y="382905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3" name="Line 25"/>
          <p:cNvSpPr>
            <a:spLocks noChangeShapeType="1"/>
          </p:cNvSpPr>
          <p:nvPr/>
        </p:nvSpPr>
        <p:spPr bwMode="auto">
          <a:xfrm>
            <a:off x="1535113" y="348615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4" name="Line 26"/>
          <p:cNvSpPr>
            <a:spLocks noChangeShapeType="1"/>
          </p:cNvSpPr>
          <p:nvPr/>
        </p:nvSpPr>
        <p:spPr bwMode="auto">
          <a:xfrm>
            <a:off x="1535113" y="3146425"/>
            <a:ext cx="44450" cy="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5" name="Line 27"/>
          <p:cNvSpPr>
            <a:spLocks noChangeShapeType="1"/>
          </p:cNvSpPr>
          <p:nvPr/>
        </p:nvSpPr>
        <p:spPr bwMode="auto">
          <a:xfrm>
            <a:off x="1535113" y="279400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6" name="Line 28"/>
          <p:cNvSpPr>
            <a:spLocks noChangeShapeType="1"/>
          </p:cNvSpPr>
          <p:nvPr/>
        </p:nvSpPr>
        <p:spPr bwMode="auto">
          <a:xfrm>
            <a:off x="1535113" y="2451100"/>
            <a:ext cx="4445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7" name="Line 29"/>
          <p:cNvSpPr>
            <a:spLocks noChangeShapeType="1"/>
          </p:cNvSpPr>
          <p:nvPr/>
        </p:nvSpPr>
        <p:spPr bwMode="auto">
          <a:xfrm>
            <a:off x="1535113" y="2109788"/>
            <a:ext cx="444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88" name="Line 30"/>
          <p:cNvSpPr>
            <a:spLocks noChangeShapeType="1"/>
          </p:cNvSpPr>
          <p:nvPr/>
        </p:nvSpPr>
        <p:spPr bwMode="auto">
          <a:xfrm>
            <a:off x="1579563" y="5205413"/>
            <a:ext cx="69405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1579563" y="5205413"/>
            <a:ext cx="1587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2"/>
          <p:cNvSpPr>
            <a:spLocks noChangeShapeType="1"/>
          </p:cNvSpPr>
          <p:nvPr/>
        </p:nvSpPr>
        <p:spPr bwMode="auto">
          <a:xfrm flipV="1">
            <a:off x="2347913" y="5205413"/>
            <a:ext cx="1587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1" name="Line 33"/>
          <p:cNvSpPr>
            <a:spLocks noChangeShapeType="1"/>
          </p:cNvSpPr>
          <p:nvPr/>
        </p:nvSpPr>
        <p:spPr bwMode="auto">
          <a:xfrm flipV="1">
            <a:off x="3124200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2" name="Line 34"/>
          <p:cNvSpPr>
            <a:spLocks noChangeShapeType="1"/>
          </p:cNvSpPr>
          <p:nvPr/>
        </p:nvSpPr>
        <p:spPr bwMode="auto">
          <a:xfrm flipV="1">
            <a:off x="3889375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3" name="Line 35"/>
          <p:cNvSpPr>
            <a:spLocks noChangeShapeType="1"/>
          </p:cNvSpPr>
          <p:nvPr/>
        </p:nvSpPr>
        <p:spPr bwMode="auto">
          <a:xfrm flipV="1">
            <a:off x="4667250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4" name="Line 36"/>
          <p:cNvSpPr>
            <a:spLocks noChangeShapeType="1"/>
          </p:cNvSpPr>
          <p:nvPr/>
        </p:nvSpPr>
        <p:spPr bwMode="auto">
          <a:xfrm flipV="1">
            <a:off x="5432425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5" name="Line 37"/>
          <p:cNvSpPr>
            <a:spLocks noChangeShapeType="1"/>
          </p:cNvSpPr>
          <p:nvPr/>
        </p:nvSpPr>
        <p:spPr bwMode="auto">
          <a:xfrm flipV="1">
            <a:off x="6210300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6" name="Line 38"/>
          <p:cNvSpPr>
            <a:spLocks noChangeShapeType="1"/>
          </p:cNvSpPr>
          <p:nvPr/>
        </p:nvSpPr>
        <p:spPr bwMode="auto">
          <a:xfrm flipV="1">
            <a:off x="6977063" y="5205413"/>
            <a:ext cx="1587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7" name="Line 39"/>
          <p:cNvSpPr>
            <a:spLocks noChangeShapeType="1"/>
          </p:cNvSpPr>
          <p:nvPr/>
        </p:nvSpPr>
        <p:spPr bwMode="auto">
          <a:xfrm flipV="1">
            <a:off x="7753350" y="5205413"/>
            <a:ext cx="1588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498" name="Line 40"/>
          <p:cNvSpPr>
            <a:spLocks noChangeShapeType="1"/>
          </p:cNvSpPr>
          <p:nvPr/>
        </p:nvSpPr>
        <p:spPr bwMode="auto">
          <a:xfrm flipV="1">
            <a:off x="8520113" y="5205413"/>
            <a:ext cx="1587" cy="460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382713" y="51038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0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500" name="Rectangle 42"/>
          <p:cNvSpPr>
            <a:spLocks noChangeArrowheads="1"/>
          </p:cNvSpPr>
          <p:nvPr/>
        </p:nvSpPr>
        <p:spPr bwMode="auto">
          <a:xfrm>
            <a:off x="1382713" y="4759325"/>
            <a:ext cx="1000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sp>
        <p:nvSpPr>
          <p:cNvPr id="19501" name="Rectangle 43"/>
          <p:cNvSpPr>
            <a:spLocks noChangeArrowheads="1"/>
          </p:cNvSpPr>
          <p:nvPr/>
        </p:nvSpPr>
        <p:spPr bwMode="auto">
          <a:xfrm>
            <a:off x="1301750" y="441801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  <p:sp>
        <p:nvSpPr>
          <p:cNvPr id="19502" name="Rectangle 44"/>
          <p:cNvSpPr>
            <a:spLocks noChangeArrowheads="1"/>
          </p:cNvSpPr>
          <p:nvPr/>
        </p:nvSpPr>
        <p:spPr bwMode="auto">
          <a:xfrm>
            <a:off x="1301750" y="40671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15</a:t>
            </a:r>
            <a:endParaRPr lang="en-US" dirty="0">
              <a:latin typeface="+mn-lt"/>
            </a:endParaRPr>
          </a:p>
        </p:txBody>
      </p:sp>
      <p:sp>
        <p:nvSpPr>
          <p:cNvPr id="19503" name="Rectangle 45"/>
          <p:cNvSpPr>
            <a:spLocks noChangeArrowheads="1"/>
          </p:cNvSpPr>
          <p:nvPr/>
        </p:nvSpPr>
        <p:spPr bwMode="auto">
          <a:xfrm>
            <a:off x="1301750" y="372586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20</a:t>
            </a:r>
            <a:endParaRPr lang="en-US" dirty="0">
              <a:latin typeface="+mn-lt"/>
            </a:endParaRPr>
          </a:p>
        </p:txBody>
      </p:sp>
      <p:sp>
        <p:nvSpPr>
          <p:cNvPr id="19504" name="Rectangle 46"/>
          <p:cNvSpPr>
            <a:spLocks noChangeArrowheads="1"/>
          </p:cNvSpPr>
          <p:nvPr/>
        </p:nvSpPr>
        <p:spPr bwMode="auto">
          <a:xfrm>
            <a:off x="1301750" y="33813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25</a:t>
            </a:r>
            <a:endParaRPr lang="en-US" dirty="0">
              <a:latin typeface="+mn-lt"/>
            </a:endParaRPr>
          </a:p>
        </p:txBody>
      </p:sp>
      <p:sp>
        <p:nvSpPr>
          <p:cNvPr id="19505" name="Rectangle 47"/>
          <p:cNvSpPr>
            <a:spLocks noChangeArrowheads="1"/>
          </p:cNvSpPr>
          <p:nvPr/>
        </p:nvSpPr>
        <p:spPr bwMode="auto">
          <a:xfrm>
            <a:off x="1301750" y="304165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30</a:t>
            </a:r>
            <a:endParaRPr lang="en-US" dirty="0">
              <a:latin typeface="+mn-lt"/>
            </a:endParaRPr>
          </a:p>
        </p:txBody>
      </p:sp>
      <p:sp>
        <p:nvSpPr>
          <p:cNvPr id="19506" name="Rectangle 48"/>
          <p:cNvSpPr>
            <a:spLocks noChangeArrowheads="1"/>
          </p:cNvSpPr>
          <p:nvPr/>
        </p:nvSpPr>
        <p:spPr bwMode="auto">
          <a:xfrm>
            <a:off x="1301750" y="26892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35</a:t>
            </a:r>
            <a:endParaRPr lang="en-US" dirty="0">
              <a:latin typeface="+mn-lt"/>
            </a:endParaRPr>
          </a:p>
        </p:txBody>
      </p:sp>
      <p:sp>
        <p:nvSpPr>
          <p:cNvPr id="19507" name="Rectangle 49"/>
          <p:cNvSpPr>
            <a:spLocks noChangeArrowheads="1"/>
          </p:cNvSpPr>
          <p:nvPr/>
        </p:nvSpPr>
        <p:spPr bwMode="auto">
          <a:xfrm>
            <a:off x="1301750" y="23463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40</a:t>
            </a:r>
            <a:endParaRPr lang="en-US" dirty="0">
              <a:latin typeface="+mn-lt"/>
            </a:endParaRPr>
          </a:p>
        </p:txBody>
      </p:sp>
      <p:sp>
        <p:nvSpPr>
          <p:cNvPr id="19508" name="Rectangle 50"/>
          <p:cNvSpPr>
            <a:spLocks noChangeArrowheads="1"/>
          </p:cNvSpPr>
          <p:nvPr/>
        </p:nvSpPr>
        <p:spPr bwMode="auto">
          <a:xfrm>
            <a:off x="1301750" y="200660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45</a:t>
            </a:r>
            <a:endParaRPr lang="en-US" dirty="0">
              <a:latin typeface="+mn-lt"/>
            </a:endParaRPr>
          </a:p>
        </p:txBody>
      </p:sp>
      <p:sp>
        <p:nvSpPr>
          <p:cNvPr id="19509" name="Rectangle 51"/>
          <p:cNvSpPr>
            <a:spLocks noChangeArrowheads="1"/>
          </p:cNvSpPr>
          <p:nvPr/>
        </p:nvSpPr>
        <p:spPr bwMode="auto">
          <a:xfrm>
            <a:off x="1724025" y="5308600"/>
            <a:ext cx="457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80-99</a:t>
            </a:r>
          </a:p>
        </p:txBody>
      </p:sp>
      <p:sp>
        <p:nvSpPr>
          <p:cNvPr id="19510" name="Rectangle 52"/>
          <p:cNvSpPr>
            <a:spLocks noChangeArrowheads="1"/>
          </p:cNvSpPr>
          <p:nvPr/>
        </p:nvSpPr>
        <p:spPr bwMode="auto">
          <a:xfrm>
            <a:off x="2409825" y="5308600"/>
            <a:ext cx="6429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100-119</a:t>
            </a:r>
          </a:p>
        </p:txBody>
      </p:sp>
      <p:sp>
        <p:nvSpPr>
          <p:cNvPr id="19511" name="Rectangle 53"/>
          <p:cNvSpPr>
            <a:spLocks noChangeArrowheads="1"/>
          </p:cNvSpPr>
          <p:nvPr/>
        </p:nvSpPr>
        <p:spPr bwMode="auto">
          <a:xfrm>
            <a:off x="3184525" y="5308600"/>
            <a:ext cx="6556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120-139</a:t>
            </a:r>
          </a:p>
        </p:txBody>
      </p:sp>
      <p:sp>
        <p:nvSpPr>
          <p:cNvPr id="19512" name="Rectangle 54"/>
          <p:cNvSpPr>
            <a:spLocks noChangeArrowheads="1"/>
          </p:cNvSpPr>
          <p:nvPr/>
        </p:nvSpPr>
        <p:spPr bwMode="auto">
          <a:xfrm>
            <a:off x="3962400" y="5308600"/>
            <a:ext cx="6556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140-159</a:t>
            </a:r>
          </a:p>
        </p:txBody>
      </p:sp>
      <p:sp>
        <p:nvSpPr>
          <p:cNvPr id="19513" name="Rectangle 55"/>
          <p:cNvSpPr>
            <a:spLocks noChangeArrowheads="1"/>
          </p:cNvSpPr>
          <p:nvPr/>
        </p:nvSpPr>
        <p:spPr bwMode="auto">
          <a:xfrm>
            <a:off x="4727575" y="5308600"/>
            <a:ext cx="6556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160-179</a:t>
            </a:r>
          </a:p>
        </p:txBody>
      </p:sp>
      <p:sp>
        <p:nvSpPr>
          <p:cNvPr id="19514" name="Rectangle 56"/>
          <p:cNvSpPr>
            <a:spLocks noChangeArrowheads="1"/>
          </p:cNvSpPr>
          <p:nvPr/>
        </p:nvSpPr>
        <p:spPr bwMode="auto">
          <a:xfrm>
            <a:off x="5494338" y="5308600"/>
            <a:ext cx="6556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180-199</a:t>
            </a:r>
          </a:p>
        </p:txBody>
      </p:sp>
      <p:sp>
        <p:nvSpPr>
          <p:cNvPr id="19515" name="Rectangle 57"/>
          <p:cNvSpPr>
            <a:spLocks noChangeArrowheads="1"/>
          </p:cNvSpPr>
          <p:nvPr/>
        </p:nvSpPr>
        <p:spPr bwMode="auto">
          <a:xfrm>
            <a:off x="6270625" y="5308600"/>
            <a:ext cx="6556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200-249</a:t>
            </a:r>
          </a:p>
        </p:txBody>
      </p:sp>
      <p:sp>
        <p:nvSpPr>
          <p:cNvPr id="19516" name="Rectangle 58"/>
          <p:cNvSpPr>
            <a:spLocks noChangeArrowheads="1"/>
          </p:cNvSpPr>
          <p:nvPr/>
        </p:nvSpPr>
        <p:spPr bwMode="auto">
          <a:xfrm>
            <a:off x="7046913" y="5308600"/>
            <a:ext cx="6556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250-299</a:t>
            </a:r>
          </a:p>
        </p:txBody>
      </p:sp>
      <p:sp>
        <p:nvSpPr>
          <p:cNvPr id="19517" name="Rectangle 59"/>
          <p:cNvSpPr>
            <a:spLocks noChangeArrowheads="1"/>
          </p:cNvSpPr>
          <p:nvPr/>
        </p:nvSpPr>
        <p:spPr bwMode="auto">
          <a:xfrm>
            <a:off x="7943850" y="5308600"/>
            <a:ext cx="4016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&gt;300</a:t>
            </a:r>
            <a:endParaRPr lang="en-US" dirty="0">
              <a:latin typeface="+mn-lt"/>
            </a:endParaRPr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1787525" y="4549775"/>
            <a:ext cx="354013" cy="655638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2555875" y="4368800"/>
            <a:ext cx="360363" cy="836613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3330575" y="4171950"/>
            <a:ext cx="352425" cy="1033463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4098925" y="3910013"/>
            <a:ext cx="360363" cy="1295400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4873625" y="3254375"/>
            <a:ext cx="352425" cy="1951038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5640388" y="3181350"/>
            <a:ext cx="361950" cy="2024063"/>
          </a:xfrm>
          <a:prstGeom prst="rect">
            <a:avLst/>
          </a:prstGeom>
          <a:solidFill>
            <a:srgbClr val="00FFFF"/>
          </a:solidFill>
          <a:ln w="79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24" name="Line 66"/>
          <p:cNvSpPr>
            <a:spLocks noChangeShapeType="1"/>
          </p:cNvSpPr>
          <p:nvPr/>
        </p:nvSpPr>
        <p:spPr bwMode="auto">
          <a:xfrm>
            <a:off x="1579563" y="2109788"/>
            <a:ext cx="1587" cy="30956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1535113" y="5205413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Line 68"/>
          <p:cNvSpPr>
            <a:spLocks noChangeShapeType="1"/>
          </p:cNvSpPr>
          <p:nvPr/>
        </p:nvSpPr>
        <p:spPr bwMode="auto">
          <a:xfrm>
            <a:off x="1535113" y="48641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27" name="Line 69"/>
          <p:cNvSpPr>
            <a:spLocks noChangeShapeType="1"/>
          </p:cNvSpPr>
          <p:nvPr/>
        </p:nvSpPr>
        <p:spPr bwMode="auto">
          <a:xfrm>
            <a:off x="1535113" y="4522788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28" name="Line 70"/>
          <p:cNvSpPr>
            <a:spLocks noChangeShapeType="1"/>
          </p:cNvSpPr>
          <p:nvPr/>
        </p:nvSpPr>
        <p:spPr bwMode="auto">
          <a:xfrm>
            <a:off x="1535113" y="41719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29" name="Line 71"/>
          <p:cNvSpPr>
            <a:spLocks noChangeShapeType="1"/>
          </p:cNvSpPr>
          <p:nvPr/>
        </p:nvSpPr>
        <p:spPr bwMode="auto">
          <a:xfrm>
            <a:off x="1535113" y="38290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0" name="Line 72"/>
          <p:cNvSpPr>
            <a:spLocks noChangeShapeType="1"/>
          </p:cNvSpPr>
          <p:nvPr/>
        </p:nvSpPr>
        <p:spPr bwMode="auto">
          <a:xfrm>
            <a:off x="1535113" y="34861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1" name="Line 73"/>
          <p:cNvSpPr>
            <a:spLocks noChangeShapeType="1"/>
          </p:cNvSpPr>
          <p:nvPr/>
        </p:nvSpPr>
        <p:spPr bwMode="auto">
          <a:xfrm>
            <a:off x="1535113" y="3146425"/>
            <a:ext cx="444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2" name="Line 74"/>
          <p:cNvSpPr>
            <a:spLocks noChangeShapeType="1"/>
          </p:cNvSpPr>
          <p:nvPr/>
        </p:nvSpPr>
        <p:spPr bwMode="auto">
          <a:xfrm>
            <a:off x="1535113" y="27940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3" name="Line 75"/>
          <p:cNvSpPr>
            <a:spLocks noChangeShapeType="1"/>
          </p:cNvSpPr>
          <p:nvPr/>
        </p:nvSpPr>
        <p:spPr bwMode="auto">
          <a:xfrm>
            <a:off x="1535113" y="24511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4" name="Line 76"/>
          <p:cNvSpPr>
            <a:spLocks noChangeShapeType="1"/>
          </p:cNvSpPr>
          <p:nvPr/>
        </p:nvSpPr>
        <p:spPr bwMode="auto">
          <a:xfrm>
            <a:off x="1535113" y="2109788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5" name="Line 77"/>
          <p:cNvSpPr>
            <a:spLocks noChangeShapeType="1"/>
          </p:cNvSpPr>
          <p:nvPr/>
        </p:nvSpPr>
        <p:spPr bwMode="auto">
          <a:xfrm>
            <a:off x="1579563" y="5205413"/>
            <a:ext cx="69405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 flipV="1">
            <a:off x="157956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37" name="Line 79"/>
          <p:cNvSpPr>
            <a:spLocks noChangeShapeType="1"/>
          </p:cNvSpPr>
          <p:nvPr/>
        </p:nvSpPr>
        <p:spPr bwMode="auto">
          <a:xfrm flipV="1">
            <a:off x="234791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8" name="Line 80"/>
          <p:cNvSpPr>
            <a:spLocks noChangeShapeType="1"/>
          </p:cNvSpPr>
          <p:nvPr/>
        </p:nvSpPr>
        <p:spPr bwMode="auto">
          <a:xfrm flipV="1">
            <a:off x="312420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39" name="Line 81"/>
          <p:cNvSpPr>
            <a:spLocks noChangeShapeType="1"/>
          </p:cNvSpPr>
          <p:nvPr/>
        </p:nvSpPr>
        <p:spPr bwMode="auto">
          <a:xfrm flipV="1">
            <a:off x="3889375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0" name="Line 82"/>
          <p:cNvSpPr>
            <a:spLocks noChangeShapeType="1"/>
          </p:cNvSpPr>
          <p:nvPr/>
        </p:nvSpPr>
        <p:spPr bwMode="auto">
          <a:xfrm flipV="1">
            <a:off x="466725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1" name="Line 83"/>
          <p:cNvSpPr>
            <a:spLocks noChangeShapeType="1"/>
          </p:cNvSpPr>
          <p:nvPr/>
        </p:nvSpPr>
        <p:spPr bwMode="auto">
          <a:xfrm flipV="1">
            <a:off x="5432425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2" name="Line 84"/>
          <p:cNvSpPr>
            <a:spLocks noChangeShapeType="1"/>
          </p:cNvSpPr>
          <p:nvPr/>
        </p:nvSpPr>
        <p:spPr bwMode="auto">
          <a:xfrm flipV="1">
            <a:off x="621030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3" name="Line 85"/>
          <p:cNvSpPr>
            <a:spLocks noChangeShapeType="1"/>
          </p:cNvSpPr>
          <p:nvPr/>
        </p:nvSpPr>
        <p:spPr bwMode="auto">
          <a:xfrm flipV="1">
            <a:off x="697706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4" name="Line 86"/>
          <p:cNvSpPr>
            <a:spLocks noChangeShapeType="1"/>
          </p:cNvSpPr>
          <p:nvPr/>
        </p:nvSpPr>
        <p:spPr bwMode="auto">
          <a:xfrm flipV="1">
            <a:off x="775335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45" name="Line 87"/>
          <p:cNvSpPr>
            <a:spLocks noChangeShapeType="1"/>
          </p:cNvSpPr>
          <p:nvPr/>
        </p:nvSpPr>
        <p:spPr bwMode="auto">
          <a:xfrm flipV="1">
            <a:off x="852011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96" name="Rectangle 88"/>
          <p:cNvSpPr>
            <a:spLocks noChangeArrowheads="1"/>
          </p:cNvSpPr>
          <p:nvPr/>
        </p:nvSpPr>
        <p:spPr bwMode="auto">
          <a:xfrm>
            <a:off x="1382713" y="51038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0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547" name="Rectangle 89"/>
          <p:cNvSpPr>
            <a:spLocks noChangeArrowheads="1"/>
          </p:cNvSpPr>
          <p:nvPr/>
        </p:nvSpPr>
        <p:spPr bwMode="auto">
          <a:xfrm>
            <a:off x="1382713" y="4759325"/>
            <a:ext cx="1000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sp>
        <p:nvSpPr>
          <p:cNvPr id="19548" name="Rectangle 90"/>
          <p:cNvSpPr>
            <a:spLocks noChangeArrowheads="1"/>
          </p:cNvSpPr>
          <p:nvPr/>
        </p:nvSpPr>
        <p:spPr bwMode="auto">
          <a:xfrm>
            <a:off x="1301750" y="441801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  <p:sp>
        <p:nvSpPr>
          <p:cNvPr id="19549" name="Rectangle 91"/>
          <p:cNvSpPr>
            <a:spLocks noChangeArrowheads="1"/>
          </p:cNvSpPr>
          <p:nvPr/>
        </p:nvSpPr>
        <p:spPr bwMode="auto">
          <a:xfrm>
            <a:off x="1301750" y="40671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15</a:t>
            </a:r>
            <a:endParaRPr lang="en-US" dirty="0">
              <a:latin typeface="+mn-lt"/>
            </a:endParaRPr>
          </a:p>
        </p:txBody>
      </p:sp>
      <p:sp>
        <p:nvSpPr>
          <p:cNvPr id="19550" name="Rectangle 92"/>
          <p:cNvSpPr>
            <a:spLocks noChangeArrowheads="1"/>
          </p:cNvSpPr>
          <p:nvPr/>
        </p:nvSpPr>
        <p:spPr bwMode="auto">
          <a:xfrm>
            <a:off x="1301750" y="372586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20</a:t>
            </a:r>
            <a:endParaRPr lang="en-US" dirty="0">
              <a:latin typeface="+mn-lt"/>
            </a:endParaRPr>
          </a:p>
        </p:txBody>
      </p:sp>
      <p:sp>
        <p:nvSpPr>
          <p:cNvPr id="19551" name="Rectangle 93"/>
          <p:cNvSpPr>
            <a:spLocks noChangeArrowheads="1"/>
          </p:cNvSpPr>
          <p:nvPr/>
        </p:nvSpPr>
        <p:spPr bwMode="auto">
          <a:xfrm>
            <a:off x="1301750" y="33813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25</a:t>
            </a:r>
            <a:endParaRPr lang="en-US" dirty="0">
              <a:latin typeface="+mn-lt"/>
            </a:endParaRPr>
          </a:p>
        </p:txBody>
      </p:sp>
      <p:sp>
        <p:nvSpPr>
          <p:cNvPr id="19552" name="Rectangle 94"/>
          <p:cNvSpPr>
            <a:spLocks noChangeArrowheads="1"/>
          </p:cNvSpPr>
          <p:nvPr/>
        </p:nvSpPr>
        <p:spPr bwMode="auto">
          <a:xfrm>
            <a:off x="1301750" y="304165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30</a:t>
            </a:r>
            <a:endParaRPr lang="en-US" dirty="0">
              <a:latin typeface="+mn-lt"/>
            </a:endParaRPr>
          </a:p>
        </p:txBody>
      </p:sp>
      <p:sp>
        <p:nvSpPr>
          <p:cNvPr id="19553" name="Rectangle 95"/>
          <p:cNvSpPr>
            <a:spLocks noChangeArrowheads="1"/>
          </p:cNvSpPr>
          <p:nvPr/>
        </p:nvSpPr>
        <p:spPr bwMode="auto">
          <a:xfrm>
            <a:off x="1301750" y="26892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35</a:t>
            </a:r>
            <a:endParaRPr lang="en-US" dirty="0">
              <a:latin typeface="+mn-lt"/>
            </a:endParaRPr>
          </a:p>
        </p:txBody>
      </p:sp>
      <p:sp>
        <p:nvSpPr>
          <p:cNvPr id="19554" name="Rectangle 96"/>
          <p:cNvSpPr>
            <a:spLocks noChangeArrowheads="1"/>
          </p:cNvSpPr>
          <p:nvPr/>
        </p:nvSpPr>
        <p:spPr bwMode="auto">
          <a:xfrm>
            <a:off x="1301750" y="23463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40</a:t>
            </a:r>
            <a:endParaRPr lang="en-US" dirty="0">
              <a:latin typeface="+mn-lt"/>
            </a:endParaRPr>
          </a:p>
        </p:txBody>
      </p:sp>
      <p:sp>
        <p:nvSpPr>
          <p:cNvPr id="19555" name="Rectangle 97"/>
          <p:cNvSpPr>
            <a:spLocks noChangeArrowheads="1"/>
          </p:cNvSpPr>
          <p:nvPr/>
        </p:nvSpPr>
        <p:spPr bwMode="auto">
          <a:xfrm>
            <a:off x="1301750" y="200660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45</a:t>
            </a:r>
            <a:endParaRPr lang="en-US" dirty="0">
              <a:latin typeface="+mn-lt"/>
            </a:endParaRPr>
          </a:p>
        </p:txBody>
      </p:sp>
      <p:sp>
        <p:nvSpPr>
          <p:cNvPr id="19556" name="Line 98"/>
          <p:cNvSpPr>
            <a:spLocks noChangeShapeType="1"/>
          </p:cNvSpPr>
          <p:nvPr/>
        </p:nvSpPr>
        <p:spPr bwMode="auto">
          <a:xfrm>
            <a:off x="1579563" y="2109788"/>
            <a:ext cx="1587" cy="30956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1535113" y="5205413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58" name="Line 100"/>
          <p:cNvSpPr>
            <a:spLocks noChangeShapeType="1"/>
          </p:cNvSpPr>
          <p:nvPr/>
        </p:nvSpPr>
        <p:spPr bwMode="auto">
          <a:xfrm>
            <a:off x="1535113" y="48641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59" name="Line 101"/>
          <p:cNvSpPr>
            <a:spLocks noChangeShapeType="1"/>
          </p:cNvSpPr>
          <p:nvPr/>
        </p:nvSpPr>
        <p:spPr bwMode="auto">
          <a:xfrm>
            <a:off x="1535113" y="4522788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0" name="Line 102"/>
          <p:cNvSpPr>
            <a:spLocks noChangeShapeType="1"/>
          </p:cNvSpPr>
          <p:nvPr/>
        </p:nvSpPr>
        <p:spPr bwMode="auto">
          <a:xfrm>
            <a:off x="1535113" y="41719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1" name="Line 103"/>
          <p:cNvSpPr>
            <a:spLocks noChangeShapeType="1"/>
          </p:cNvSpPr>
          <p:nvPr/>
        </p:nvSpPr>
        <p:spPr bwMode="auto">
          <a:xfrm>
            <a:off x="1535113" y="38290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2" name="Line 104"/>
          <p:cNvSpPr>
            <a:spLocks noChangeShapeType="1"/>
          </p:cNvSpPr>
          <p:nvPr/>
        </p:nvSpPr>
        <p:spPr bwMode="auto">
          <a:xfrm>
            <a:off x="1535113" y="348615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3" name="Line 105"/>
          <p:cNvSpPr>
            <a:spLocks noChangeShapeType="1"/>
          </p:cNvSpPr>
          <p:nvPr/>
        </p:nvSpPr>
        <p:spPr bwMode="auto">
          <a:xfrm>
            <a:off x="1535113" y="3146425"/>
            <a:ext cx="444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4" name="Line 106"/>
          <p:cNvSpPr>
            <a:spLocks noChangeShapeType="1"/>
          </p:cNvSpPr>
          <p:nvPr/>
        </p:nvSpPr>
        <p:spPr bwMode="auto">
          <a:xfrm>
            <a:off x="1535113" y="27940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5" name="Line 107"/>
          <p:cNvSpPr>
            <a:spLocks noChangeShapeType="1"/>
          </p:cNvSpPr>
          <p:nvPr/>
        </p:nvSpPr>
        <p:spPr bwMode="auto">
          <a:xfrm>
            <a:off x="1535113" y="2451100"/>
            <a:ext cx="444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6" name="Line 108"/>
          <p:cNvSpPr>
            <a:spLocks noChangeShapeType="1"/>
          </p:cNvSpPr>
          <p:nvPr/>
        </p:nvSpPr>
        <p:spPr bwMode="auto">
          <a:xfrm>
            <a:off x="1535113" y="2109788"/>
            <a:ext cx="444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67" name="Line 109"/>
          <p:cNvSpPr>
            <a:spLocks noChangeShapeType="1"/>
          </p:cNvSpPr>
          <p:nvPr/>
        </p:nvSpPr>
        <p:spPr bwMode="auto">
          <a:xfrm>
            <a:off x="1579563" y="5205413"/>
            <a:ext cx="69405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V="1">
            <a:off x="157956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9" name="Line 111"/>
          <p:cNvSpPr>
            <a:spLocks noChangeShapeType="1"/>
          </p:cNvSpPr>
          <p:nvPr/>
        </p:nvSpPr>
        <p:spPr bwMode="auto">
          <a:xfrm flipV="1">
            <a:off x="234791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0" name="Line 112"/>
          <p:cNvSpPr>
            <a:spLocks noChangeShapeType="1"/>
          </p:cNvSpPr>
          <p:nvPr/>
        </p:nvSpPr>
        <p:spPr bwMode="auto">
          <a:xfrm flipV="1">
            <a:off x="312420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1" name="Line 113"/>
          <p:cNvSpPr>
            <a:spLocks noChangeShapeType="1"/>
          </p:cNvSpPr>
          <p:nvPr/>
        </p:nvSpPr>
        <p:spPr bwMode="auto">
          <a:xfrm flipV="1">
            <a:off x="3889375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2" name="Line 114"/>
          <p:cNvSpPr>
            <a:spLocks noChangeShapeType="1"/>
          </p:cNvSpPr>
          <p:nvPr/>
        </p:nvSpPr>
        <p:spPr bwMode="auto">
          <a:xfrm flipV="1">
            <a:off x="466725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3" name="Line 115"/>
          <p:cNvSpPr>
            <a:spLocks noChangeShapeType="1"/>
          </p:cNvSpPr>
          <p:nvPr/>
        </p:nvSpPr>
        <p:spPr bwMode="auto">
          <a:xfrm flipV="1">
            <a:off x="5432425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4" name="Line 116"/>
          <p:cNvSpPr>
            <a:spLocks noChangeShapeType="1"/>
          </p:cNvSpPr>
          <p:nvPr/>
        </p:nvSpPr>
        <p:spPr bwMode="auto">
          <a:xfrm flipV="1">
            <a:off x="621030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5" name="Line 117"/>
          <p:cNvSpPr>
            <a:spLocks noChangeShapeType="1"/>
          </p:cNvSpPr>
          <p:nvPr/>
        </p:nvSpPr>
        <p:spPr bwMode="auto">
          <a:xfrm flipV="1">
            <a:off x="697706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6" name="Line 118"/>
          <p:cNvSpPr>
            <a:spLocks noChangeShapeType="1"/>
          </p:cNvSpPr>
          <p:nvPr/>
        </p:nvSpPr>
        <p:spPr bwMode="auto">
          <a:xfrm flipV="1">
            <a:off x="7753350" y="5205413"/>
            <a:ext cx="1588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9577" name="Line 119"/>
          <p:cNvSpPr>
            <a:spLocks noChangeShapeType="1"/>
          </p:cNvSpPr>
          <p:nvPr/>
        </p:nvSpPr>
        <p:spPr bwMode="auto">
          <a:xfrm flipV="1">
            <a:off x="8520113" y="5205413"/>
            <a:ext cx="1587" cy="460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528" name="Rectangle 120"/>
          <p:cNvSpPr>
            <a:spLocks noChangeArrowheads="1"/>
          </p:cNvSpPr>
          <p:nvPr/>
        </p:nvSpPr>
        <p:spPr bwMode="auto">
          <a:xfrm>
            <a:off x="1382713" y="5103813"/>
            <a:ext cx="968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Tahoma" panose="020B0604030504040204" pitchFamily="34" charset="0"/>
              </a:rPr>
              <a:t>0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9579" name="Rectangle 121"/>
          <p:cNvSpPr>
            <a:spLocks noChangeArrowheads="1"/>
          </p:cNvSpPr>
          <p:nvPr/>
        </p:nvSpPr>
        <p:spPr bwMode="auto">
          <a:xfrm>
            <a:off x="1382713" y="4759325"/>
            <a:ext cx="1000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sp>
        <p:nvSpPr>
          <p:cNvPr id="19580" name="Rectangle 122"/>
          <p:cNvSpPr>
            <a:spLocks noChangeArrowheads="1"/>
          </p:cNvSpPr>
          <p:nvPr/>
        </p:nvSpPr>
        <p:spPr bwMode="auto">
          <a:xfrm>
            <a:off x="1301750" y="441801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  <p:sp>
        <p:nvSpPr>
          <p:cNvPr id="19581" name="Rectangle 123"/>
          <p:cNvSpPr>
            <a:spLocks noChangeArrowheads="1"/>
          </p:cNvSpPr>
          <p:nvPr/>
        </p:nvSpPr>
        <p:spPr bwMode="auto">
          <a:xfrm>
            <a:off x="1301750" y="40671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15</a:t>
            </a:r>
            <a:endParaRPr lang="en-US" dirty="0">
              <a:latin typeface="+mn-lt"/>
            </a:endParaRPr>
          </a:p>
        </p:txBody>
      </p:sp>
      <p:sp>
        <p:nvSpPr>
          <p:cNvPr id="19582" name="Rectangle 124"/>
          <p:cNvSpPr>
            <a:spLocks noChangeArrowheads="1"/>
          </p:cNvSpPr>
          <p:nvPr/>
        </p:nvSpPr>
        <p:spPr bwMode="auto">
          <a:xfrm>
            <a:off x="1301750" y="3725863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20</a:t>
            </a:r>
            <a:endParaRPr lang="en-US" dirty="0">
              <a:latin typeface="+mn-lt"/>
            </a:endParaRPr>
          </a:p>
        </p:txBody>
      </p:sp>
      <p:sp>
        <p:nvSpPr>
          <p:cNvPr id="19583" name="Rectangle 125"/>
          <p:cNvSpPr>
            <a:spLocks noChangeArrowheads="1"/>
          </p:cNvSpPr>
          <p:nvPr/>
        </p:nvSpPr>
        <p:spPr bwMode="auto">
          <a:xfrm>
            <a:off x="1301750" y="338137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25</a:t>
            </a:r>
            <a:endParaRPr lang="en-US" dirty="0">
              <a:latin typeface="+mn-lt"/>
            </a:endParaRPr>
          </a:p>
        </p:txBody>
      </p:sp>
      <p:sp>
        <p:nvSpPr>
          <p:cNvPr id="19584" name="Rectangle 126"/>
          <p:cNvSpPr>
            <a:spLocks noChangeArrowheads="1"/>
          </p:cNvSpPr>
          <p:nvPr/>
        </p:nvSpPr>
        <p:spPr bwMode="auto">
          <a:xfrm>
            <a:off x="1301750" y="304165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30</a:t>
            </a:r>
            <a:endParaRPr lang="en-US" dirty="0">
              <a:latin typeface="+mn-lt"/>
            </a:endParaRPr>
          </a:p>
        </p:txBody>
      </p:sp>
      <p:sp>
        <p:nvSpPr>
          <p:cNvPr id="19585" name="Rectangle 127"/>
          <p:cNvSpPr>
            <a:spLocks noChangeArrowheads="1"/>
          </p:cNvSpPr>
          <p:nvPr/>
        </p:nvSpPr>
        <p:spPr bwMode="auto">
          <a:xfrm>
            <a:off x="1301750" y="26892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35</a:t>
            </a:r>
            <a:endParaRPr lang="en-US" dirty="0">
              <a:latin typeface="+mn-lt"/>
            </a:endParaRPr>
          </a:p>
        </p:txBody>
      </p:sp>
      <p:sp>
        <p:nvSpPr>
          <p:cNvPr id="19586" name="Rectangle 128"/>
          <p:cNvSpPr>
            <a:spLocks noChangeArrowheads="1"/>
          </p:cNvSpPr>
          <p:nvPr/>
        </p:nvSpPr>
        <p:spPr bwMode="auto">
          <a:xfrm>
            <a:off x="1301750" y="2346325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40</a:t>
            </a:r>
            <a:endParaRPr lang="en-US" dirty="0">
              <a:latin typeface="+mn-lt"/>
            </a:endParaRPr>
          </a:p>
        </p:txBody>
      </p:sp>
      <p:sp>
        <p:nvSpPr>
          <p:cNvPr id="19587" name="Rectangle 129"/>
          <p:cNvSpPr>
            <a:spLocks noChangeArrowheads="1"/>
          </p:cNvSpPr>
          <p:nvPr/>
        </p:nvSpPr>
        <p:spPr bwMode="auto">
          <a:xfrm>
            <a:off x="1301750" y="2006600"/>
            <a:ext cx="198438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45</a:t>
            </a:r>
            <a:endParaRPr lang="en-US" dirty="0">
              <a:latin typeface="+mn-lt"/>
            </a:endParaRPr>
          </a:p>
        </p:txBody>
      </p:sp>
      <p:sp>
        <p:nvSpPr>
          <p:cNvPr id="82051" name="Rectangle 130"/>
          <p:cNvSpPr>
            <a:spLocks noGrp="1" noChangeArrowheads="1"/>
          </p:cNvSpPr>
          <p:nvPr>
            <p:ph type="title"/>
          </p:nvPr>
        </p:nvSpPr>
        <p:spPr>
          <a:xfrm>
            <a:off x="533400" y="11430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Hyperglycemia and Mortality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Medical Intensive Care Unit </a:t>
            </a:r>
          </a:p>
        </p:txBody>
      </p:sp>
      <p:sp>
        <p:nvSpPr>
          <p:cNvPr id="82052" name="Rectangle 131"/>
          <p:cNvSpPr>
            <a:spLocks noChangeArrowheads="1"/>
          </p:cNvSpPr>
          <p:nvPr/>
        </p:nvSpPr>
        <p:spPr bwMode="auto">
          <a:xfrm>
            <a:off x="7956550" y="1638300"/>
            <a:ext cx="452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~4x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82053" name="Rectangle 132"/>
          <p:cNvSpPr>
            <a:spLocks noChangeArrowheads="1"/>
          </p:cNvSpPr>
          <p:nvPr/>
        </p:nvSpPr>
        <p:spPr bwMode="auto">
          <a:xfrm>
            <a:off x="6784975" y="1946275"/>
            <a:ext cx="45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~3x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381C0C-0B29-4A2E-BA84-6C29D0FCDA04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4300">
              <a:defRPr/>
            </a:pPr>
            <a:r>
              <a:rPr lang="en-US" dirty="0"/>
              <a:t>Rabbit 2 Trial: Changes in Glucose Levels With Basal-Bolus vs Sliding Scale Insulin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53988" y="6300788"/>
            <a:ext cx="768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FR" altLang="en-US" sz="1200" dirty="0">
                <a:solidFill>
                  <a:srgbClr val="FFFFFF"/>
                </a:solidFill>
              </a:rPr>
              <a:t>Umpierrez GE, et al. </a:t>
            </a:r>
            <a:r>
              <a:rPr lang="fr-FR" altLang="en-US" sz="1200" i="1" dirty="0">
                <a:solidFill>
                  <a:srgbClr val="FFFFFF"/>
                </a:solidFill>
              </a:rPr>
              <a:t>Diabetes Care</a:t>
            </a:r>
            <a:r>
              <a:rPr lang="fr-FR" altLang="en-US" sz="1200" dirty="0">
                <a:solidFill>
                  <a:srgbClr val="FFFFFF"/>
                </a:solidFill>
              </a:rPr>
              <a:t>. 2007;30:2181-2186.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771900" y="4597400"/>
            <a:ext cx="1579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Days of Therapy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61445" name="Line 7"/>
          <p:cNvSpPr>
            <a:spLocks noChangeShapeType="1"/>
          </p:cNvSpPr>
          <p:nvPr/>
        </p:nvSpPr>
        <p:spPr bwMode="auto">
          <a:xfrm>
            <a:off x="2043113" y="4184650"/>
            <a:ext cx="5043487" cy="1588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 flipV="1">
            <a:off x="2271713" y="4184650"/>
            <a:ext cx="1587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flipV="1">
            <a:off x="2728913" y="4184650"/>
            <a:ext cx="1587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3189288" y="4184650"/>
            <a:ext cx="1587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1"/>
          <p:cNvSpPr>
            <a:spLocks noChangeShapeType="1"/>
          </p:cNvSpPr>
          <p:nvPr/>
        </p:nvSpPr>
        <p:spPr bwMode="auto">
          <a:xfrm flipV="1">
            <a:off x="3646488" y="4184650"/>
            <a:ext cx="1587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2"/>
          <p:cNvSpPr>
            <a:spLocks noChangeShapeType="1"/>
          </p:cNvSpPr>
          <p:nvPr/>
        </p:nvSpPr>
        <p:spPr bwMode="auto">
          <a:xfrm flipV="1">
            <a:off x="4105275" y="4184650"/>
            <a:ext cx="3175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Line 13"/>
          <p:cNvSpPr>
            <a:spLocks noChangeShapeType="1"/>
          </p:cNvSpPr>
          <p:nvPr/>
        </p:nvSpPr>
        <p:spPr bwMode="auto">
          <a:xfrm flipV="1">
            <a:off x="4565650" y="4184650"/>
            <a:ext cx="1588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4"/>
          <p:cNvSpPr>
            <a:spLocks noChangeShapeType="1"/>
          </p:cNvSpPr>
          <p:nvPr/>
        </p:nvSpPr>
        <p:spPr bwMode="auto">
          <a:xfrm flipV="1">
            <a:off x="5022850" y="4184650"/>
            <a:ext cx="1588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Line 15"/>
          <p:cNvSpPr>
            <a:spLocks noChangeShapeType="1"/>
          </p:cNvSpPr>
          <p:nvPr/>
        </p:nvSpPr>
        <p:spPr bwMode="auto">
          <a:xfrm flipV="1">
            <a:off x="5483225" y="4184650"/>
            <a:ext cx="1588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16"/>
          <p:cNvSpPr>
            <a:spLocks noChangeShapeType="1"/>
          </p:cNvSpPr>
          <p:nvPr/>
        </p:nvSpPr>
        <p:spPr bwMode="auto">
          <a:xfrm flipV="1">
            <a:off x="5940425" y="4184650"/>
            <a:ext cx="0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8"/>
          <p:cNvSpPr>
            <a:spLocks noChangeShapeType="1"/>
          </p:cNvSpPr>
          <p:nvPr/>
        </p:nvSpPr>
        <p:spPr bwMode="auto">
          <a:xfrm flipV="1">
            <a:off x="6858000" y="4184650"/>
            <a:ext cx="1588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Rectangle 19"/>
          <p:cNvSpPr>
            <a:spLocks noChangeArrowheads="1"/>
          </p:cNvSpPr>
          <p:nvPr/>
        </p:nvSpPr>
        <p:spPr bwMode="auto">
          <a:xfrm rot="-5400000">
            <a:off x="728663" y="2870200"/>
            <a:ext cx="1117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BG (mg/dL)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61457" name="Line 20"/>
          <p:cNvSpPr>
            <a:spLocks noChangeShapeType="1"/>
          </p:cNvSpPr>
          <p:nvPr/>
        </p:nvSpPr>
        <p:spPr bwMode="auto">
          <a:xfrm flipV="1">
            <a:off x="2043113" y="1671638"/>
            <a:ext cx="1587" cy="2513012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21"/>
          <p:cNvSpPr>
            <a:spLocks noChangeShapeType="1"/>
          </p:cNvSpPr>
          <p:nvPr/>
        </p:nvSpPr>
        <p:spPr bwMode="auto">
          <a:xfrm>
            <a:off x="1990725" y="4184650"/>
            <a:ext cx="52388" cy="1588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Line 22"/>
          <p:cNvSpPr>
            <a:spLocks noChangeShapeType="1"/>
          </p:cNvSpPr>
          <p:nvPr/>
        </p:nvSpPr>
        <p:spPr bwMode="auto">
          <a:xfrm>
            <a:off x="1990725" y="3849688"/>
            <a:ext cx="52388" cy="1587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Line 23"/>
          <p:cNvSpPr>
            <a:spLocks noChangeShapeType="1"/>
          </p:cNvSpPr>
          <p:nvPr/>
        </p:nvSpPr>
        <p:spPr bwMode="auto">
          <a:xfrm>
            <a:off x="1990725" y="3511550"/>
            <a:ext cx="52388" cy="4763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1990725" y="3178175"/>
            <a:ext cx="52388" cy="317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1990725" y="2843213"/>
            <a:ext cx="52388" cy="1587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Line 26"/>
          <p:cNvSpPr>
            <a:spLocks noChangeShapeType="1"/>
          </p:cNvSpPr>
          <p:nvPr/>
        </p:nvSpPr>
        <p:spPr bwMode="auto">
          <a:xfrm>
            <a:off x="1990725" y="2509838"/>
            <a:ext cx="52388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Line 27"/>
          <p:cNvSpPr>
            <a:spLocks noChangeShapeType="1"/>
          </p:cNvSpPr>
          <p:nvPr/>
        </p:nvSpPr>
        <p:spPr bwMode="auto">
          <a:xfrm>
            <a:off x="1990725" y="2176463"/>
            <a:ext cx="52388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Line 28"/>
          <p:cNvSpPr>
            <a:spLocks noChangeShapeType="1"/>
          </p:cNvSpPr>
          <p:nvPr/>
        </p:nvSpPr>
        <p:spPr bwMode="auto">
          <a:xfrm>
            <a:off x="1990725" y="1839913"/>
            <a:ext cx="52388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Rectangle 29"/>
          <p:cNvSpPr>
            <a:spLocks noChangeArrowheads="1"/>
          </p:cNvSpPr>
          <p:nvPr/>
        </p:nvSpPr>
        <p:spPr bwMode="auto">
          <a:xfrm>
            <a:off x="1631950" y="4071938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1467" name="Rectangle 30"/>
          <p:cNvSpPr>
            <a:spLocks noChangeArrowheads="1"/>
          </p:cNvSpPr>
          <p:nvPr/>
        </p:nvSpPr>
        <p:spPr bwMode="auto">
          <a:xfrm>
            <a:off x="1631950" y="3733800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61468" name="Rectangle 31"/>
          <p:cNvSpPr>
            <a:spLocks noChangeArrowheads="1"/>
          </p:cNvSpPr>
          <p:nvPr/>
        </p:nvSpPr>
        <p:spPr bwMode="auto">
          <a:xfrm>
            <a:off x="1631950" y="3403600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61469" name="Rectangle 32"/>
          <p:cNvSpPr>
            <a:spLocks noChangeArrowheads="1"/>
          </p:cNvSpPr>
          <p:nvPr/>
        </p:nvSpPr>
        <p:spPr bwMode="auto">
          <a:xfrm>
            <a:off x="1631950" y="3067050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160</a:t>
            </a:r>
          </a:p>
        </p:txBody>
      </p:sp>
      <p:sp>
        <p:nvSpPr>
          <p:cNvPr id="61470" name="Rectangle 33"/>
          <p:cNvSpPr>
            <a:spLocks noChangeArrowheads="1"/>
          </p:cNvSpPr>
          <p:nvPr/>
        </p:nvSpPr>
        <p:spPr bwMode="auto">
          <a:xfrm>
            <a:off x="1631950" y="2732088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61471" name="Rectangle 34"/>
          <p:cNvSpPr>
            <a:spLocks noChangeArrowheads="1"/>
          </p:cNvSpPr>
          <p:nvPr/>
        </p:nvSpPr>
        <p:spPr bwMode="auto">
          <a:xfrm>
            <a:off x="1631950" y="2398713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61472" name="Rectangle 35"/>
          <p:cNvSpPr>
            <a:spLocks noChangeArrowheads="1"/>
          </p:cNvSpPr>
          <p:nvPr/>
        </p:nvSpPr>
        <p:spPr bwMode="auto">
          <a:xfrm>
            <a:off x="1631950" y="2063750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61473" name="Rectangle 36"/>
          <p:cNvSpPr>
            <a:spLocks noChangeArrowheads="1"/>
          </p:cNvSpPr>
          <p:nvPr/>
        </p:nvSpPr>
        <p:spPr bwMode="auto">
          <a:xfrm>
            <a:off x="1631950" y="17303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chemeClr val="bg1"/>
                </a:solidFill>
              </a:rPr>
              <a:t>240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19325" y="1820863"/>
            <a:ext cx="4689475" cy="1885950"/>
            <a:chOff x="1207" y="1924"/>
            <a:chExt cx="2377" cy="924"/>
          </a:xfrm>
          <a:solidFill>
            <a:srgbClr val="FFFF00"/>
          </a:solidFill>
        </p:grpSpPr>
        <p:sp>
          <p:nvSpPr>
            <p:cNvPr id="31875" name="Freeform 38"/>
            <p:cNvSpPr>
              <a:spLocks/>
            </p:cNvSpPr>
            <p:nvPr/>
          </p:nvSpPr>
          <p:spPr bwMode="auto">
            <a:xfrm>
              <a:off x="1233" y="2000"/>
              <a:ext cx="2325" cy="832"/>
            </a:xfrm>
            <a:custGeom>
              <a:avLst/>
              <a:gdLst>
                <a:gd name="T0" fmla="*/ 0 w 2325"/>
                <a:gd name="T1" fmla="*/ 0 h 832"/>
                <a:gd name="T2" fmla="*/ 232 w 2325"/>
                <a:gd name="T3" fmla="*/ 365 h 832"/>
                <a:gd name="T4" fmla="*/ 465 w 2325"/>
                <a:gd name="T5" fmla="*/ 561 h 832"/>
                <a:gd name="T6" fmla="*/ 697 w 2325"/>
                <a:gd name="T7" fmla="*/ 680 h 832"/>
                <a:gd name="T8" fmla="*/ 930 w 2325"/>
                <a:gd name="T9" fmla="*/ 688 h 832"/>
                <a:gd name="T10" fmla="*/ 1163 w 2325"/>
                <a:gd name="T11" fmla="*/ 646 h 832"/>
                <a:gd name="T12" fmla="*/ 1395 w 2325"/>
                <a:gd name="T13" fmla="*/ 832 h 832"/>
                <a:gd name="T14" fmla="*/ 1628 w 2325"/>
                <a:gd name="T15" fmla="*/ 790 h 832"/>
                <a:gd name="T16" fmla="*/ 1860 w 2325"/>
                <a:gd name="T17" fmla="*/ 807 h 832"/>
                <a:gd name="T18" fmla="*/ 2093 w 2325"/>
                <a:gd name="T19" fmla="*/ 824 h 832"/>
                <a:gd name="T20" fmla="*/ 2325 w 2325"/>
                <a:gd name="T21" fmla="*/ 824 h 8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5"/>
                <a:gd name="T34" fmla="*/ 0 h 832"/>
                <a:gd name="T35" fmla="*/ 2325 w 2325"/>
                <a:gd name="T36" fmla="*/ 832 h 8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5" h="832">
                  <a:moveTo>
                    <a:pt x="0" y="0"/>
                  </a:moveTo>
                  <a:lnTo>
                    <a:pt x="232" y="365"/>
                  </a:lnTo>
                  <a:lnTo>
                    <a:pt x="465" y="561"/>
                  </a:lnTo>
                  <a:lnTo>
                    <a:pt x="697" y="680"/>
                  </a:lnTo>
                  <a:lnTo>
                    <a:pt x="930" y="688"/>
                  </a:lnTo>
                  <a:lnTo>
                    <a:pt x="1163" y="646"/>
                  </a:lnTo>
                  <a:lnTo>
                    <a:pt x="1395" y="832"/>
                  </a:lnTo>
                  <a:lnTo>
                    <a:pt x="1628" y="790"/>
                  </a:lnTo>
                  <a:lnTo>
                    <a:pt x="1860" y="807"/>
                  </a:lnTo>
                  <a:lnTo>
                    <a:pt x="2093" y="824"/>
                  </a:lnTo>
                  <a:lnTo>
                    <a:pt x="2325" y="824"/>
                  </a:lnTo>
                </a:path>
              </a:pathLst>
            </a:custGeom>
            <a:no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76" name="Line 39"/>
            <p:cNvSpPr>
              <a:spLocks noChangeShapeType="1"/>
            </p:cNvSpPr>
            <p:nvPr/>
          </p:nvSpPr>
          <p:spPr bwMode="auto">
            <a:xfrm flipV="1">
              <a:off x="1233" y="1924"/>
              <a:ext cx="1" cy="76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77" name="Line 40"/>
            <p:cNvSpPr>
              <a:spLocks noChangeShapeType="1"/>
            </p:cNvSpPr>
            <p:nvPr/>
          </p:nvSpPr>
          <p:spPr bwMode="auto">
            <a:xfrm>
              <a:off x="1207" y="1924"/>
              <a:ext cx="52" cy="1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212" y="1986"/>
              <a:ext cx="42" cy="30"/>
              <a:chOff x="1212" y="1986"/>
              <a:chExt cx="42" cy="30"/>
            </a:xfrm>
            <a:grpFill/>
          </p:grpSpPr>
          <p:sp>
            <p:nvSpPr>
              <p:cNvPr id="31929" name="Oval 42"/>
              <p:cNvSpPr>
                <a:spLocks noChangeArrowheads="1"/>
              </p:cNvSpPr>
              <p:nvPr/>
            </p:nvSpPr>
            <p:spPr bwMode="auto">
              <a:xfrm>
                <a:off x="1212" y="1986"/>
                <a:ext cx="42" cy="30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30" name="Oval 43"/>
              <p:cNvSpPr>
                <a:spLocks noChangeArrowheads="1"/>
              </p:cNvSpPr>
              <p:nvPr/>
            </p:nvSpPr>
            <p:spPr bwMode="auto">
              <a:xfrm>
                <a:off x="1212" y="1986"/>
                <a:ext cx="42" cy="30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79" name="Line 44"/>
            <p:cNvSpPr>
              <a:spLocks noChangeShapeType="1"/>
            </p:cNvSpPr>
            <p:nvPr/>
          </p:nvSpPr>
          <p:spPr bwMode="auto">
            <a:xfrm flipV="1">
              <a:off x="1465" y="2298"/>
              <a:ext cx="1" cy="68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80" name="Line 45"/>
            <p:cNvSpPr>
              <a:spLocks noChangeShapeType="1"/>
            </p:cNvSpPr>
            <p:nvPr/>
          </p:nvSpPr>
          <p:spPr bwMode="auto">
            <a:xfrm>
              <a:off x="1440" y="2298"/>
              <a:ext cx="52" cy="1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444" y="2351"/>
              <a:ext cx="43" cy="29"/>
              <a:chOff x="1444" y="2351"/>
              <a:chExt cx="43" cy="29"/>
            </a:xfrm>
            <a:grpFill/>
          </p:grpSpPr>
          <p:sp>
            <p:nvSpPr>
              <p:cNvPr id="31927" name="Oval 47"/>
              <p:cNvSpPr>
                <a:spLocks noChangeArrowheads="1"/>
              </p:cNvSpPr>
              <p:nvPr/>
            </p:nvSpPr>
            <p:spPr bwMode="auto">
              <a:xfrm>
                <a:off x="1444" y="2351"/>
                <a:ext cx="43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28" name="Oval 48"/>
              <p:cNvSpPr>
                <a:spLocks noChangeArrowheads="1"/>
              </p:cNvSpPr>
              <p:nvPr/>
            </p:nvSpPr>
            <p:spPr bwMode="auto">
              <a:xfrm>
                <a:off x="1444" y="2351"/>
                <a:ext cx="43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82" name="Line 49"/>
            <p:cNvSpPr>
              <a:spLocks noChangeShapeType="1"/>
            </p:cNvSpPr>
            <p:nvPr/>
          </p:nvSpPr>
          <p:spPr bwMode="auto">
            <a:xfrm flipV="1">
              <a:off x="1698" y="2502"/>
              <a:ext cx="1" cy="59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83" name="Line 50"/>
            <p:cNvSpPr>
              <a:spLocks noChangeShapeType="1"/>
            </p:cNvSpPr>
            <p:nvPr/>
          </p:nvSpPr>
          <p:spPr bwMode="auto">
            <a:xfrm>
              <a:off x="1672" y="2502"/>
              <a:ext cx="52" cy="0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677" y="2547"/>
              <a:ext cx="42" cy="30"/>
              <a:chOff x="1677" y="2547"/>
              <a:chExt cx="42" cy="30"/>
            </a:xfrm>
            <a:grpFill/>
          </p:grpSpPr>
          <p:sp>
            <p:nvSpPr>
              <p:cNvPr id="31925" name="Oval 52"/>
              <p:cNvSpPr>
                <a:spLocks noChangeArrowheads="1"/>
              </p:cNvSpPr>
              <p:nvPr/>
            </p:nvSpPr>
            <p:spPr bwMode="auto">
              <a:xfrm>
                <a:off x="1677" y="2547"/>
                <a:ext cx="42" cy="30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26" name="Oval 53"/>
              <p:cNvSpPr>
                <a:spLocks noChangeArrowheads="1"/>
              </p:cNvSpPr>
              <p:nvPr/>
            </p:nvSpPr>
            <p:spPr bwMode="auto">
              <a:xfrm>
                <a:off x="1677" y="2547"/>
                <a:ext cx="42" cy="30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85" name="Line 54"/>
            <p:cNvSpPr>
              <a:spLocks noChangeShapeType="1"/>
            </p:cNvSpPr>
            <p:nvPr/>
          </p:nvSpPr>
          <p:spPr bwMode="auto">
            <a:xfrm flipV="1">
              <a:off x="1930" y="2646"/>
              <a:ext cx="1" cy="34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86" name="Line 55"/>
            <p:cNvSpPr>
              <a:spLocks noChangeShapeType="1"/>
            </p:cNvSpPr>
            <p:nvPr/>
          </p:nvSpPr>
          <p:spPr bwMode="auto">
            <a:xfrm>
              <a:off x="1905" y="2646"/>
              <a:ext cx="51" cy="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909" y="2666"/>
              <a:ext cx="43" cy="29"/>
              <a:chOff x="1909" y="2666"/>
              <a:chExt cx="43" cy="29"/>
            </a:xfrm>
            <a:grpFill/>
          </p:grpSpPr>
          <p:sp>
            <p:nvSpPr>
              <p:cNvPr id="31923" name="Oval 57"/>
              <p:cNvSpPr>
                <a:spLocks noChangeArrowheads="1"/>
              </p:cNvSpPr>
              <p:nvPr/>
            </p:nvSpPr>
            <p:spPr bwMode="auto">
              <a:xfrm>
                <a:off x="1909" y="2666"/>
                <a:ext cx="43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24" name="Oval 58"/>
              <p:cNvSpPr>
                <a:spLocks noChangeArrowheads="1"/>
              </p:cNvSpPr>
              <p:nvPr/>
            </p:nvSpPr>
            <p:spPr bwMode="auto">
              <a:xfrm>
                <a:off x="1909" y="2666"/>
                <a:ext cx="43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88" name="Line 59"/>
            <p:cNvSpPr>
              <a:spLocks noChangeShapeType="1"/>
            </p:cNvSpPr>
            <p:nvPr/>
          </p:nvSpPr>
          <p:spPr bwMode="auto">
            <a:xfrm flipV="1">
              <a:off x="2163" y="2646"/>
              <a:ext cx="1" cy="4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89" name="Line 60"/>
            <p:cNvSpPr>
              <a:spLocks noChangeShapeType="1"/>
            </p:cNvSpPr>
            <p:nvPr/>
          </p:nvSpPr>
          <p:spPr bwMode="auto">
            <a:xfrm>
              <a:off x="2137" y="2646"/>
              <a:ext cx="52" cy="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2142" y="2674"/>
              <a:ext cx="42" cy="30"/>
              <a:chOff x="2142" y="2674"/>
              <a:chExt cx="42" cy="30"/>
            </a:xfrm>
            <a:grpFill/>
          </p:grpSpPr>
          <p:sp>
            <p:nvSpPr>
              <p:cNvPr id="31921" name="Oval 62"/>
              <p:cNvSpPr>
                <a:spLocks noChangeArrowheads="1"/>
              </p:cNvSpPr>
              <p:nvPr/>
            </p:nvSpPr>
            <p:spPr bwMode="auto">
              <a:xfrm>
                <a:off x="2142" y="2674"/>
                <a:ext cx="42" cy="30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22" name="Oval 63"/>
              <p:cNvSpPr>
                <a:spLocks noChangeArrowheads="1"/>
              </p:cNvSpPr>
              <p:nvPr/>
            </p:nvSpPr>
            <p:spPr bwMode="auto">
              <a:xfrm>
                <a:off x="2142" y="2674"/>
                <a:ext cx="42" cy="30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91" name="Line 64"/>
            <p:cNvSpPr>
              <a:spLocks noChangeShapeType="1"/>
            </p:cNvSpPr>
            <p:nvPr/>
          </p:nvSpPr>
          <p:spPr bwMode="auto">
            <a:xfrm flipV="1">
              <a:off x="2396" y="2603"/>
              <a:ext cx="1" cy="43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92" name="Line 65"/>
            <p:cNvSpPr>
              <a:spLocks noChangeShapeType="1"/>
            </p:cNvSpPr>
            <p:nvPr/>
          </p:nvSpPr>
          <p:spPr bwMode="auto">
            <a:xfrm>
              <a:off x="2370" y="2603"/>
              <a:ext cx="52" cy="1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2375" y="2632"/>
              <a:ext cx="42" cy="29"/>
              <a:chOff x="2375" y="2632"/>
              <a:chExt cx="42" cy="29"/>
            </a:xfrm>
            <a:grpFill/>
          </p:grpSpPr>
          <p:sp>
            <p:nvSpPr>
              <p:cNvPr id="31919" name="Oval 67"/>
              <p:cNvSpPr>
                <a:spLocks noChangeArrowheads="1"/>
              </p:cNvSpPr>
              <p:nvPr/>
            </p:nvSpPr>
            <p:spPr bwMode="auto">
              <a:xfrm>
                <a:off x="2375" y="2632"/>
                <a:ext cx="42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20" name="Oval 68"/>
              <p:cNvSpPr>
                <a:spLocks noChangeArrowheads="1"/>
              </p:cNvSpPr>
              <p:nvPr/>
            </p:nvSpPr>
            <p:spPr bwMode="auto">
              <a:xfrm>
                <a:off x="2375" y="2632"/>
                <a:ext cx="42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94" name="Line 69"/>
            <p:cNvSpPr>
              <a:spLocks noChangeShapeType="1"/>
            </p:cNvSpPr>
            <p:nvPr/>
          </p:nvSpPr>
          <p:spPr bwMode="auto">
            <a:xfrm flipV="1">
              <a:off x="2628" y="2798"/>
              <a:ext cx="1" cy="34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95" name="Line 70"/>
            <p:cNvSpPr>
              <a:spLocks noChangeShapeType="1"/>
            </p:cNvSpPr>
            <p:nvPr/>
          </p:nvSpPr>
          <p:spPr bwMode="auto">
            <a:xfrm>
              <a:off x="2603" y="2798"/>
              <a:ext cx="51" cy="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2608" y="2818"/>
              <a:ext cx="41" cy="30"/>
              <a:chOff x="2608" y="2818"/>
              <a:chExt cx="41" cy="30"/>
            </a:xfrm>
            <a:grpFill/>
          </p:grpSpPr>
          <p:sp>
            <p:nvSpPr>
              <p:cNvPr id="31917" name="Oval 72"/>
              <p:cNvSpPr>
                <a:spLocks noChangeArrowheads="1"/>
              </p:cNvSpPr>
              <p:nvPr/>
            </p:nvSpPr>
            <p:spPr bwMode="auto">
              <a:xfrm>
                <a:off x="2608" y="2818"/>
                <a:ext cx="41" cy="30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18" name="Oval 73"/>
              <p:cNvSpPr>
                <a:spLocks noChangeArrowheads="1"/>
              </p:cNvSpPr>
              <p:nvPr/>
            </p:nvSpPr>
            <p:spPr bwMode="auto">
              <a:xfrm>
                <a:off x="2608" y="2818"/>
                <a:ext cx="41" cy="30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897" name="Line 74"/>
            <p:cNvSpPr>
              <a:spLocks noChangeShapeType="1"/>
            </p:cNvSpPr>
            <p:nvPr/>
          </p:nvSpPr>
          <p:spPr bwMode="auto">
            <a:xfrm flipV="1">
              <a:off x="2861" y="2705"/>
              <a:ext cx="1" cy="85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898" name="Line 75"/>
            <p:cNvSpPr>
              <a:spLocks noChangeShapeType="1"/>
            </p:cNvSpPr>
            <p:nvPr/>
          </p:nvSpPr>
          <p:spPr bwMode="auto">
            <a:xfrm>
              <a:off x="2835" y="2705"/>
              <a:ext cx="52" cy="0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2840" y="2776"/>
              <a:ext cx="42" cy="29"/>
              <a:chOff x="2840" y="2776"/>
              <a:chExt cx="42" cy="29"/>
            </a:xfrm>
            <a:grpFill/>
          </p:grpSpPr>
          <p:sp>
            <p:nvSpPr>
              <p:cNvPr id="31915" name="Oval 77"/>
              <p:cNvSpPr>
                <a:spLocks noChangeArrowheads="1"/>
              </p:cNvSpPr>
              <p:nvPr/>
            </p:nvSpPr>
            <p:spPr bwMode="auto">
              <a:xfrm>
                <a:off x="2840" y="2776"/>
                <a:ext cx="42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16" name="Oval 78"/>
              <p:cNvSpPr>
                <a:spLocks noChangeArrowheads="1"/>
              </p:cNvSpPr>
              <p:nvPr/>
            </p:nvSpPr>
            <p:spPr bwMode="auto">
              <a:xfrm>
                <a:off x="2840" y="2776"/>
                <a:ext cx="42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900" name="Line 79"/>
            <p:cNvSpPr>
              <a:spLocks noChangeShapeType="1"/>
            </p:cNvSpPr>
            <p:nvPr/>
          </p:nvSpPr>
          <p:spPr bwMode="auto">
            <a:xfrm flipV="1">
              <a:off x="3094" y="2731"/>
              <a:ext cx="0" cy="77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901" name="Line 80"/>
            <p:cNvSpPr>
              <a:spLocks noChangeShapeType="1"/>
            </p:cNvSpPr>
            <p:nvPr/>
          </p:nvSpPr>
          <p:spPr bwMode="auto">
            <a:xfrm>
              <a:off x="3067" y="2731"/>
              <a:ext cx="52" cy="0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1" name="Group 81"/>
            <p:cNvGrpSpPr>
              <a:grpSpLocks/>
            </p:cNvGrpSpPr>
            <p:nvPr/>
          </p:nvGrpSpPr>
          <p:grpSpPr bwMode="auto">
            <a:xfrm>
              <a:off x="3072" y="2793"/>
              <a:ext cx="42" cy="29"/>
              <a:chOff x="3072" y="2793"/>
              <a:chExt cx="42" cy="29"/>
            </a:xfrm>
            <a:grpFill/>
          </p:grpSpPr>
          <p:sp>
            <p:nvSpPr>
              <p:cNvPr id="31913" name="Oval 82"/>
              <p:cNvSpPr>
                <a:spLocks noChangeArrowheads="1"/>
              </p:cNvSpPr>
              <p:nvPr/>
            </p:nvSpPr>
            <p:spPr bwMode="auto">
              <a:xfrm>
                <a:off x="3072" y="2793"/>
                <a:ext cx="42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14" name="Oval 83"/>
              <p:cNvSpPr>
                <a:spLocks noChangeArrowheads="1"/>
              </p:cNvSpPr>
              <p:nvPr/>
            </p:nvSpPr>
            <p:spPr bwMode="auto">
              <a:xfrm>
                <a:off x="3072" y="2793"/>
                <a:ext cx="42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903" name="Line 84"/>
            <p:cNvSpPr>
              <a:spLocks noChangeShapeType="1"/>
            </p:cNvSpPr>
            <p:nvPr/>
          </p:nvSpPr>
          <p:spPr bwMode="auto">
            <a:xfrm flipV="1">
              <a:off x="3325" y="2714"/>
              <a:ext cx="1" cy="111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904" name="Line 85"/>
            <p:cNvSpPr>
              <a:spLocks noChangeShapeType="1"/>
            </p:cNvSpPr>
            <p:nvPr/>
          </p:nvSpPr>
          <p:spPr bwMode="auto">
            <a:xfrm>
              <a:off x="3300" y="2714"/>
              <a:ext cx="53" cy="0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3305" y="2810"/>
              <a:ext cx="42" cy="29"/>
              <a:chOff x="3305" y="2810"/>
              <a:chExt cx="42" cy="29"/>
            </a:xfrm>
            <a:grpFill/>
          </p:grpSpPr>
          <p:sp>
            <p:nvSpPr>
              <p:cNvPr id="31911" name="Oval 87"/>
              <p:cNvSpPr>
                <a:spLocks noChangeArrowheads="1"/>
              </p:cNvSpPr>
              <p:nvPr/>
            </p:nvSpPr>
            <p:spPr bwMode="auto">
              <a:xfrm>
                <a:off x="3305" y="2810"/>
                <a:ext cx="42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12" name="Oval 88"/>
              <p:cNvSpPr>
                <a:spLocks noChangeArrowheads="1"/>
              </p:cNvSpPr>
              <p:nvPr/>
            </p:nvSpPr>
            <p:spPr bwMode="auto">
              <a:xfrm>
                <a:off x="3305" y="2810"/>
                <a:ext cx="42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1906" name="Line 89"/>
            <p:cNvSpPr>
              <a:spLocks noChangeShapeType="1"/>
            </p:cNvSpPr>
            <p:nvPr/>
          </p:nvSpPr>
          <p:spPr bwMode="auto">
            <a:xfrm flipV="1">
              <a:off x="3558" y="2773"/>
              <a:ext cx="1" cy="5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907" name="Line 90"/>
            <p:cNvSpPr>
              <a:spLocks noChangeShapeType="1"/>
            </p:cNvSpPr>
            <p:nvPr/>
          </p:nvSpPr>
          <p:spPr bwMode="auto">
            <a:xfrm>
              <a:off x="3533" y="2773"/>
              <a:ext cx="51" cy="2"/>
            </a:xfrm>
            <a:prstGeom prst="line">
              <a:avLst/>
            </a:prstGeom>
            <a:grpFill/>
            <a:ln w="2857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3538" y="2810"/>
              <a:ext cx="42" cy="29"/>
              <a:chOff x="3538" y="2810"/>
              <a:chExt cx="42" cy="29"/>
            </a:xfrm>
            <a:grpFill/>
          </p:grpSpPr>
          <p:sp>
            <p:nvSpPr>
              <p:cNvPr id="31909" name="Oval 92"/>
              <p:cNvSpPr>
                <a:spLocks noChangeArrowheads="1"/>
              </p:cNvSpPr>
              <p:nvPr/>
            </p:nvSpPr>
            <p:spPr bwMode="auto">
              <a:xfrm>
                <a:off x="3538" y="2810"/>
                <a:ext cx="42" cy="29"/>
              </a:xfrm>
              <a:prstGeom prst="ellipse">
                <a:avLst/>
              </a:prstGeom>
              <a:grp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910" name="Oval 93"/>
              <p:cNvSpPr>
                <a:spLocks noChangeArrowheads="1"/>
              </p:cNvSpPr>
              <p:nvPr/>
            </p:nvSpPr>
            <p:spPr bwMode="auto">
              <a:xfrm>
                <a:off x="3538" y="2810"/>
                <a:ext cx="42" cy="29"/>
              </a:xfrm>
              <a:prstGeom prst="ellipse">
                <a:avLst/>
              </a:prstGeom>
              <a:grpFill/>
              <a:ln w="2857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61475" name="Rectangle 94"/>
          <p:cNvSpPr>
            <a:spLocks noChangeArrowheads="1"/>
          </p:cNvSpPr>
          <p:nvPr/>
        </p:nvSpPr>
        <p:spPr bwMode="auto">
          <a:xfrm>
            <a:off x="1990725" y="4286250"/>
            <a:ext cx="5032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Admit</a:t>
            </a:r>
          </a:p>
        </p:txBody>
      </p:sp>
      <p:sp>
        <p:nvSpPr>
          <p:cNvPr id="61476" name="Rectangle 95"/>
          <p:cNvSpPr>
            <a:spLocks noChangeArrowheads="1"/>
          </p:cNvSpPr>
          <p:nvPr/>
        </p:nvSpPr>
        <p:spPr bwMode="auto">
          <a:xfrm>
            <a:off x="2692400" y="42878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477" name="Rectangle 96"/>
          <p:cNvSpPr>
            <a:spLocks noChangeArrowheads="1"/>
          </p:cNvSpPr>
          <p:nvPr/>
        </p:nvSpPr>
        <p:spPr bwMode="auto">
          <a:xfrm>
            <a:off x="7121525" y="2949575"/>
            <a:ext cx="1266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FFFF"/>
                </a:solidFill>
              </a:rPr>
              <a:t>Sliding scale</a:t>
            </a:r>
            <a:endParaRPr lang="en-US" altLang="en-US" sz="1600">
              <a:solidFill>
                <a:srgbClr val="00FFFF"/>
              </a:solidFill>
            </a:endParaRPr>
          </a:p>
        </p:txBody>
      </p:sp>
      <p:sp>
        <p:nvSpPr>
          <p:cNvPr id="61478" name="Rectangle 97"/>
          <p:cNvSpPr>
            <a:spLocks noChangeArrowheads="1"/>
          </p:cNvSpPr>
          <p:nvPr/>
        </p:nvSpPr>
        <p:spPr bwMode="auto">
          <a:xfrm>
            <a:off x="7158038" y="3468688"/>
            <a:ext cx="1162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FF00"/>
                </a:solidFill>
                <a:cs typeface="Arial" panose="020B0604020202020204" pitchFamily="34" charset="0"/>
              </a:rPr>
              <a:t>Basal bolus</a:t>
            </a:r>
          </a:p>
        </p:txBody>
      </p:sp>
      <p:sp>
        <p:nvSpPr>
          <p:cNvPr id="61479" name="Rectangle 99"/>
          <p:cNvSpPr>
            <a:spLocks noChangeArrowheads="1"/>
          </p:cNvSpPr>
          <p:nvPr/>
        </p:nvSpPr>
        <p:spPr bwMode="auto">
          <a:xfrm>
            <a:off x="3952875" y="224472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2222500" y="2003425"/>
            <a:ext cx="4695825" cy="1204913"/>
            <a:chOff x="1208" y="2016"/>
            <a:chExt cx="2381" cy="611"/>
          </a:xfrm>
          <a:solidFill>
            <a:srgbClr val="00FFFF"/>
          </a:solidFill>
        </p:grpSpPr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1440" y="2222"/>
              <a:ext cx="53" cy="83"/>
              <a:chOff x="3300" y="2544"/>
              <a:chExt cx="53" cy="83"/>
            </a:xfrm>
            <a:grpFill/>
          </p:grpSpPr>
          <p:sp>
            <p:nvSpPr>
              <p:cNvPr id="31870" name="Line 108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71" name="Line 109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6" name="Group 110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73" name="Oval 111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74" name="Oval 112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31809" name="Freeform 113"/>
            <p:cNvSpPr>
              <a:spLocks/>
            </p:cNvSpPr>
            <p:nvPr/>
          </p:nvSpPr>
          <p:spPr bwMode="auto">
            <a:xfrm>
              <a:off x="1233" y="2078"/>
              <a:ext cx="2325" cy="534"/>
            </a:xfrm>
            <a:custGeom>
              <a:avLst/>
              <a:gdLst>
                <a:gd name="T0" fmla="*/ 0 w 2325"/>
                <a:gd name="T1" fmla="*/ 0 h 534"/>
                <a:gd name="T2" fmla="*/ 232 w 2325"/>
                <a:gd name="T3" fmla="*/ 212 h 534"/>
                <a:gd name="T4" fmla="*/ 465 w 2325"/>
                <a:gd name="T5" fmla="*/ 356 h 534"/>
                <a:gd name="T6" fmla="*/ 697 w 2325"/>
                <a:gd name="T7" fmla="*/ 373 h 534"/>
                <a:gd name="T8" fmla="*/ 930 w 2325"/>
                <a:gd name="T9" fmla="*/ 245 h 534"/>
                <a:gd name="T10" fmla="*/ 1163 w 2325"/>
                <a:gd name="T11" fmla="*/ 305 h 534"/>
                <a:gd name="T12" fmla="*/ 1395 w 2325"/>
                <a:gd name="T13" fmla="*/ 331 h 534"/>
                <a:gd name="T14" fmla="*/ 1628 w 2325"/>
                <a:gd name="T15" fmla="*/ 441 h 534"/>
                <a:gd name="T16" fmla="*/ 1860 w 2325"/>
                <a:gd name="T17" fmla="*/ 424 h 534"/>
                <a:gd name="T18" fmla="*/ 2093 w 2325"/>
                <a:gd name="T19" fmla="*/ 534 h 534"/>
                <a:gd name="T20" fmla="*/ 2325 w 2325"/>
                <a:gd name="T21" fmla="*/ 475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5"/>
                <a:gd name="T34" fmla="*/ 0 h 534"/>
                <a:gd name="T35" fmla="*/ 2325 w 2325"/>
                <a:gd name="T36" fmla="*/ 534 h 5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5" h="534">
                  <a:moveTo>
                    <a:pt x="0" y="0"/>
                  </a:moveTo>
                  <a:lnTo>
                    <a:pt x="232" y="212"/>
                  </a:lnTo>
                  <a:lnTo>
                    <a:pt x="465" y="356"/>
                  </a:lnTo>
                  <a:lnTo>
                    <a:pt x="697" y="373"/>
                  </a:lnTo>
                  <a:lnTo>
                    <a:pt x="930" y="245"/>
                  </a:lnTo>
                  <a:lnTo>
                    <a:pt x="1163" y="305"/>
                  </a:lnTo>
                  <a:lnTo>
                    <a:pt x="1395" y="331"/>
                  </a:lnTo>
                  <a:lnTo>
                    <a:pt x="1628" y="441"/>
                  </a:lnTo>
                  <a:lnTo>
                    <a:pt x="1860" y="424"/>
                  </a:lnTo>
                  <a:lnTo>
                    <a:pt x="2093" y="534"/>
                  </a:lnTo>
                  <a:lnTo>
                    <a:pt x="2325" y="475"/>
                  </a:lnTo>
                </a:path>
              </a:pathLst>
            </a:custGeom>
            <a:noFill/>
            <a:ln w="28575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3300" y="2544"/>
              <a:ext cx="53" cy="83"/>
              <a:chOff x="3300" y="2544"/>
              <a:chExt cx="53" cy="83"/>
            </a:xfrm>
            <a:grpFill/>
          </p:grpSpPr>
          <p:sp>
            <p:nvSpPr>
              <p:cNvPr id="31865" name="Line 115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66" name="Line 116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8" name="Group 117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68" name="Oval 118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69" name="Oval 119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3536" y="2484"/>
              <a:ext cx="53" cy="83"/>
              <a:chOff x="3300" y="2544"/>
              <a:chExt cx="53" cy="83"/>
            </a:xfrm>
            <a:grpFill/>
          </p:grpSpPr>
          <p:sp>
            <p:nvSpPr>
              <p:cNvPr id="31860" name="Line 121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61" name="Line 122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0" name="Group 123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63" name="Oval 124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64" name="Oval 125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1" name="Group 126"/>
            <p:cNvGrpSpPr>
              <a:grpSpLocks/>
            </p:cNvGrpSpPr>
            <p:nvPr/>
          </p:nvGrpSpPr>
          <p:grpSpPr bwMode="auto">
            <a:xfrm>
              <a:off x="3066" y="2436"/>
              <a:ext cx="53" cy="83"/>
              <a:chOff x="3300" y="2544"/>
              <a:chExt cx="53" cy="83"/>
            </a:xfrm>
            <a:grpFill/>
          </p:grpSpPr>
          <p:sp>
            <p:nvSpPr>
              <p:cNvPr id="31855" name="Line 127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56" name="Line 128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2" name="Group 129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58" name="Oval 130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59" name="Oval 131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3" name="Group 132"/>
            <p:cNvGrpSpPr>
              <a:grpSpLocks/>
            </p:cNvGrpSpPr>
            <p:nvPr/>
          </p:nvGrpSpPr>
          <p:grpSpPr bwMode="auto">
            <a:xfrm>
              <a:off x="2838" y="2444"/>
              <a:ext cx="53" cy="83"/>
              <a:chOff x="3300" y="2544"/>
              <a:chExt cx="53" cy="83"/>
            </a:xfrm>
            <a:grpFill/>
          </p:grpSpPr>
          <p:sp>
            <p:nvSpPr>
              <p:cNvPr id="31850" name="Line 133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51" name="Line 134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4" name="Group 135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53" name="Oval 136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54" name="Oval 137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5" name="Group 138"/>
            <p:cNvGrpSpPr>
              <a:grpSpLocks/>
            </p:cNvGrpSpPr>
            <p:nvPr/>
          </p:nvGrpSpPr>
          <p:grpSpPr bwMode="auto">
            <a:xfrm>
              <a:off x="2604" y="2340"/>
              <a:ext cx="53" cy="83"/>
              <a:chOff x="3300" y="2544"/>
              <a:chExt cx="53" cy="83"/>
            </a:xfrm>
            <a:grpFill/>
          </p:grpSpPr>
          <p:sp>
            <p:nvSpPr>
              <p:cNvPr id="31845" name="Line 139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46" name="Line 140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6" name="Group 141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48" name="Oval 142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49" name="Oval 143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7" name="Group 144"/>
            <p:cNvGrpSpPr>
              <a:grpSpLocks/>
            </p:cNvGrpSpPr>
            <p:nvPr/>
          </p:nvGrpSpPr>
          <p:grpSpPr bwMode="auto">
            <a:xfrm>
              <a:off x="2370" y="2314"/>
              <a:ext cx="53" cy="83"/>
              <a:chOff x="3300" y="2544"/>
              <a:chExt cx="53" cy="83"/>
            </a:xfrm>
            <a:grpFill/>
          </p:grpSpPr>
          <p:sp>
            <p:nvSpPr>
              <p:cNvPr id="31840" name="Line 145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41" name="Line 146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8" name="Group 147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43" name="Oval 148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44" name="Oval 149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9" name="Group 150"/>
            <p:cNvGrpSpPr>
              <a:grpSpLocks/>
            </p:cNvGrpSpPr>
            <p:nvPr/>
          </p:nvGrpSpPr>
          <p:grpSpPr bwMode="auto">
            <a:xfrm>
              <a:off x="2136" y="2258"/>
              <a:ext cx="53" cy="83"/>
              <a:chOff x="3300" y="2544"/>
              <a:chExt cx="53" cy="83"/>
            </a:xfrm>
            <a:grpFill/>
          </p:grpSpPr>
          <p:sp>
            <p:nvSpPr>
              <p:cNvPr id="31835" name="Line 151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36" name="Line 152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30" name="Group 153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38" name="Oval 154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39" name="Oval 155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31" name="Group 156"/>
            <p:cNvGrpSpPr>
              <a:grpSpLocks/>
            </p:cNvGrpSpPr>
            <p:nvPr/>
          </p:nvGrpSpPr>
          <p:grpSpPr bwMode="auto">
            <a:xfrm>
              <a:off x="1904" y="2382"/>
              <a:ext cx="53" cy="83"/>
              <a:chOff x="3300" y="2544"/>
              <a:chExt cx="53" cy="83"/>
            </a:xfrm>
            <a:grpFill/>
          </p:grpSpPr>
          <p:sp>
            <p:nvSpPr>
              <p:cNvPr id="31830" name="Line 157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31" name="Line 158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5536" name="Group 159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33" name="Oval 160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34" name="Oval 161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65537" name="Group 162"/>
            <p:cNvGrpSpPr>
              <a:grpSpLocks/>
            </p:cNvGrpSpPr>
            <p:nvPr/>
          </p:nvGrpSpPr>
          <p:grpSpPr bwMode="auto">
            <a:xfrm>
              <a:off x="1670" y="2364"/>
              <a:ext cx="53" cy="83"/>
              <a:chOff x="3300" y="2544"/>
              <a:chExt cx="53" cy="83"/>
            </a:xfrm>
            <a:grpFill/>
          </p:grpSpPr>
          <p:sp>
            <p:nvSpPr>
              <p:cNvPr id="31825" name="Line 163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26" name="Line 164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5538" name="Group 165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28" name="Oval 166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29" name="Oval 167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65570" name="Group 168"/>
            <p:cNvGrpSpPr>
              <a:grpSpLocks/>
            </p:cNvGrpSpPr>
            <p:nvPr/>
          </p:nvGrpSpPr>
          <p:grpSpPr bwMode="auto">
            <a:xfrm>
              <a:off x="1208" y="2016"/>
              <a:ext cx="53" cy="83"/>
              <a:chOff x="3300" y="2544"/>
              <a:chExt cx="53" cy="83"/>
            </a:xfrm>
            <a:grpFill/>
          </p:grpSpPr>
          <p:sp>
            <p:nvSpPr>
              <p:cNvPr id="31820" name="Line 169"/>
              <p:cNvSpPr>
                <a:spLocks noChangeShapeType="1"/>
              </p:cNvSpPr>
              <p:nvPr/>
            </p:nvSpPr>
            <p:spPr bwMode="auto">
              <a:xfrm flipV="1">
                <a:off x="3325" y="2544"/>
                <a:ext cx="1" cy="68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821" name="Line 170"/>
              <p:cNvSpPr>
                <a:spLocks noChangeShapeType="1"/>
              </p:cNvSpPr>
              <p:nvPr/>
            </p:nvSpPr>
            <p:spPr bwMode="auto">
              <a:xfrm>
                <a:off x="3300" y="2544"/>
                <a:ext cx="53" cy="1"/>
              </a:xfrm>
              <a:prstGeom prst="line">
                <a:avLst/>
              </a:prstGeom>
              <a:grpFill/>
              <a:ln w="28575" cap="rnd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5576" name="Group 171"/>
              <p:cNvGrpSpPr>
                <a:grpSpLocks/>
              </p:cNvGrpSpPr>
              <p:nvPr/>
            </p:nvGrpSpPr>
            <p:grpSpPr bwMode="auto">
              <a:xfrm>
                <a:off x="3305" y="2598"/>
                <a:ext cx="42" cy="29"/>
                <a:chOff x="3305" y="2598"/>
                <a:chExt cx="42" cy="29"/>
              </a:xfrm>
              <a:grpFill/>
            </p:grpSpPr>
            <p:sp>
              <p:nvSpPr>
                <p:cNvPr id="31823" name="Oval 172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824" name="Oval 173"/>
                <p:cNvSpPr>
                  <a:spLocks noChangeArrowheads="1"/>
                </p:cNvSpPr>
                <p:nvPr/>
              </p:nvSpPr>
              <p:spPr bwMode="auto">
                <a:xfrm>
                  <a:off x="3305" y="2598"/>
                  <a:ext cx="42" cy="29"/>
                </a:xfrm>
                <a:prstGeom prst="ellipse">
                  <a:avLst/>
                </a:prstGeom>
                <a:grpFill/>
                <a:ln w="28575" cap="rnd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61481" name="Rectangle 174"/>
          <p:cNvSpPr>
            <a:spLocks noChangeArrowheads="1"/>
          </p:cNvSpPr>
          <p:nvPr/>
        </p:nvSpPr>
        <p:spPr bwMode="auto">
          <a:xfrm>
            <a:off x="3144838" y="42926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482" name="Rectangle 175"/>
          <p:cNvSpPr>
            <a:spLocks noChangeArrowheads="1"/>
          </p:cNvSpPr>
          <p:nvPr/>
        </p:nvSpPr>
        <p:spPr bwMode="auto">
          <a:xfrm>
            <a:off x="3598863" y="4287838"/>
            <a:ext cx="88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483" name="Rectangle 176"/>
          <p:cNvSpPr>
            <a:spLocks noChangeArrowheads="1"/>
          </p:cNvSpPr>
          <p:nvPr/>
        </p:nvSpPr>
        <p:spPr bwMode="auto">
          <a:xfrm>
            <a:off x="4051300" y="42878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484" name="Rectangle 177"/>
          <p:cNvSpPr>
            <a:spLocks noChangeArrowheads="1"/>
          </p:cNvSpPr>
          <p:nvPr/>
        </p:nvSpPr>
        <p:spPr bwMode="auto">
          <a:xfrm>
            <a:off x="4505325" y="42926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1485" name="Rectangle 178"/>
          <p:cNvSpPr>
            <a:spLocks noChangeArrowheads="1"/>
          </p:cNvSpPr>
          <p:nvPr/>
        </p:nvSpPr>
        <p:spPr bwMode="auto">
          <a:xfrm>
            <a:off x="4976813" y="4284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486" name="Rectangle 179"/>
          <p:cNvSpPr>
            <a:spLocks noChangeArrowheads="1"/>
          </p:cNvSpPr>
          <p:nvPr/>
        </p:nvSpPr>
        <p:spPr bwMode="auto">
          <a:xfrm>
            <a:off x="5435600" y="42799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487" name="Rectangle 180"/>
          <p:cNvSpPr>
            <a:spLocks noChangeArrowheads="1"/>
          </p:cNvSpPr>
          <p:nvPr/>
        </p:nvSpPr>
        <p:spPr bwMode="auto">
          <a:xfrm>
            <a:off x="5888038" y="42926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1488" name="Rectangle 181"/>
          <p:cNvSpPr>
            <a:spLocks noChangeArrowheads="1"/>
          </p:cNvSpPr>
          <p:nvPr/>
        </p:nvSpPr>
        <p:spPr bwMode="auto">
          <a:xfrm>
            <a:off x="6354763" y="42846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1489" name="Rectangle 182"/>
          <p:cNvSpPr>
            <a:spLocks noChangeArrowheads="1"/>
          </p:cNvSpPr>
          <p:nvPr/>
        </p:nvSpPr>
        <p:spPr bwMode="auto">
          <a:xfrm>
            <a:off x="6764338" y="42846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1490" name="Rectangle 98"/>
          <p:cNvSpPr>
            <a:spLocks noChangeArrowheads="1"/>
          </p:cNvSpPr>
          <p:nvPr/>
        </p:nvSpPr>
        <p:spPr bwMode="auto">
          <a:xfrm>
            <a:off x="198438" y="5108575"/>
            <a:ext cx="850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chemeClr val="bg1"/>
                </a:solidFill>
              </a:rPr>
              <a:t>* P</a:t>
            </a:r>
            <a:r>
              <a:rPr lang="en-US" altLang="en-US" sz="1600">
                <a:solidFill>
                  <a:schemeClr val="bg1"/>
                </a:solidFill>
              </a:rPr>
              <a:t>&lt;0.05.</a:t>
            </a:r>
          </a:p>
        </p:txBody>
      </p:sp>
      <p:sp>
        <p:nvSpPr>
          <p:cNvPr id="61491" name="Text Box 20"/>
          <p:cNvSpPr txBox="1">
            <a:spLocks noChangeArrowheads="1"/>
          </p:cNvSpPr>
          <p:nvPr/>
        </p:nvSpPr>
        <p:spPr bwMode="auto">
          <a:xfrm>
            <a:off x="153988" y="5351463"/>
            <a:ext cx="83708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Sliding scale regular insulin (SSRI): given 4 times daily.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Basal-bolus regimen: glargine once daily; glulisine before meals.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</a:pP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0.4 U/kg/d x BG between 140-200 mg/dL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</a:pPr>
            <a:r>
              <a:rPr lang="en-US" altLang="en-US">
                <a:solidFill>
                  <a:schemeClr val="bg1"/>
                </a:solidFill>
                <a:cs typeface="Arial" panose="020B0604020202020204" pitchFamily="34" charset="0"/>
              </a:rPr>
              <a:t>0.5 U/kg/d x BG between 201-400 mg/dL</a:t>
            </a:r>
          </a:p>
        </p:txBody>
      </p:sp>
      <p:grpSp>
        <p:nvGrpSpPr>
          <p:cNvPr id="65588" name="Group 187"/>
          <p:cNvGrpSpPr>
            <a:grpSpLocks/>
          </p:cNvGrpSpPr>
          <p:nvPr/>
        </p:nvGrpSpPr>
        <p:grpSpPr bwMode="auto">
          <a:xfrm>
            <a:off x="2043113" y="2819400"/>
            <a:ext cx="4981575" cy="1244600"/>
            <a:chOff x="2043112" y="2819401"/>
            <a:chExt cx="4981575" cy="1244600"/>
          </a:xfrm>
        </p:grpSpPr>
        <p:cxnSp>
          <p:nvCxnSpPr>
            <p:cNvPr id="186" name="Straight Connector 185"/>
            <p:cNvCxnSpPr>
              <a:stCxn id="61462" idx="1"/>
            </p:cNvCxnSpPr>
            <p:nvPr/>
          </p:nvCxnSpPr>
          <p:spPr>
            <a:xfrm rot="5400000" flipH="1" flipV="1">
              <a:off x="4514056" y="348457"/>
              <a:ext cx="25400" cy="496728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4528343" y="1567657"/>
              <a:ext cx="25400" cy="496728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3" name="Rectangle 99"/>
          <p:cNvSpPr>
            <a:spLocks noChangeArrowheads="1"/>
          </p:cNvSpPr>
          <p:nvPr/>
        </p:nvSpPr>
        <p:spPr bwMode="auto">
          <a:xfrm>
            <a:off x="6718300" y="26590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4" name="Rectangle 99"/>
          <p:cNvSpPr>
            <a:spLocks noChangeArrowheads="1"/>
          </p:cNvSpPr>
          <p:nvPr/>
        </p:nvSpPr>
        <p:spPr bwMode="auto">
          <a:xfrm>
            <a:off x="4851400" y="2409825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5" name="Rectangle 99"/>
          <p:cNvSpPr>
            <a:spLocks noChangeArrowheads="1"/>
          </p:cNvSpPr>
          <p:nvPr/>
        </p:nvSpPr>
        <p:spPr bwMode="auto">
          <a:xfrm>
            <a:off x="5327650" y="26241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6" name="Rectangle 99"/>
          <p:cNvSpPr>
            <a:spLocks noChangeArrowheads="1"/>
          </p:cNvSpPr>
          <p:nvPr/>
        </p:nvSpPr>
        <p:spPr bwMode="auto">
          <a:xfrm>
            <a:off x="5780088" y="25876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7" name="Rectangle 99"/>
          <p:cNvSpPr>
            <a:spLocks noChangeArrowheads="1"/>
          </p:cNvSpPr>
          <p:nvPr/>
        </p:nvSpPr>
        <p:spPr bwMode="auto">
          <a:xfrm>
            <a:off x="6242050" y="277812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8" name="Rectangle 99"/>
          <p:cNvSpPr>
            <a:spLocks noChangeArrowheads="1"/>
          </p:cNvSpPr>
          <p:nvPr/>
        </p:nvSpPr>
        <p:spPr bwMode="auto">
          <a:xfrm>
            <a:off x="4421188" y="2366963"/>
            <a:ext cx="31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1499" name="Line 18"/>
          <p:cNvSpPr>
            <a:spLocks noChangeShapeType="1"/>
          </p:cNvSpPr>
          <p:nvPr/>
        </p:nvSpPr>
        <p:spPr bwMode="auto">
          <a:xfrm flipV="1">
            <a:off x="6400800" y="4189413"/>
            <a:ext cx="1588" cy="34925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8" name="Slide Number Placeholder 318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67211B-EFB0-4F82-B122-FF4A390B3E64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Chart 1"/>
          <p:cNvGraphicFramePr>
            <a:graphicFrameLocks/>
          </p:cNvGraphicFramePr>
          <p:nvPr/>
        </p:nvGraphicFramePr>
        <p:xfrm>
          <a:off x="1020763" y="1346200"/>
          <a:ext cx="7173912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r:id="rId4" imgW="7175614" imgH="4383404" progId="Excel.Chart.8">
                  <p:embed/>
                </p:oleObj>
              </mc:Choice>
              <mc:Fallback>
                <p:oleObj r:id="rId4" imgW="7175614" imgH="4383404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346200"/>
                        <a:ext cx="7173912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2324100" y="3584575"/>
            <a:ext cx="28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charset="-128"/>
              </a:rPr>
              <a:t>*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3908425" y="2830513"/>
            <a:ext cx="28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charset="-128"/>
              </a:rPr>
              <a:t>*</a:t>
            </a: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5502275" y="3449638"/>
            <a:ext cx="284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charset="-128"/>
              </a:rPr>
              <a:t>*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7073900" y="35607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charset="-128"/>
              </a:rPr>
              <a:t>*</a:t>
            </a:r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>
          <a:xfrm>
            <a:off x="228600" y="76200"/>
            <a:ext cx="8510588" cy="6159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/>
            </a:endParaRP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153988" y="6078538"/>
            <a:ext cx="76850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FR" altLang="en-US" sz="1200" dirty="0">
                <a:solidFill>
                  <a:srgbClr val="FFFFFF"/>
                </a:solidFill>
              </a:rPr>
              <a:t>* </a:t>
            </a:r>
            <a:r>
              <a:rPr lang="fr-FR" altLang="en-US" sz="1200" i="1" dirty="0">
                <a:solidFill>
                  <a:srgbClr val="FFFFFF"/>
                </a:solidFill>
              </a:rPr>
              <a:t>P</a:t>
            </a:r>
            <a:r>
              <a:rPr lang="fr-FR" altLang="en-US" sz="1200" dirty="0">
                <a:solidFill>
                  <a:srgbClr val="FFFFFF"/>
                </a:solidFill>
              </a:rPr>
              <a:t>&lt;0.001.</a:t>
            </a:r>
          </a:p>
          <a:p>
            <a:pPr>
              <a:spcAft>
                <a:spcPct val="20000"/>
              </a:spcAft>
            </a:pPr>
            <a:r>
              <a:rPr lang="fr-FR" altLang="en-US" sz="1200" dirty="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</a:rPr>
              <a:t> 2011;34: 256-261.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Mean BG Before Meals and at Bedtime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During Basal-Bolus and SSI Therapy in General Surgery Patients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99F385-4BD3-4C13-ACB1-79D72322CB1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Chart 32"/>
          <p:cNvGraphicFramePr>
            <a:graphicFrameLocks/>
          </p:cNvGraphicFramePr>
          <p:nvPr/>
        </p:nvGraphicFramePr>
        <p:xfrm>
          <a:off x="595313" y="1778000"/>
          <a:ext cx="8218487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r:id="rId4" imgW="8218120" imgH="3950550" progId="Excel.Chart.8">
                  <p:embed/>
                </p:oleObj>
              </mc:Choice>
              <mc:Fallback>
                <p:oleObj r:id="rId4" imgW="8218120" imgH="3950550" progId="Excel.Chart.8">
                  <p:embed/>
                  <p:pic>
                    <p:nvPicPr>
                      <p:cNvPr id="0" name="Char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778000"/>
                        <a:ext cx="8218487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TextBox 7"/>
          <p:cNvSpPr txBox="1">
            <a:spLocks noChangeArrowheads="1"/>
          </p:cNvSpPr>
          <p:nvPr/>
        </p:nvSpPr>
        <p:spPr bwMode="auto">
          <a:xfrm>
            <a:off x="1641475" y="2057400"/>
            <a:ext cx="855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bg1"/>
                </a:solidFill>
              </a:rPr>
              <a:t>P=</a:t>
            </a:r>
            <a:r>
              <a:rPr lang="en-US" altLang="en-US">
                <a:solidFill>
                  <a:schemeClr val="bg1"/>
                </a:solidFill>
              </a:rPr>
              <a:t>0.003</a:t>
            </a:r>
          </a:p>
        </p:txBody>
      </p:sp>
      <p:sp>
        <p:nvSpPr>
          <p:cNvPr id="63492" name="TextBox 10"/>
          <p:cNvSpPr txBox="1">
            <a:spLocks noChangeArrowheads="1"/>
          </p:cNvSpPr>
          <p:nvPr/>
        </p:nvSpPr>
        <p:spPr bwMode="auto">
          <a:xfrm>
            <a:off x="3228975" y="4178300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bg1"/>
                </a:solidFill>
              </a:rPr>
              <a:t>P=</a:t>
            </a:r>
            <a:r>
              <a:rPr lang="en-US" altLang="en-US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63493" name="TextBox 11"/>
          <p:cNvSpPr txBox="1">
            <a:spLocks noChangeArrowheads="1"/>
          </p:cNvSpPr>
          <p:nvPr/>
        </p:nvSpPr>
        <p:spPr bwMode="auto">
          <a:xfrm>
            <a:off x="4702175" y="3249613"/>
            <a:ext cx="7572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bg1"/>
                </a:solidFill>
              </a:rPr>
              <a:t>P=</a:t>
            </a:r>
            <a:r>
              <a:rPr lang="en-US" altLang="en-US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63494" name="TextBox 12"/>
          <p:cNvSpPr txBox="1">
            <a:spLocks noChangeArrowheads="1"/>
          </p:cNvSpPr>
          <p:nvPr/>
        </p:nvSpPr>
        <p:spPr bwMode="auto">
          <a:xfrm>
            <a:off x="7678738" y="3200400"/>
            <a:ext cx="757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bg1"/>
                </a:solidFill>
              </a:rPr>
              <a:t>P=</a:t>
            </a:r>
            <a:r>
              <a:rPr lang="en-US" altLang="en-US">
                <a:solidFill>
                  <a:schemeClr val="bg1"/>
                </a:solidFill>
              </a:rPr>
              <a:t>0.10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5897563" y="401478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bg1"/>
                </a:solidFill>
              </a:rPr>
              <a:t>P=</a:t>
            </a:r>
            <a:r>
              <a:rPr lang="en-US" altLang="en-US">
                <a:solidFill>
                  <a:schemeClr val="bg1"/>
                </a:solidFill>
              </a:rPr>
              <a:t>0.24</a:t>
            </a:r>
          </a:p>
        </p:txBody>
      </p:sp>
      <p:grpSp>
        <p:nvGrpSpPr>
          <p:cNvPr id="63496" name="Group 10"/>
          <p:cNvGrpSpPr>
            <a:grpSpLocks/>
          </p:cNvGrpSpPr>
          <p:nvPr/>
        </p:nvGrpSpPr>
        <p:grpSpPr bwMode="auto">
          <a:xfrm flipH="1">
            <a:off x="7823200" y="3505200"/>
            <a:ext cx="428625" cy="720725"/>
            <a:chOff x="4376" y="1764"/>
            <a:chExt cx="375" cy="454"/>
          </a:xfrm>
        </p:grpSpPr>
        <p:sp>
          <p:nvSpPr>
            <p:cNvPr id="63510" name="Line 11"/>
            <p:cNvSpPr>
              <a:spLocks noChangeShapeType="1"/>
            </p:cNvSpPr>
            <p:nvPr/>
          </p:nvSpPr>
          <p:spPr bwMode="auto">
            <a:xfrm>
              <a:off x="4379" y="1764"/>
              <a:ext cx="3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12"/>
            <p:cNvSpPr>
              <a:spLocks noChangeShapeType="1"/>
            </p:cNvSpPr>
            <p:nvPr/>
          </p:nvSpPr>
          <p:spPr bwMode="auto">
            <a:xfrm>
              <a:off x="4751" y="1764"/>
              <a:ext cx="0" cy="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3"/>
            <p:cNvSpPr>
              <a:spLocks noChangeShapeType="1"/>
            </p:cNvSpPr>
            <p:nvPr/>
          </p:nvSpPr>
          <p:spPr bwMode="auto">
            <a:xfrm>
              <a:off x="4376" y="1764"/>
              <a:ext cx="0" cy="45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7" name="Group 14"/>
          <p:cNvGrpSpPr>
            <a:grpSpLocks/>
          </p:cNvGrpSpPr>
          <p:nvPr/>
        </p:nvGrpSpPr>
        <p:grpSpPr bwMode="auto">
          <a:xfrm flipH="1">
            <a:off x="4864100" y="3541713"/>
            <a:ext cx="398463" cy="720725"/>
            <a:chOff x="4376" y="1764"/>
            <a:chExt cx="375" cy="454"/>
          </a:xfrm>
        </p:grpSpPr>
        <p:sp>
          <p:nvSpPr>
            <p:cNvPr id="63507" name="Line 15"/>
            <p:cNvSpPr>
              <a:spLocks noChangeShapeType="1"/>
            </p:cNvSpPr>
            <p:nvPr/>
          </p:nvSpPr>
          <p:spPr bwMode="auto">
            <a:xfrm>
              <a:off x="4379" y="1764"/>
              <a:ext cx="3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16"/>
            <p:cNvSpPr>
              <a:spLocks noChangeShapeType="1"/>
            </p:cNvSpPr>
            <p:nvPr/>
          </p:nvSpPr>
          <p:spPr bwMode="auto">
            <a:xfrm>
              <a:off x="4751" y="1764"/>
              <a:ext cx="0" cy="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17"/>
            <p:cNvSpPr>
              <a:spLocks noChangeShapeType="1"/>
            </p:cNvSpPr>
            <p:nvPr/>
          </p:nvSpPr>
          <p:spPr bwMode="auto">
            <a:xfrm>
              <a:off x="4376" y="1764"/>
              <a:ext cx="0" cy="45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8" name="Group 18"/>
          <p:cNvGrpSpPr>
            <a:grpSpLocks/>
          </p:cNvGrpSpPr>
          <p:nvPr/>
        </p:nvGrpSpPr>
        <p:grpSpPr bwMode="auto">
          <a:xfrm flipH="1">
            <a:off x="1830388" y="2362200"/>
            <a:ext cx="477837" cy="1503363"/>
            <a:chOff x="948" y="1572"/>
            <a:chExt cx="375" cy="1046"/>
          </a:xfrm>
        </p:grpSpPr>
        <p:sp>
          <p:nvSpPr>
            <p:cNvPr id="63504" name="Line 19"/>
            <p:cNvSpPr>
              <a:spLocks noChangeShapeType="1"/>
            </p:cNvSpPr>
            <p:nvPr/>
          </p:nvSpPr>
          <p:spPr bwMode="auto">
            <a:xfrm>
              <a:off x="951" y="1572"/>
              <a:ext cx="3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20"/>
            <p:cNvSpPr>
              <a:spLocks noChangeShapeType="1"/>
            </p:cNvSpPr>
            <p:nvPr/>
          </p:nvSpPr>
          <p:spPr bwMode="auto">
            <a:xfrm>
              <a:off x="1323" y="1572"/>
              <a:ext cx="0" cy="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1"/>
            <p:cNvSpPr>
              <a:spLocks noChangeShapeType="1"/>
            </p:cNvSpPr>
            <p:nvPr/>
          </p:nvSpPr>
          <p:spPr bwMode="auto">
            <a:xfrm flipH="1">
              <a:off x="948" y="1572"/>
              <a:ext cx="0" cy="104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Freeform 56"/>
          <p:cNvSpPr>
            <a:spLocks/>
          </p:cNvSpPr>
          <p:nvPr/>
        </p:nvSpPr>
        <p:spPr bwMode="auto">
          <a:xfrm>
            <a:off x="3216275" y="4483100"/>
            <a:ext cx="669925" cy="42863"/>
          </a:xfrm>
          <a:custGeom>
            <a:avLst/>
            <a:gdLst>
              <a:gd name="T0" fmla="*/ 0 w 1152"/>
              <a:gd name="T1" fmla="*/ 2147483647 h 112"/>
              <a:gd name="T2" fmla="*/ 0 w 1152"/>
              <a:gd name="T3" fmla="*/ 0 h 112"/>
              <a:gd name="T4" fmla="*/ 2147483647 w 1152"/>
              <a:gd name="T5" fmla="*/ 0 h 112"/>
              <a:gd name="T6" fmla="*/ 2147483647 w 1152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2"/>
              <a:gd name="T14" fmla="*/ 1152 w 115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2">
                <a:moveTo>
                  <a:pt x="0" y="112"/>
                </a:moveTo>
                <a:lnTo>
                  <a:pt x="0" y="0"/>
                </a:lnTo>
                <a:lnTo>
                  <a:pt x="1152" y="0"/>
                </a:lnTo>
                <a:lnTo>
                  <a:pt x="1152" y="112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Freeform 56"/>
          <p:cNvSpPr>
            <a:spLocks/>
          </p:cNvSpPr>
          <p:nvPr/>
        </p:nvSpPr>
        <p:spPr bwMode="auto">
          <a:xfrm>
            <a:off x="6219825" y="4319588"/>
            <a:ext cx="669925" cy="42862"/>
          </a:xfrm>
          <a:custGeom>
            <a:avLst/>
            <a:gdLst>
              <a:gd name="T0" fmla="*/ 0 w 1152"/>
              <a:gd name="T1" fmla="*/ 2147483647 h 112"/>
              <a:gd name="T2" fmla="*/ 0 w 1152"/>
              <a:gd name="T3" fmla="*/ 0 h 112"/>
              <a:gd name="T4" fmla="*/ 2147483647 w 1152"/>
              <a:gd name="T5" fmla="*/ 0 h 112"/>
              <a:gd name="T6" fmla="*/ 2147483647 w 1152"/>
              <a:gd name="T7" fmla="*/ 2147483647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2"/>
              <a:gd name="T14" fmla="*/ 1152 w 115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2">
                <a:moveTo>
                  <a:pt x="0" y="112"/>
                </a:moveTo>
                <a:lnTo>
                  <a:pt x="0" y="0"/>
                </a:lnTo>
                <a:lnTo>
                  <a:pt x="1152" y="0"/>
                </a:lnTo>
                <a:lnTo>
                  <a:pt x="1152" y="112"/>
                </a:ln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TextBox 3"/>
          <p:cNvSpPr txBox="1">
            <a:spLocks noChangeArrowheads="1"/>
          </p:cNvSpPr>
          <p:nvPr/>
        </p:nvSpPr>
        <p:spPr bwMode="auto">
          <a:xfrm>
            <a:off x="177800" y="6088063"/>
            <a:ext cx="7620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* </a:t>
            </a:r>
            <a:r>
              <a:rPr lang="en-US" altLang="en-US" sz="1200" dirty="0">
                <a:solidFill>
                  <a:schemeClr val="bg1"/>
                </a:solidFill>
              </a:rPr>
              <a:t>Wound infection, pneumonia, respiratory failure, acute renal failure, and bacteremia.</a:t>
            </a:r>
            <a:endParaRPr lang="en-US" altLang="en-US" sz="1200" dirty="0">
              <a:solidFill>
                <a:srgbClr val="FFFFFF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 dirty="0">
                <a:solidFill>
                  <a:srgbClr val="FFFFFF"/>
                </a:solidFill>
              </a:rPr>
              <a:t>Diabetes Care.</a:t>
            </a:r>
            <a:r>
              <a:rPr lang="en-US" altLang="en-US" sz="1200" dirty="0">
                <a:solidFill>
                  <a:srgbClr val="FFFFFF"/>
                </a:solidFill>
              </a:rPr>
              <a:t> 2011;34: 256-261.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Postoperative Complications During Basal-Bolus and SSI Therapy in General Surgery Patients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5AEFB8-865D-46C6-9DCF-ED1A9EB932CC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Intensive Glucose Control on Complications in CABG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BF5BA-F3F9-4C94-8CAB-AD16DD0A8BD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475" y="6014591"/>
            <a:ext cx="718502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Arial" charset="0"/>
              </a:rPr>
              <a:t>BG, blood glucose; CABG, coronary artery bypass surgery.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Arial" charset="0"/>
              </a:rPr>
              <a:t>Umpierrez G, et al. </a:t>
            </a:r>
            <a:r>
              <a:rPr lang="en-US" altLang="en-US" sz="1200" i="1" dirty="0">
                <a:solidFill>
                  <a:schemeClr val="bg1"/>
                </a:solidFill>
                <a:latin typeface="Arial" charset="0"/>
              </a:rPr>
              <a:t>Diabetes Care</a:t>
            </a:r>
            <a:r>
              <a:rPr lang="en-US" altLang="en-US" sz="1200" dirty="0">
                <a:solidFill>
                  <a:schemeClr val="bg1"/>
                </a:solidFill>
                <a:latin typeface="Arial" charset="0"/>
              </a:rPr>
              <a:t>. 2015;38:1665-1672.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028700" y="2797737"/>
          <a:ext cx="7351212" cy="29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29305" y="4011014"/>
            <a:ext cx="169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(%)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5248" y="1456289"/>
            <a:ext cx="439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Randomized, Controlled Trial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(N=302)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2174" y="3126922"/>
            <a:ext cx="107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623" y="3259379"/>
            <a:ext cx="107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=0.87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66430" y="3367014"/>
            <a:ext cx="654669" cy="450559"/>
            <a:chOff x="2266430" y="3166598"/>
            <a:chExt cx="611973" cy="4505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266430" y="3166598"/>
              <a:ext cx="611972" cy="616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266430" y="3166598"/>
              <a:ext cx="1" cy="45055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78403" y="3166598"/>
              <a:ext cx="0" cy="15279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07361" y="3498381"/>
            <a:ext cx="665937" cy="152798"/>
            <a:chOff x="2266429" y="3166598"/>
            <a:chExt cx="611974" cy="152798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266430" y="3166598"/>
              <a:ext cx="611972" cy="616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6429" y="3166598"/>
              <a:ext cx="3" cy="15279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78403" y="3166598"/>
              <a:ext cx="0" cy="15279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6578320" y="3035731"/>
            <a:ext cx="1077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=0.008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76605" y="3275823"/>
            <a:ext cx="660642" cy="840835"/>
            <a:chOff x="2260847" y="3166598"/>
            <a:chExt cx="617556" cy="840835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266430" y="3166598"/>
              <a:ext cx="611972" cy="616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260847" y="3166598"/>
              <a:ext cx="5585" cy="840835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78403" y="3166598"/>
              <a:ext cx="0" cy="15279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566777" y="2319577"/>
            <a:ext cx="39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0165163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Changes in ICUs in Response to Clinical Trial Evidence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74ED-A183-4F43-A808-B48FBFC0A06D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7800" y="6047929"/>
            <a:ext cx="7620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NICE-SUGAR, Normoglycemia in Intensive Care Evaluation and Survival Using Glucose Algorithm Regulation.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Niven DJ, et al. </a:t>
            </a:r>
            <a:r>
              <a:rPr lang="en-US" altLang="en-US" sz="1200" i="1" dirty="0">
                <a:solidFill>
                  <a:srgbClr val="FFFFFF"/>
                </a:solidFill>
              </a:rPr>
              <a:t>JAMA Intern Med</a:t>
            </a:r>
            <a:r>
              <a:rPr lang="en-US" altLang="en-US" sz="1200" dirty="0">
                <a:solidFill>
                  <a:srgbClr val="FFFFFF"/>
                </a:solidFill>
              </a:rPr>
              <a:t>. 2015;175:801-809.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2907" y="1546511"/>
            <a:ext cx="4818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Time Series Analysis, 2001-2012</a:t>
            </a: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(N=113 ICUs, 353,464 patients)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48022178"/>
              </p:ext>
            </p:extLst>
          </p:nvPr>
        </p:nvGraphicFramePr>
        <p:xfrm>
          <a:off x="844062" y="2383270"/>
          <a:ext cx="7584830" cy="35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235905" y="4125047"/>
            <a:ext cx="183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Patients (%)</a:t>
            </a:r>
          </a:p>
        </p:txBody>
      </p:sp>
    </p:spTree>
    <p:extLst>
      <p:ext uri="{BB962C8B-B14F-4D97-AF65-F5344CB8AC3E}">
        <p14:creationId xmlns:p14="http://schemas.microsoft.com/office/powerpoint/2010/main" val="1652778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Clinical Trials Summary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Hyperglycemia is associated with poor clinical outcomes across many disease states in the</a:t>
            </a:r>
            <a:br>
              <a:rPr lang="en-US" dirty="0"/>
            </a:br>
            <a:r>
              <a:rPr lang="en-US" dirty="0"/>
              <a:t>hospital setting</a:t>
            </a:r>
          </a:p>
          <a:p>
            <a:pPr>
              <a:defRPr/>
            </a:pPr>
            <a:r>
              <a:rPr lang="en-US" dirty="0"/>
              <a:t>Despite the inconsistencies in clinical trial results, good glucose management remains important in hospitalized patients</a:t>
            </a:r>
          </a:p>
          <a:p>
            <a:pPr>
              <a:defRPr/>
            </a:pPr>
            <a:r>
              <a:rPr lang="en-US" dirty="0"/>
              <a:t>More conservative glucose targets should result in lower rates of hypoglycemia while maintaining outcome benefits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F69FC7-66E8-4A16-AFA2-E7570C43201D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Should We Take Away</a:t>
            </a:r>
            <a:br>
              <a:rPr lang="en-US" dirty="0"/>
            </a:br>
            <a:r>
              <a:rPr lang="en-US" dirty="0"/>
              <a:t>From These Trials?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Good glucose control, as opposed to near-normal control, is likely sufficient to improve clinical outcomes in the ICU setting</a:t>
            </a:r>
          </a:p>
          <a:p>
            <a:pPr>
              <a:defRPr/>
            </a:pPr>
            <a:r>
              <a:rPr lang="en-US" dirty="0"/>
              <a:t>Hyperglycemia and hypoglycemia are markers of poor outcome in critically and noncritically ill patients</a:t>
            </a:r>
          </a:p>
          <a:p>
            <a:pPr>
              <a:defRPr/>
            </a:pPr>
            <a:r>
              <a:rPr lang="en-US" dirty="0"/>
              <a:t>Importantly, the recent studies do not endorse a laissez-faire attitude toward inpatient hyperglycemia that was prevalent a decade ago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D00D2E-5BF6-4B2D-BA2E-2963B0F175F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Is Hypoglycemia Life Threatening?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380039-763B-47E7-9EB3-CB812CCBC68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Prevalence of Hypoglycemia in Patients Receiving POC Glucose Testing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800" y="6300788"/>
            <a:ext cx="3825875" cy="27781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b">
            <a:spAutoFit/>
          </a:bodyPr>
          <a:lstStyle/>
          <a:p>
            <a:pPr eaLnBrk="0" hangingPunct="0">
              <a:spcAft>
                <a:spcPct val="2000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6" charset="-128"/>
                <a:cs typeface="Arial" panose="020B0604020202020204" pitchFamily="34" charset="0"/>
              </a:rPr>
              <a:t>Swanson CM, et al. </a:t>
            </a:r>
            <a:r>
              <a:rPr lang="en-US" sz="1200" i="1" dirty="0">
                <a:solidFill>
                  <a:srgbClr val="FFFFFF"/>
                </a:solidFill>
                <a:ea typeface="ＭＳ Ｐゴシック" pitchFamily="16" charset="-128"/>
                <a:cs typeface="Arial" panose="020B0604020202020204" pitchFamily="34" charset="0"/>
              </a:rPr>
              <a:t>Endocr Pract</a:t>
            </a:r>
            <a:r>
              <a:rPr lang="en-US" sz="1200" dirty="0">
                <a:solidFill>
                  <a:srgbClr val="FFFFFF"/>
                </a:solidFill>
                <a:ea typeface="ＭＳ Ｐゴシック" pitchFamily="16" charset="-128"/>
                <a:cs typeface="Arial" panose="020B0604020202020204" pitchFamily="34" charset="0"/>
              </a:rPr>
              <a:t>. 2011;17:853-861.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74800"/>
            <a:ext cx="722947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7481888" y="1600200"/>
            <a:ext cx="173831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No. patients: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3,484,795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No. POC-BG: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49,191,313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ICU: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12,176,299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Non-ICU: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37,015,014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DC73E6-6B48-4871-A354-07E18592A20E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Severe Hypoglycemia as an Independent Risk Factor for Mortality in the ICU</a:t>
            </a:r>
          </a:p>
        </p:txBody>
      </p:sp>
      <p:graphicFrame>
        <p:nvGraphicFramePr>
          <p:cNvPr id="182319" name="Group 47"/>
          <p:cNvGraphicFramePr>
            <a:graphicFrameLocks noGrp="1"/>
          </p:cNvGraphicFramePr>
          <p:nvPr>
            <p:ph idx="4294967295"/>
          </p:nvPr>
        </p:nvGraphicFramePr>
        <p:xfrm>
          <a:off x="481013" y="1635125"/>
          <a:ext cx="8229600" cy="43259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Condition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Severe Hypoglycemia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Mortality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Diabetes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3.07*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Septic shock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2.03*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Creatinine &gt;3 mg/dL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1.30*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Mechanical ventilation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2.11*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2.43*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Tight glycemia control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1.59*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0.67*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APACHE II score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1.07*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1.14*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1.03*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Severe hypoglycemia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(≤40 mg/dL)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L="13716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2.28*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16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8653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678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Krinsley JS, Grover A. </a:t>
            </a:r>
            <a:r>
              <a:rPr lang="en-US" altLang="en-US" sz="1200" i="1">
                <a:solidFill>
                  <a:srgbClr val="FFFFFF"/>
                </a:solidFill>
              </a:rPr>
              <a:t>Crit Care Med</a:t>
            </a:r>
            <a:r>
              <a:rPr lang="en-US" altLang="en-US" sz="1200">
                <a:solidFill>
                  <a:srgbClr val="FFFFFF"/>
                </a:solidFill>
              </a:rPr>
              <a:t>. 2007;35:2262-2267.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38C96D-39E7-4E19-B9A2-7A8B8D03CFBB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59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54150" y="1814513"/>
            <a:ext cx="686593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088" y="6080125"/>
            <a:ext cx="4687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EBE114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CABG, coronary artery bypass graft.</a:t>
            </a:r>
            <a:endParaRPr lang="en-US" altLang="en-US" sz="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Clr>
                <a:srgbClr val="EBE114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200" dirty="0" err="1">
                <a:solidFill>
                  <a:schemeClr val="bg1"/>
                </a:solidFill>
                <a:cs typeface="Arial" panose="020B0604020202020204" pitchFamily="34" charset="0"/>
              </a:rPr>
              <a:t>Furnary</a:t>
            </a: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AP et al. </a:t>
            </a:r>
            <a:r>
              <a:rPr lang="en-US" altLang="en-US" sz="1200" i="1" dirty="0">
                <a:solidFill>
                  <a:schemeClr val="bg1"/>
                </a:solidFill>
                <a:cs typeface="Arial" panose="020B0604020202020204" pitchFamily="34" charset="0"/>
              </a:rPr>
              <a:t>J </a:t>
            </a:r>
            <a:r>
              <a:rPr lang="en-US" altLang="en-US" sz="1200" i="1" dirty="0" err="1">
                <a:solidFill>
                  <a:schemeClr val="bg1"/>
                </a:solidFill>
                <a:cs typeface="Arial" panose="020B0604020202020204" pitchFamily="34" charset="0"/>
              </a:rPr>
              <a:t>Thorac</a:t>
            </a:r>
            <a:r>
              <a:rPr lang="en-US" altLang="en-US" sz="1200" i="1" dirty="0">
                <a:solidFill>
                  <a:schemeClr val="bg1"/>
                </a:solidFill>
                <a:cs typeface="Arial" panose="020B0604020202020204" pitchFamily="34" charset="0"/>
              </a:rPr>
              <a:t> Cardiovasc Surg.</a:t>
            </a: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 2003;125:1007-1021.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155825" y="2176463"/>
            <a:ext cx="43926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181225" y="2230438"/>
            <a:ext cx="2422525" cy="781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Cardiac-related mortality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Noncardiac-related mortality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919288" y="2703513"/>
            <a:ext cx="252412" cy="180975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919288" y="2370138"/>
            <a:ext cx="252412" cy="180975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194" name="Text Box 9"/>
          <p:cNvSpPr txBox="1">
            <a:spLocks noChangeArrowheads="1"/>
          </p:cNvSpPr>
          <p:nvPr/>
        </p:nvSpPr>
        <p:spPr bwMode="auto">
          <a:xfrm>
            <a:off x="3517900" y="1304925"/>
            <a:ext cx="211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Post-CABG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649413" y="5026025"/>
            <a:ext cx="762000" cy="44450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2797175" y="4979988"/>
            <a:ext cx="762000" cy="90487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3946525" y="4799013"/>
            <a:ext cx="760413" cy="271462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5094288" y="4764088"/>
            <a:ext cx="762000" cy="306387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6242050" y="4775200"/>
            <a:ext cx="762000" cy="295275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Rectangle 16"/>
          <p:cNvSpPr>
            <a:spLocks noChangeArrowheads="1"/>
          </p:cNvSpPr>
          <p:nvPr/>
        </p:nvSpPr>
        <p:spPr bwMode="auto">
          <a:xfrm>
            <a:off x="7391400" y="4662488"/>
            <a:ext cx="762000" cy="407987"/>
          </a:xfrm>
          <a:prstGeom prst="rect">
            <a:avLst/>
          </a:prstGeom>
          <a:solidFill>
            <a:srgbClr val="E9C52D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649413" y="4889500"/>
            <a:ext cx="762000" cy="136525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2797175" y="4810125"/>
            <a:ext cx="762000" cy="169863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Rectangle 19"/>
          <p:cNvSpPr>
            <a:spLocks noChangeArrowheads="1"/>
          </p:cNvSpPr>
          <p:nvPr/>
        </p:nvSpPr>
        <p:spPr bwMode="auto">
          <a:xfrm>
            <a:off x="3946525" y="4605338"/>
            <a:ext cx="760413" cy="193675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5094288" y="4230688"/>
            <a:ext cx="762000" cy="533400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6242050" y="3867150"/>
            <a:ext cx="762000" cy="908050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7391400" y="2128838"/>
            <a:ext cx="762000" cy="2533650"/>
          </a:xfrm>
          <a:prstGeom prst="rect">
            <a:avLst/>
          </a:prstGeom>
          <a:solidFill>
            <a:srgbClr val="33CC33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>
            <a:off x="1455738" y="1822450"/>
            <a:ext cx="0" cy="32480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387475" y="5070475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8455" name="Line 25"/>
          <p:cNvSpPr>
            <a:spLocks noChangeShapeType="1"/>
          </p:cNvSpPr>
          <p:nvPr/>
        </p:nvSpPr>
        <p:spPr bwMode="auto">
          <a:xfrm>
            <a:off x="1387475" y="4662488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>
            <a:off x="1387475" y="4264025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7"/>
          <p:cNvSpPr>
            <a:spLocks noChangeShapeType="1"/>
          </p:cNvSpPr>
          <p:nvPr/>
        </p:nvSpPr>
        <p:spPr bwMode="auto">
          <a:xfrm>
            <a:off x="1387475" y="3856038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>
            <a:off x="1387475" y="3446463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>
            <a:off x="1387475" y="3038475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>
            <a:off x="1387475" y="2640013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1"/>
          <p:cNvSpPr>
            <a:spLocks noChangeShapeType="1"/>
          </p:cNvSpPr>
          <p:nvPr/>
        </p:nvSpPr>
        <p:spPr bwMode="auto">
          <a:xfrm>
            <a:off x="1387475" y="2232025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>
            <a:off x="1387475" y="1822450"/>
            <a:ext cx="68263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1455738" y="5070475"/>
            <a:ext cx="6889750" cy="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1455738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2605088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V="1">
            <a:off x="3752850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4900613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V="1">
            <a:off x="6049963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flipV="1">
            <a:off x="7197725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V="1">
            <a:off x="8345488" y="5070475"/>
            <a:ext cx="0" cy="6826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1171575" y="4935538"/>
            <a:ext cx="1222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1171575" y="4525963"/>
            <a:ext cx="1222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171575" y="4129088"/>
            <a:ext cx="1222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1171575" y="3719513"/>
            <a:ext cx="1222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1171575" y="3309938"/>
            <a:ext cx="1222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8</a:t>
            </a:r>
            <a:endParaRPr lang="en-US" dirty="0">
              <a:latin typeface="+mn-lt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1058863" y="2901950"/>
            <a:ext cx="242887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1058863" y="2503488"/>
            <a:ext cx="242887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12</a:t>
            </a:r>
            <a:endParaRPr lang="en-US" dirty="0">
              <a:latin typeface="+mn-lt"/>
            </a:endParaRP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058863" y="2095500"/>
            <a:ext cx="242887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14</a:t>
            </a:r>
            <a:endParaRPr lang="en-US" dirty="0">
              <a:latin typeface="+mn-lt"/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1058863" y="1685925"/>
            <a:ext cx="242887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16</a:t>
            </a:r>
            <a:endParaRPr lang="en-US" dirty="0">
              <a:latin typeface="+mn-lt"/>
            </a:endParaRP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1785938" y="5253038"/>
            <a:ext cx="492125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&lt;150</a:t>
            </a:r>
            <a:endParaRPr lang="en-US" dirty="0">
              <a:latin typeface="+mn-lt"/>
            </a:endParaRPr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2786063" y="5253038"/>
            <a:ext cx="852487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150–175</a:t>
            </a:r>
            <a:endParaRPr lang="en-US" dirty="0">
              <a:latin typeface="+mn-lt"/>
            </a:endParaRPr>
          </a:p>
        </p:txBody>
      </p:sp>
      <p:sp>
        <p:nvSpPr>
          <p:cNvPr id="20532" name="Rectangle 52"/>
          <p:cNvSpPr>
            <a:spLocks noChangeArrowheads="1"/>
          </p:cNvSpPr>
          <p:nvPr/>
        </p:nvSpPr>
        <p:spPr bwMode="auto">
          <a:xfrm>
            <a:off x="3933825" y="5253038"/>
            <a:ext cx="85248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175–200</a:t>
            </a:r>
            <a:endParaRPr lang="en-US" dirty="0">
              <a:latin typeface="+mn-lt"/>
            </a:endParaRPr>
          </a:p>
        </p:txBody>
      </p:sp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5083175" y="5253038"/>
            <a:ext cx="85248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200–225</a:t>
            </a:r>
            <a:endParaRPr lang="en-US" dirty="0">
              <a:latin typeface="+mn-lt"/>
            </a:endParaRPr>
          </a:p>
        </p:txBody>
      </p:sp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6230938" y="5253038"/>
            <a:ext cx="852487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225–250</a:t>
            </a:r>
            <a:endParaRPr lang="en-US" dirty="0">
              <a:latin typeface="+mn-lt"/>
            </a:endParaRPr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7527925" y="5253038"/>
            <a:ext cx="492125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</a:rPr>
              <a:t>&gt;250</a:t>
            </a:r>
            <a:endParaRPr lang="en-US" dirty="0">
              <a:latin typeface="+mn-lt"/>
            </a:endParaRPr>
          </a:p>
        </p:txBody>
      </p:sp>
      <p:sp>
        <p:nvSpPr>
          <p:cNvPr id="221240" name="Rectangle 56"/>
          <p:cNvSpPr>
            <a:spLocks noChangeArrowheads="1"/>
          </p:cNvSpPr>
          <p:nvPr/>
        </p:nvSpPr>
        <p:spPr bwMode="auto">
          <a:xfrm>
            <a:off x="2465388" y="5605463"/>
            <a:ext cx="4860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Average Postoperative Glucose (mg/dL)</a:t>
            </a:r>
          </a:p>
        </p:txBody>
      </p:sp>
      <p:sp>
        <p:nvSpPr>
          <p:cNvPr id="221241" name="Rectangle 57"/>
          <p:cNvSpPr>
            <a:spLocks noChangeArrowheads="1"/>
          </p:cNvSpPr>
          <p:nvPr/>
        </p:nvSpPr>
        <p:spPr bwMode="auto">
          <a:xfrm rot="16200000">
            <a:off x="50801" y="3138487"/>
            <a:ext cx="136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Mortality %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 Increases With Increases</a:t>
            </a:r>
            <a:br>
              <a:rPr lang="en-US" dirty="0"/>
            </a:br>
            <a:r>
              <a:rPr lang="en-US" dirty="0"/>
              <a:t>in Average BG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54FE40-E0C0-4F2D-BC4B-B4F17E7EC0D3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0600" y="1312863"/>
            <a:ext cx="4114800" cy="358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312863"/>
            <a:ext cx="4419600" cy="358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663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274763"/>
            <a:ext cx="4013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381000" y="4970463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ea typeface="ヒラギノ角ゴ Pro W3"/>
                <a:cs typeface="Arial" panose="020B0604020202020204" pitchFamily="34" charset="0"/>
              </a:rPr>
              <a:t>Severe hypoglycemia (&lt;40 mg/dL) is associated with an increased risk of mortality (OR, 2.28; 95% CI, 1.41-3.70; </a:t>
            </a:r>
            <a:r>
              <a:rPr lang="en-US" altLang="en-US" sz="1800" i="1">
                <a:solidFill>
                  <a:schemeClr val="bg1"/>
                </a:solidFill>
                <a:ea typeface="ヒラギノ角ゴ Pro W3"/>
                <a:cs typeface="Arial" panose="020B0604020202020204" pitchFamily="34" charset="0"/>
              </a:rPr>
              <a:t>P</a:t>
            </a:r>
            <a:r>
              <a:rPr lang="en-US" altLang="en-US" sz="1800">
                <a:solidFill>
                  <a:schemeClr val="bg1"/>
                </a:solidFill>
                <a:ea typeface="ヒラギノ角ゴ Pro W3"/>
                <a:cs typeface="Arial" panose="020B0604020202020204" pitchFamily="34" charset="0"/>
              </a:rPr>
              <a:t>=.0008)</a:t>
            </a:r>
          </a:p>
        </p:txBody>
      </p:sp>
      <p:sp>
        <p:nvSpPr>
          <p:cNvPr id="69639" name="Text Box 52"/>
          <p:cNvSpPr txBox="1">
            <a:spLocks noChangeArrowheads="1"/>
          </p:cNvSpPr>
          <p:nvPr/>
        </p:nvSpPr>
        <p:spPr bwMode="auto">
          <a:xfrm>
            <a:off x="5029200" y="5005388"/>
            <a:ext cx="3810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Hypoglycemia was a predictor of higher mortality in patients </a:t>
            </a:r>
            <a:r>
              <a:rPr lang="en-US" altLang="en-US" sz="1800" u="sng">
                <a:solidFill>
                  <a:schemeClr val="bg1"/>
                </a:solidFill>
                <a:cs typeface="Arial" panose="020B0604020202020204" pitchFamily="34" charset="0"/>
              </a:rPr>
              <a:t>not</a:t>
            </a: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 treated with insulin, but not in patients treated with insulin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Hypoglycemia and Hospital Mortality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BE3B6-53D0-4678-94B5-264B8572AB3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Hypoglycemia Mortality in Patients Receiving and Not Receiving Insulin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4206875"/>
            <a:ext cx="54673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2179638" y="1373188"/>
            <a:ext cx="6477000" cy="2711450"/>
            <a:chOff x="1333500" y="1538289"/>
            <a:chExt cx="6477000" cy="2711720"/>
          </a:xfrm>
        </p:grpSpPr>
        <p:pic>
          <p:nvPicPr>
            <p:cNvPr id="7066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383"/>
            <a:stretch>
              <a:fillRect/>
            </a:stretch>
          </p:blipFill>
          <p:spPr bwMode="auto">
            <a:xfrm>
              <a:off x="1333500" y="1538289"/>
              <a:ext cx="6477000" cy="100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06" b="42471"/>
            <a:stretch>
              <a:fillRect/>
            </a:stretch>
          </p:blipFill>
          <p:spPr bwMode="auto">
            <a:xfrm>
              <a:off x="1333500" y="3019247"/>
              <a:ext cx="6477000" cy="12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85" b="46770"/>
            <a:stretch>
              <a:fillRect/>
            </a:stretch>
          </p:blipFill>
          <p:spPr bwMode="auto">
            <a:xfrm>
              <a:off x="1333500" y="2544793"/>
              <a:ext cx="6477000" cy="47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74"/>
            <a:stretch>
              <a:fillRect/>
            </a:stretch>
          </p:blipFill>
          <p:spPr bwMode="auto">
            <a:xfrm>
              <a:off x="1333500" y="3148643"/>
              <a:ext cx="6477000" cy="110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177800" y="6300788"/>
            <a:ext cx="678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>
                <a:solidFill>
                  <a:srgbClr val="FFFFFF"/>
                </a:solidFill>
              </a:rPr>
              <a:t>NICE-SUGAR Study Investigators. </a:t>
            </a:r>
            <a:r>
              <a:rPr lang="en-US" altLang="en-US" sz="1200" i="1" dirty="0">
                <a:solidFill>
                  <a:srgbClr val="FFFFFF"/>
                </a:solidFill>
              </a:rPr>
              <a:t>N </a:t>
            </a:r>
            <a:r>
              <a:rPr lang="en-US" altLang="en-US" sz="1200" i="1" dirty="0" err="1">
                <a:solidFill>
                  <a:srgbClr val="FFFFFF"/>
                </a:solidFill>
              </a:rPr>
              <a:t>Engl</a:t>
            </a:r>
            <a:r>
              <a:rPr lang="en-US" altLang="en-US" sz="1200" i="1" dirty="0">
                <a:solidFill>
                  <a:srgbClr val="FFFFFF"/>
                </a:solidFill>
              </a:rPr>
              <a:t> J Med.</a:t>
            </a:r>
            <a:r>
              <a:rPr lang="en-US" altLang="en-US" sz="1200" dirty="0">
                <a:solidFill>
                  <a:srgbClr val="FFFFFF"/>
                </a:solidFill>
              </a:rPr>
              <a:t> 2012;367:1108-1118.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800" y="4179888"/>
            <a:ext cx="2914650" cy="1970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600" b="1" dirty="0">
                <a:solidFill>
                  <a:srgbClr val="FFFF00"/>
                </a:solidFill>
              </a:rPr>
              <a:t>Risk of death with severe hypoglycemia vs no hypoglycemia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sym typeface="Symbol"/>
              </a:rPr>
              <a:t> </a:t>
            </a:r>
            <a:r>
              <a:rPr lang="en-US" sz="1600" b="1" dirty="0">
                <a:solidFill>
                  <a:schemeClr val="bg1"/>
                </a:solidFill>
              </a:rPr>
              <a:t>1.7-fold in patients receiving insulin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sym typeface="Symbol"/>
              </a:rPr>
              <a:t> </a:t>
            </a:r>
            <a:r>
              <a:rPr lang="en-US" sz="1600" b="1" dirty="0">
                <a:solidFill>
                  <a:schemeClr val="bg1"/>
                </a:solidFill>
              </a:rPr>
              <a:t>3.8-fold in patients </a:t>
            </a:r>
            <a:r>
              <a:rPr lang="en-US" sz="1600" b="1" u="sng" dirty="0">
                <a:solidFill>
                  <a:schemeClr val="bg1"/>
                </a:solidFill>
              </a:rPr>
              <a:t>not</a:t>
            </a:r>
            <a:r>
              <a:rPr lang="en-US" sz="1600" b="1" dirty="0">
                <a:solidFill>
                  <a:schemeClr val="bg1"/>
                </a:solidFill>
              </a:rPr>
              <a:t> receiving insulin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7884CA-43F7-4A36-AB09-11B89DD6FA56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Blood Glucose During Hospitalization and Incidence of Death Within 2 Years</a:t>
            </a:r>
            <a:endParaRPr lang="en-US" dirty="0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1888177" y="5645476"/>
            <a:ext cx="5581402" cy="3262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500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blood glucose recorded during hospital stay</a:t>
            </a:r>
          </a:p>
        </p:txBody>
      </p:sp>
      <p:sp>
        <p:nvSpPr>
          <p:cNvPr id="71697" name="Text Box 3"/>
          <p:cNvSpPr txBox="1">
            <a:spLocks noChangeArrowheads="1"/>
          </p:cNvSpPr>
          <p:nvPr/>
        </p:nvSpPr>
        <p:spPr bwMode="auto">
          <a:xfrm>
            <a:off x="142875" y="6078415"/>
            <a:ext cx="363696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GB" altLang="en-US" sz="1200" dirty="0">
                <a:solidFill>
                  <a:srgbClr val="FFFFFF"/>
                </a:solidFill>
              </a:rPr>
              <a:t>HR, hazard ratio.</a:t>
            </a:r>
          </a:p>
          <a:p>
            <a:pPr>
              <a:spcAft>
                <a:spcPct val="20000"/>
              </a:spcAft>
            </a:pPr>
            <a:r>
              <a:rPr lang="en-GB" altLang="en-US" sz="1200" dirty="0" err="1">
                <a:solidFill>
                  <a:srgbClr val="FFFFFF"/>
                </a:solidFill>
              </a:rPr>
              <a:t>Svensson</a:t>
            </a:r>
            <a:r>
              <a:rPr lang="en-GB" altLang="en-US" sz="1200" dirty="0">
                <a:solidFill>
                  <a:srgbClr val="FFFFFF"/>
                </a:solidFill>
              </a:rPr>
              <a:t> AM, et al. </a:t>
            </a:r>
            <a:r>
              <a:rPr lang="en-GB" altLang="en-US" sz="1200" i="1" dirty="0" err="1">
                <a:solidFill>
                  <a:srgbClr val="FFFFFF"/>
                </a:solidFill>
              </a:rPr>
              <a:t>Eur</a:t>
            </a:r>
            <a:r>
              <a:rPr lang="en-GB" altLang="en-US" sz="1200" i="1" dirty="0">
                <a:solidFill>
                  <a:srgbClr val="FFFFFF"/>
                </a:solidFill>
              </a:rPr>
              <a:t> Heart J</a:t>
            </a:r>
            <a:r>
              <a:rPr lang="en-GB" altLang="en-US" sz="1200" dirty="0">
                <a:solidFill>
                  <a:srgbClr val="FFFFFF"/>
                </a:solidFill>
              </a:rPr>
              <a:t>. 2005 26:1255-1261.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C6A0DD-8CFD-4490-994B-50AD123339A9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49762262"/>
              </p:ext>
            </p:extLst>
          </p:nvPr>
        </p:nvGraphicFramePr>
        <p:xfrm>
          <a:off x="1524000" y="1707110"/>
          <a:ext cx="6096000" cy="329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664530" y="4848425"/>
            <a:ext cx="180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≤55 mg/dL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(≤3.0 mmol/L)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(n=44; 20 deaths)</a:t>
            </a: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 rot="16200000">
            <a:off x="300532" y="3039587"/>
            <a:ext cx="2060368" cy="560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500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death within 2 years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74736" y="4844298"/>
            <a:ext cx="180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≥120 mg/dL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(≥6.6 mmol/L)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(n=276; 107 deaths)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52101" y="4844298"/>
            <a:ext cx="1805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56-119 mg/dL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(3.1-6.5 mmol/L)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(n=364; 101 deaths)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52101" y="4269445"/>
            <a:ext cx="1805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HR = 0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(referent)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74889" y="2888493"/>
            <a:ext cx="1805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HR = 1.48</a:t>
            </a:r>
            <a:br>
              <a:rPr lang="en-US" dirty="0">
                <a:solidFill>
                  <a:schemeClr val="bg1"/>
                </a:solidFill>
                <a:cs typeface="Tahoma" pitchFamily="34" charset="0"/>
              </a:rPr>
            </a:b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(1.09-1.99)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50675" y="1542196"/>
            <a:ext cx="1805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cs typeface="Tahoma" pitchFamily="34" charset="0"/>
              </a:rPr>
              <a:t>HR = </a:t>
            </a:r>
            <a:r>
              <a:rPr lang="en-US" dirty="0">
                <a:solidFill>
                  <a:schemeClr val="bg1"/>
                </a:solidFill>
              </a:rPr>
              <a:t>1.93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(1.18-3.17)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177800" y="6300788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Kosiborod M, et al. </a:t>
            </a:r>
            <a:r>
              <a:rPr lang="en-US" altLang="en-US" sz="1200" i="1">
                <a:solidFill>
                  <a:srgbClr val="FFFFFF"/>
                </a:solidFill>
              </a:rPr>
              <a:t>JAMA</a:t>
            </a:r>
            <a:r>
              <a:rPr lang="en-US" altLang="en-US" sz="1200">
                <a:solidFill>
                  <a:srgbClr val="FFFFFF"/>
                </a:solidFill>
              </a:rPr>
              <a:t>. 2009;301:1556-1564.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Hypoglycemia in Patients With Acute Coronary Syndrome</a:t>
            </a:r>
            <a:endParaRPr lang="en-US" dirty="0"/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3146425" y="1390650"/>
            <a:ext cx="2857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00"/>
                </a:solidFill>
              </a:rPr>
              <a:t>Unadjusted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0900" y="2130425"/>
          <a:ext cx="7448549" cy="326072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4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Hypoglycemia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hypoglycemia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P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value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patients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n=482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n=7338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225425" marR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	In-hospital mortality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 (12.7%)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701 (9.6%)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insulin treatment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n=136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n=4639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225425" marR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	In-hospital mortality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 (18.4%)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425 (9.2%)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0.0003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Insulin-treated patients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n=346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n=2699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18">
                <a:tc>
                  <a:txBody>
                    <a:bodyPr/>
                    <a:lstStyle/>
                    <a:p>
                      <a:pPr marL="225425" marR="0" indent="-22542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	In-hospital mortality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 (10.4%)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276 (10.2%)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BCA5E3-050C-42BC-A534-BCFD4A34940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63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" y="1284288"/>
            <a:ext cx="8915400" cy="4938712"/>
          </a:xfrm>
          <a:prstGeom prst="rect">
            <a:avLst/>
          </a:prstGeom>
          <a:solidFill>
            <a:srgbClr val="002060">
              <a:alpha val="69000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3731" name="Picture 2" descr="Insulin mortality forest plots MK 10-2008 col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211D3"/>
              </a:clrFrom>
              <a:clrTo>
                <a:srgbClr val="2211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1913"/>
            <a:ext cx="88153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3124200" y="2530475"/>
            <a:ext cx="4208463" cy="560388"/>
            <a:chOff x="2016" y="1619"/>
            <a:chExt cx="2507" cy="265"/>
          </a:xfrm>
        </p:grpSpPr>
        <p:sp>
          <p:nvSpPr>
            <p:cNvPr id="73737" name="Oval 4"/>
            <p:cNvSpPr>
              <a:spLocks noChangeArrowheads="1"/>
            </p:cNvSpPr>
            <p:nvPr/>
          </p:nvSpPr>
          <p:spPr bwMode="auto">
            <a:xfrm>
              <a:off x="2016" y="1643"/>
              <a:ext cx="1153" cy="2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738" name="Oval 5"/>
            <p:cNvSpPr>
              <a:spLocks noChangeArrowheads="1"/>
            </p:cNvSpPr>
            <p:nvPr/>
          </p:nvSpPr>
          <p:spPr bwMode="auto">
            <a:xfrm>
              <a:off x="3648" y="1619"/>
              <a:ext cx="875" cy="24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0470" name="Rectangle 19"/>
          <p:cNvSpPr>
            <a:spLocks noChangeArrowheads="1"/>
          </p:cNvSpPr>
          <p:nvPr/>
        </p:nvSpPr>
        <p:spPr bwMode="auto">
          <a:xfrm>
            <a:off x="533400" y="-217488"/>
            <a:ext cx="81661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177800" y="6300788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Kosiborod</a:t>
            </a:r>
            <a:r>
              <a:rPr lang="en-US" altLang="en-US" sz="1200" dirty="0">
                <a:solidFill>
                  <a:srgbClr val="FFFFFF"/>
                </a:solidFill>
              </a:rPr>
              <a:t> M, et al. </a:t>
            </a:r>
            <a:r>
              <a:rPr lang="en-US" altLang="en-US" sz="1200" i="1" dirty="0">
                <a:solidFill>
                  <a:srgbClr val="FFFFFF"/>
                </a:solidFill>
              </a:rPr>
              <a:t>JAMA</a:t>
            </a:r>
            <a:r>
              <a:rPr lang="en-US" altLang="en-US" sz="1200" dirty="0">
                <a:solidFill>
                  <a:srgbClr val="FFFFFF"/>
                </a:solidFill>
              </a:rPr>
              <a:t>. 2009;301:1556-1564.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2800" dirty="0"/>
              <a:t>Hypoglycemia in Patients With Acute Coronary Syndrome: Multivariate Analysis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630E78-99D4-4C35-AEA9-80B2C18EFF0E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64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513" y="2012950"/>
            <a:ext cx="3009900" cy="416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0" name="Group 559"/>
          <p:cNvGraphicFramePr>
            <a:graphicFrameLocks noGrp="1"/>
          </p:cNvGraphicFramePr>
          <p:nvPr/>
        </p:nvGraphicFramePr>
        <p:xfrm>
          <a:off x="382588" y="1350963"/>
          <a:ext cx="8512175" cy="4891082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87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722">
                <a:tc gridSpan="4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No. Events/Total No. Patients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Hypoglycemic Events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0" marR="0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93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Study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IIT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Control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Risk ratio (95% CI)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Favors IIT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Favors Control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33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Van den Berghe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39/765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6/783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6.65 (2.83-15.62)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Henderson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7/32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1/35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7.66 (1.00-58.86)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Bland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1.00 (0.08-11.93)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72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Van den Berghe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111/595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19/605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5.94 (3.70-9.54)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Mitchell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5/35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0/35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11.00 (0.63-191.69)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Azevedo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27/168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6/169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4.53 (1.92-10.68)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 La Rosa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21/254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2/250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10.33 (2.45-43.61)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Devos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54/550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15/551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3.61(2.06-6.31)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Oksanen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7/39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1/51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9.15 (1.17-71.35)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99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Brunkhorst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42/247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12/290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4.11(2.2-7.63)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42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Iapichino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8/45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3/45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2.67 (0.76-9.41)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99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Arabi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76/266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8/257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9.18 (4.52-18.63)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99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Mackenzie et al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50/121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9/119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5.46 (2.82-10.60)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51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NICE-SUGAR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206/3016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15/3014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13.72 (8.15-23.12)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77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Overall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654/6138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98/6209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5.99 (4.47-8.03)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77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774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91442" marT="0" marB="0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marL="91442" marR="0" marT="0" marB="0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5898" name="TextBox 3"/>
          <p:cNvSpPr txBox="1">
            <a:spLocks noChangeArrowheads="1"/>
          </p:cNvSpPr>
          <p:nvPr/>
        </p:nvSpPr>
        <p:spPr bwMode="auto">
          <a:xfrm>
            <a:off x="177800" y="6299200"/>
            <a:ext cx="335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da-DK" altLang="en-US" sz="1200">
                <a:solidFill>
                  <a:srgbClr val="FFFFFF"/>
                </a:solidFill>
              </a:rPr>
              <a:t>Griesdale DE, et al. </a:t>
            </a:r>
            <a:r>
              <a:rPr lang="da-DK" altLang="en-US" sz="1200" i="1">
                <a:solidFill>
                  <a:srgbClr val="FFFFFF"/>
                </a:solidFill>
              </a:rPr>
              <a:t>CMAJ</a:t>
            </a:r>
            <a:r>
              <a:rPr lang="da-DK" altLang="en-US" sz="1200">
                <a:solidFill>
                  <a:srgbClr val="FFFFFF"/>
                </a:solidFill>
              </a:rPr>
              <a:t>. 2009;180:821-827.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5899" name="Text Box 164"/>
          <p:cNvSpPr txBox="1">
            <a:spLocks noChangeArrowheads="1"/>
          </p:cNvSpPr>
          <p:nvPr/>
        </p:nvSpPr>
        <p:spPr bwMode="auto">
          <a:xfrm>
            <a:off x="5970588" y="5848350"/>
            <a:ext cx="2492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/>
              <a:t>0.1</a:t>
            </a:r>
          </a:p>
        </p:txBody>
      </p:sp>
      <p:sp>
        <p:nvSpPr>
          <p:cNvPr id="75900" name="Text Box 165"/>
          <p:cNvSpPr txBox="1">
            <a:spLocks noChangeArrowheads="1"/>
          </p:cNvSpPr>
          <p:nvPr/>
        </p:nvSpPr>
        <p:spPr bwMode="auto">
          <a:xfrm>
            <a:off x="7010400" y="5848350"/>
            <a:ext cx="98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75901" name="Text Box 166"/>
          <p:cNvSpPr txBox="1">
            <a:spLocks noChangeArrowheads="1"/>
          </p:cNvSpPr>
          <p:nvPr/>
        </p:nvSpPr>
        <p:spPr bwMode="auto">
          <a:xfrm>
            <a:off x="7937500" y="5848350"/>
            <a:ext cx="200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/>
              <a:t>10</a:t>
            </a:r>
          </a:p>
        </p:txBody>
      </p:sp>
      <p:sp>
        <p:nvSpPr>
          <p:cNvPr id="75902" name="Line 167"/>
          <p:cNvSpPr>
            <a:spLocks noChangeShapeType="1"/>
          </p:cNvSpPr>
          <p:nvPr/>
        </p:nvSpPr>
        <p:spPr bwMode="auto">
          <a:xfrm>
            <a:off x="5951538" y="5745163"/>
            <a:ext cx="2944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5903" name="Straight Connector 6"/>
          <p:cNvCxnSpPr>
            <a:cxnSpLocks noChangeShapeType="1"/>
            <a:endCxn id="75934" idx="1"/>
          </p:cNvCxnSpPr>
          <p:nvPr/>
        </p:nvCxnSpPr>
        <p:spPr bwMode="auto">
          <a:xfrm flipH="1">
            <a:off x="7058025" y="2011363"/>
            <a:ext cx="3175" cy="3849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904" name="Line 162"/>
          <p:cNvSpPr>
            <a:spLocks noChangeShapeType="1"/>
          </p:cNvSpPr>
          <p:nvPr/>
        </p:nvSpPr>
        <p:spPr bwMode="auto">
          <a:xfrm>
            <a:off x="7797800" y="1992313"/>
            <a:ext cx="3175" cy="3752850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28"/>
          <p:cNvGrpSpPr>
            <a:grpSpLocks/>
          </p:cNvGrpSpPr>
          <p:nvPr/>
        </p:nvGrpSpPr>
        <p:grpSpPr bwMode="auto">
          <a:xfrm>
            <a:off x="7494588" y="2012880"/>
            <a:ext cx="698500" cy="190585"/>
            <a:chOff x="4588" y="1208"/>
            <a:chExt cx="440" cy="132"/>
          </a:xfrm>
          <a:solidFill>
            <a:srgbClr val="0070C0"/>
          </a:solidFill>
        </p:grpSpPr>
        <p:sp>
          <p:nvSpPr>
            <p:cNvPr id="60532" name="Rectangle 126"/>
            <p:cNvSpPr>
              <a:spLocks noChangeArrowheads="1"/>
            </p:cNvSpPr>
            <p:nvPr/>
          </p:nvSpPr>
          <p:spPr bwMode="auto">
            <a:xfrm>
              <a:off x="4740" y="1208"/>
              <a:ext cx="136" cy="132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533" name="Line 127"/>
            <p:cNvSpPr>
              <a:spLocks noChangeShapeType="1"/>
            </p:cNvSpPr>
            <p:nvPr/>
          </p:nvSpPr>
          <p:spPr bwMode="auto">
            <a:xfrm>
              <a:off x="4588" y="1272"/>
              <a:ext cx="440" cy="0"/>
            </a:xfrm>
            <a:prstGeom prst="line">
              <a:avLst/>
            </a:prstGeom>
            <a:grpFill/>
            <a:ln w="19050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5906" name="Rectangle 130"/>
          <p:cNvSpPr>
            <a:spLocks noChangeArrowheads="1"/>
          </p:cNvSpPr>
          <p:nvPr/>
        </p:nvSpPr>
        <p:spPr bwMode="auto">
          <a:xfrm>
            <a:off x="7856538" y="2303463"/>
            <a:ext cx="117475" cy="10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07" name="Line 131"/>
          <p:cNvSpPr>
            <a:spLocks noChangeShapeType="1"/>
          </p:cNvSpPr>
          <p:nvPr/>
        </p:nvSpPr>
        <p:spPr bwMode="auto">
          <a:xfrm>
            <a:off x="7067550" y="2354263"/>
            <a:ext cx="169545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8" name="Rectangle 133"/>
          <p:cNvSpPr>
            <a:spLocks noChangeArrowheads="1"/>
          </p:cNvSpPr>
          <p:nvPr/>
        </p:nvSpPr>
        <p:spPr bwMode="auto">
          <a:xfrm>
            <a:off x="7659688" y="2713038"/>
            <a:ext cx="284162" cy="2730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09" name="Line 134"/>
          <p:cNvSpPr>
            <a:spLocks noChangeShapeType="1"/>
          </p:cNvSpPr>
          <p:nvPr/>
        </p:nvSpPr>
        <p:spPr bwMode="auto">
          <a:xfrm>
            <a:off x="7604125" y="2849563"/>
            <a:ext cx="2794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0" name="Rectangle 135"/>
          <p:cNvSpPr>
            <a:spLocks noChangeArrowheads="1"/>
          </p:cNvSpPr>
          <p:nvPr/>
        </p:nvSpPr>
        <p:spPr bwMode="auto">
          <a:xfrm>
            <a:off x="7008813" y="2563813"/>
            <a:ext cx="103187" cy="9366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11" name="Line 136"/>
          <p:cNvSpPr>
            <a:spLocks noChangeShapeType="1"/>
          </p:cNvSpPr>
          <p:nvPr/>
        </p:nvSpPr>
        <p:spPr bwMode="auto">
          <a:xfrm>
            <a:off x="6005513" y="2614613"/>
            <a:ext cx="208597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2" name="Rectangle 137"/>
          <p:cNvSpPr>
            <a:spLocks noChangeArrowheads="1"/>
          </p:cNvSpPr>
          <p:nvPr/>
        </p:nvSpPr>
        <p:spPr bwMode="auto">
          <a:xfrm>
            <a:off x="8018463" y="3079750"/>
            <a:ext cx="84137" cy="762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13" name="Line 138"/>
          <p:cNvSpPr>
            <a:spLocks noChangeShapeType="1"/>
          </p:cNvSpPr>
          <p:nvPr/>
        </p:nvSpPr>
        <p:spPr bwMode="auto">
          <a:xfrm>
            <a:off x="6867525" y="3117850"/>
            <a:ext cx="200977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4" name="Rectangle 140"/>
          <p:cNvSpPr>
            <a:spLocks noChangeArrowheads="1"/>
          </p:cNvSpPr>
          <p:nvPr/>
        </p:nvSpPr>
        <p:spPr bwMode="auto">
          <a:xfrm>
            <a:off x="7583488" y="3268663"/>
            <a:ext cx="215900" cy="1905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15" name="Line 141"/>
          <p:cNvSpPr>
            <a:spLocks noChangeShapeType="1"/>
          </p:cNvSpPr>
          <p:nvPr/>
        </p:nvSpPr>
        <p:spPr bwMode="auto">
          <a:xfrm>
            <a:off x="7342188" y="3362325"/>
            <a:ext cx="698500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6" name="Rectangle 143"/>
          <p:cNvSpPr>
            <a:spLocks noChangeArrowheads="1"/>
          </p:cNvSpPr>
          <p:nvPr/>
        </p:nvSpPr>
        <p:spPr bwMode="auto">
          <a:xfrm>
            <a:off x="7459663" y="3744913"/>
            <a:ext cx="269875" cy="24765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17" name="Line 144"/>
          <p:cNvSpPr>
            <a:spLocks noChangeShapeType="1"/>
          </p:cNvSpPr>
          <p:nvPr/>
        </p:nvSpPr>
        <p:spPr bwMode="auto">
          <a:xfrm>
            <a:off x="7366000" y="3868738"/>
            <a:ext cx="46037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8" name="Rectangle 145"/>
          <p:cNvSpPr>
            <a:spLocks noChangeArrowheads="1"/>
          </p:cNvSpPr>
          <p:nvPr/>
        </p:nvSpPr>
        <p:spPr bwMode="auto">
          <a:xfrm>
            <a:off x="7927975" y="4056063"/>
            <a:ext cx="112713" cy="1000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19" name="Line 146"/>
          <p:cNvSpPr>
            <a:spLocks noChangeShapeType="1"/>
          </p:cNvSpPr>
          <p:nvPr/>
        </p:nvSpPr>
        <p:spPr bwMode="auto">
          <a:xfrm>
            <a:off x="7124700" y="4110038"/>
            <a:ext cx="1728788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0" name="Rectangle 148"/>
          <p:cNvSpPr>
            <a:spLocks noChangeArrowheads="1"/>
          </p:cNvSpPr>
          <p:nvPr/>
        </p:nvSpPr>
        <p:spPr bwMode="auto">
          <a:xfrm>
            <a:off x="7964488" y="3560763"/>
            <a:ext cx="153987" cy="1301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21" name="Line 149"/>
          <p:cNvSpPr>
            <a:spLocks noChangeShapeType="1"/>
          </p:cNvSpPr>
          <p:nvPr/>
        </p:nvSpPr>
        <p:spPr bwMode="auto">
          <a:xfrm>
            <a:off x="7437438" y="3617913"/>
            <a:ext cx="120332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2" name="Rectangle 150"/>
          <p:cNvSpPr>
            <a:spLocks noChangeArrowheads="1"/>
          </p:cNvSpPr>
          <p:nvPr/>
        </p:nvSpPr>
        <p:spPr bwMode="auto">
          <a:xfrm>
            <a:off x="7521575" y="4256088"/>
            <a:ext cx="269875" cy="23018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23" name="Line 151"/>
          <p:cNvSpPr>
            <a:spLocks noChangeShapeType="1"/>
          </p:cNvSpPr>
          <p:nvPr/>
        </p:nvSpPr>
        <p:spPr bwMode="auto">
          <a:xfrm>
            <a:off x="7404100" y="4375150"/>
            <a:ext cx="49847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4" name="Rectangle 152"/>
          <p:cNvSpPr>
            <a:spLocks noChangeArrowheads="1"/>
          </p:cNvSpPr>
          <p:nvPr/>
        </p:nvSpPr>
        <p:spPr bwMode="auto">
          <a:xfrm>
            <a:off x="7388225" y="4545013"/>
            <a:ext cx="153988" cy="1524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25" name="Line 153"/>
          <p:cNvSpPr>
            <a:spLocks noChangeShapeType="1"/>
          </p:cNvSpPr>
          <p:nvPr/>
        </p:nvSpPr>
        <p:spPr bwMode="auto">
          <a:xfrm>
            <a:off x="6937375" y="4629150"/>
            <a:ext cx="105092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6" name="Rectangle 155"/>
          <p:cNvSpPr>
            <a:spLocks noChangeArrowheads="1"/>
          </p:cNvSpPr>
          <p:nvPr/>
        </p:nvSpPr>
        <p:spPr bwMode="auto">
          <a:xfrm>
            <a:off x="7869238" y="4764088"/>
            <a:ext cx="234950" cy="22542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27" name="Line 156"/>
          <p:cNvSpPr>
            <a:spLocks noChangeShapeType="1"/>
          </p:cNvSpPr>
          <p:nvPr/>
        </p:nvSpPr>
        <p:spPr bwMode="auto">
          <a:xfrm>
            <a:off x="7694613" y="4878388"/>
            <a:ext cx="579437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8" name="Rectangle 157"/>
          <p:cNvSpPr>
            <a:spLocks noChangeArrowheads="1"/>
          </p:cNvSpPr>
          <p:nvPr/>
        </p:nvSpPr>
        <p:spPr bwMode="auto">
          <a:xfrm>
            <a:off x="7645400" y="5008563"/>
            <a:ext cx="244475" cy="22383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29" name="Line 158"/>
          <p:cNvSpPr>
            <a:spLocks noChangeShapeType="1"/>
          </p:cNvSpPr>
          <p:nvPr/>
        </p:nvSpPr>
        <p:spPr bwMode="auto">
          <a:xfrm>
            <a:off x="7499350" y="5126038"/>
            <a:ext cx="550863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0" name="Rectangle 159"/>
          <p:cNvSpPr>
            <a:spLocks noChangeArrowheads="1"/>
          </p:cNvSpPr>
          <p:nvPr/>
        </p:nvSpPr>
        <p:spPr bwMode="auto">
          <a:xfrm>
            <a:off x="8016875" y="5241925"/>
            <a:ext cx="268288" cy="25558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31" name="Line 160"/>
          <p:cNvSpPr>
            <a:spLocks noChangeShapeType="1"/>
          </p:cNvSpPr>
          <p:nvPr/>
        </p:nvSpPr>
        <p:spPr bwMode="auto">
          <a:xfrm>
            <a:off x="7937500" y="5373688"/>
            <a:ext cx="441325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2" name="AutoShape 161"/>
          <p:cNvSpPr>
            <a:spLocks noChangeArrowheads="1"/>
          </p:cNvSpPr>
          <p:nvPr/>
        </p:nvSpPr>
        <p:spPr bwMode="auto">
          <a:xfrm>
            <a:off x="7683500" y="5478463"/>
            <a:ext cx="247650" cy="258762"/>
          </a:xfrm>
          <a:prstGeom prst="diamond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33" name="Line 168"/>
          <p:cNvSpPr>
            <a:spLocks noChangeShapeType="1"/>
          </p:cNvSpPr>
          <p:nvPr/>
        </p:nvSpPr>
        <p:spPr bwMode="auto">
          <a:xfrm>
            <a:off x="6086475" y="5751513"/>
            <a:ext cx="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4" name="Line 169"/>
          <p:cNvSpPr>
            <a:spLocks noChangeShapeType="1"/>
          </p:cNvSpPr>
          <p:nvPr/>
        </p:nvSpPr>
        <p:spPr bwMode="auto">
          <a:xfrm>
            <a:off x="7058025" y="5751513"/>
            <a:ext cx="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5" name="Line 170"/>
          <p:cNvSpPr>
            <a:spLocks noChangeShapeType="1"/>
          </p:cNvSpPr>
          <p:nvPr/>
        </p:nvSpPr>
        <p:spPr bwMode="auto">
          <a:xfrm>
            <a:off x="8027988" y="5761038"/>
            <a:ext cx="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6" name="Text Box 543"/>
          <p:cNvSpPr txBox="1">
            <a:spLocks noChangeArrowheads="1"/>
          </p:cNvSpPr>
          <p:nvPr/>
        </p:nvSpPr>
        <p:spPr bwMode="auto">
          <a:xfrm>
            <a:off x="5919788" y="5981700"/>
            <a:ext cx="254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Risk Ratio (95% CI)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Intensive Insulin Therapy and Hypoglycemic Events in Critically Ill Patients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1AC0E5-6822-48D6-926C-0133687F8200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65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Hypoglycemia Is Associated With </a:t>
            </a:r>
            <a:br>
              <a:rPr lang="en-US" dirty="0"/>
            </a:br>
            <a:r>
              <a:rPr lang="en-US" dirty="0"/>
              <a:t>Cardiovascular Complications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Tachycardia and high blood pressure</a:t>
            </a:r>
          </a:p>
          <a:p>
            <a:pPr>
              <a:defRPr/>
            </a:pPr>
            <a:r>
              <a:rPr lang="en-US" dirty="0"/>
              <a:t>Myocardial ischemia</a:t>
            </a:r>
          </a:p>
          <a:p>
            <a:pPr lvl="1">
              <a:defRPr/>
            </a:pPr>
            <a:r>
              <a:rPr lang="en-US" dirty="0"/>
              <a:t>Silent ischemia, angina, infarction</a:t>
            </a:r>
          </a:p>
          <a:p>
            <a:pPr>
              <a:defRPr/>
            </a:pPr>
            <a:r>
              <a:rPr lang="en-US" dirty="0"/>
              <a:t>Cardiac arrhythmias </a:t>
            </a:r>
          </a:p>
          <a:p>
            <a:pPr lvl="1">
              <a:defRPr/>
            </a:pPr>
            <a:r>
              <a:rPr lang="en-US" dirty="0"/>
              <a:t>Transiently prolonged corrected QT interval</a:t>
            </a:r>
          </a:p>
          <a:p>
            <a:pPr lvl="1">
              <a:defRPr/>
            </a:pPr>
            <a:r>
              <a:rPr lang="en-US" dirty="0"/>
              <a:t>Increased QT dispersion</a:t>
            </a:r>
          </a:p>
          <a:p>
            <a:pPr>
              <a:defRPr/>
            </a:pPr>
            <a:r>
              <a:rPr lang="en-US" dirty="0"/>
              <a:t>Sudden death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177800" y="6286500"/>
            <a:ext cx="454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Wright RJ, Frier BM. </a:t>
            </a:r>
            <a:r>
              <a:rPr lang="pt-BR" altLang="en-US" sz="1200" i="1">
                <a:solidFill>
                  <a:srgbClr val="FFFFFF"/>
                </a:solidFill>
              </a:rPr>
              <a:t>Diabetes Metab Res Rev.</a:t>
            </a:r>
            <a:r>
              <a:rPr lang="pt-BR" altLang="en-US" sz="1200">
                <a:solidFill>
                  <a:srgbClr val="FFFFFF"/>
                </a:solidFill>
              </a:rPr>
              <a:t> 2008;24:353-363.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87675C-0B82-4E1F-A34B-822C92D2A0FA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66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Current Recommendations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3D4501-A188-4142-91B4-12C828C10AC2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4"/>
          <p:cNvSpPr txBox="1">
            <a:spLocks noChangeArrowheads="1"/>
          </p:cNvSpPr>
          <p:nvPr/>
        </p:nvSpPr>
        <p:spPr bwMode="auto">
          <a:xfrm>
            <a:off x="123825" y="6242050"/>
            <a:ext cx="4676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Kavanagh BP, McCowen KC</a:t>
            </a:r>
            <a:r>
              <a:rPr lang="en-US" altLang="en-US" sz="1200" i="1">
                <a:solidFill>
                  <a:schemeClr val="bg1"/>
                </a:solidFill>
              </a:rPr>
              <a:t>. N Engl J Med. </a:t>
            </a:r>
            <a:r>
              <a:rPr lang="en-US" altLang="en-US" sz="1200">
                <a:solidFill>
                  <a:schemeClr val="bg1"/>
                </a:solidFill>
              </a:rPr>
              <a:t>2010;363:2540-2546.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522288" y="1389063"/>
          <a:ext cx="8310562" cy="4313237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39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Year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Organization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Patient Population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Treatment Threshold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Target Glucose Level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Definition of Hypoglycemia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Updated since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NICE-SUGAR Trial, 2009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American Association of Clinical Endocrinologists and American Diabetes Association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ICU patients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140-180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Surviving Sepsis Campaign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ICU patients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Not stated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1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Institute for Healthcare Improvement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ICU patients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American Heart Association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ICU patients with acute coronary syndromes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90-140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Not stated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9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European Society of Cardiology and European Association for the Study of Diabetes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ICU patients with cardiac disorders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Not stated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Strict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”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Not stated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Guidelines From Professional Organizations on the Management of Glucose Levels in the ICU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778133-D1B9-48C5-9849-C821DF65A130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Guidelines From Professional Organizations on the Management of Glucose Levels in </a:t>
            </a:r>
            <a:r>
              <a:rPr lang="en-US" sz="2800" dirty="0" err="1"/>
              <a:t>Noncritically</a:t>
            </a:r>
            <a:r>
              <a:rPr lang="en-US" sz="2800" dirty="0"/>
              <a:t> Ill Patients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52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9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3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5092">
                <a:tc>
                  <a:txBody>
                    <a:bodyPr/>
                    <a:lstStyle/>
                    <a:p>
                      <a:r>
                        <a:rPr lang="en-US" sz="1400" b="1" dirty="0"/>
                        <a:t>Year</a:t>
                      </a:r>
                    </a:p>
                  </a:txBody>
                  <a:tcPr marL="89473" marR="89473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Organization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Patient Population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Treatment Threshold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Target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Definition of Hypoglycemia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Updated since NICE-SUGAR Trial, 2009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r>
                        <a:rPr lang="en-US" sz="1400" dirty="0"/>
                        <a:t>2009</a:t>
                      </a:r>
                    </a:p>
                  </a:txBody>
                  <a:tcPr marL="89473" marR="89473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AACE and ADA Consensus Statement </a:t>
                      </a:r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Non-critically ill</a:t>
                      </a:r>
                      <a:r>
                        <a:rPr lang="en-US" sz="1400" baseline="0" dirty="0"/>
                        <a:t> patients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180 mg/dL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Premeal &lt;140 mg/dL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&lt;70</a:t>
                      </a:r>
                      <a:r>
                        <a:rPr lang="en-US" sz="1400" baseline="0" dirty="0"/>
                        <a:t> mg/dL</a:t>
                      </a:r>
                    </a:p>
                    <a:p>
                      <a:r>
                        <a:rPr lang="en-US" sz="1400" baseline="0" dirty="0"/>
                        <a:t>(reassess treatment if &lt;100 mg/dL)</a:t>
                      </a:r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92">
                <a:tc>
                  <a:txBody>
                    <a:bodyPr/>
                    <a:lstStyle/>
                    <a:p>
                      <a:r>
                        <a:rPr lang="en-US" sz="1400" dirty="0"/>
                        <a:t>2012</a:t>
                      </a:r>
                    </a:p>
                  </a:txBody>
                  <a:tcPr marL="89473" marR="89473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Endocrine Society Clinical Practice Guideline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Non-critically ill</a:t>
                      </a:r>
                      <a:r>
                        <a:rPr lang="en-US" sz="1400" baseline="0" dirty="0"/>
                        <a:t> patients</a:t>
                      </a:r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180 mg/dL</a:t>
                      </a:r>
                    </a:p>
                    <a:p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Premeal &lt;140 mg/dL</a:t>
                      </a:r>
                    </a:p>
                    <a:p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baseline="0" dirty="0"/>
                        <a:t>(reassess treatment if &lt;100 mg/dL)</a:t>
                      </a:r>
                      <a:endParaRPr lang="en-US" sz="1400" dirty="0"/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 marL="89473" marR="89473" marT="45730" marB="4573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905" name="TextBox 5"/>
          <p:cNvSpPr txBox="1">
            <a:spLocks noChangeArrowheads="1"/>
          </p:cNvSpPr>
          <p:nvPr/>
        </p:nvSpPr>
        <p:spPr bwMode="auto">
          <a:xfrm>
            <a:off x="123825" y="6083300"/>
            <a:ext cx="77485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Moghissi ES, et al. </a:t>
            </a:r>
            <a:r>
              <a:rPr lang="fr-BE" altLang="en-US" sz="1200" i="1">
                <a:solidFill>
                  <a:srgbClr val="FFFFFF"/>
                </a:solidFill>
              </a:rPr>
              <a:t>Endocr Pract</a:t>
            </a:r>
            <a:r>
              <a:rPr lang="fr-BE" altLang="en-US" sz="1200">
                <a:solidFill>
                  <a:srgbClr val="FFFFFF"/>
                </a:solidFill>
              </a:rPr>
              <a:t>. </a:t>
            </a:r>
            <a:r>
              <a:rPr lang="en-US" altLang="en-US" sz="1200">
                <a:solidFill>
                  <a:srgbClr val="FFFFFF"/>
                </a:solidFill>
              </a:rPr>
              <a:t>2009;15:353-369</a:t>
            </a:r>
            <a:r>
              <a:rPr lang="fr-BE" altLang="en-US" sz="1200">
                <a:solidFill>
                  <a:srgbClr val="FFFFFF"/>
                </a:solidFill>
              </a:rPr>
              <a:t>.</a:t>
            </a:r>
            <a:endParaRPr lang="en-US" altLang="en-US" sz="1200">
              <a:solidFill>
                <a:srgbClr val="FFFFFF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>
                <a:solidFill>
                  <a:srgbClr val="FFFFFF"/>
                </a:solidFill>
              </a:rPr>
              <a:t>J Clin Endocrinol Metabol</a:t>
            </a:r>
            <a:r>
              <a:rPr lang="en-US" altLang="en-US" sz="1200">
                <a:solidFill>
                  <a:srgbClr val="FFFFFF"/>
                </a:solidFill>
              </a:rPr>
              <a:t>. 2012;97:16-38.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BEDE0B-8D12-4EFA-B1F3-E4B1E5BA197E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69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1092200" y="1524000"/>
            <a:ext cx="6650038" cy="4772025"/>
          </a:xfrm>
          <a:prstGeom prst="rect">
            <a:avLst/>
          </a:prstGeom>
          <a:solidFill>
            <a:srgbClr val="002060">
              <a:alpha val="69019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943350" y="1512888"/>
            <a:ext cx="3798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(Reference: Mean BG 100-110 mg/dL)</a:t>
            </a:r>
          </a:p>
        </p:txBody>
      </p:sp>
      <p:pic>
        <p:nvPicPr>
          <p:cNvPr id="74756" name="Picture 4" descr="Glucometric graph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11078"/>
              </a:clrFrom>
              <a:clrTo>
                <a:srgbClr val="11107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172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Rectangle 3"/>
          <p:cNvSpPr>
            <a:spLocks noChangeArrowheads="1"/>
          </p:cNvSpPr>
          <p:nvPr/>
        </p:nvSpPr>
        <p:spPr bwMode="auto">
          <a:xfrm>
            <a:off x="263525" y="-76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b"/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-111" charset="2"/>
              <a:buNone/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4758" name="Text Box 3"/>
          <p:cNvSpPr txBox="1">
            <a:spLocks noChangeArrowheads="1"/>
          </p:cNvSpPr>
          <p:nvPr/>
        </p:nvSpPr>
        <p:spPr bwMode="auto">
          <a:xfrm>
            <a:off x="177800" y="6296025"/>
            <a:ext cx="3943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Kosiborod</a:t>
            </a:r>
            <a:r>
              <a:rPr lang="en-US" altLang="en-US" sz="1200" dirty="0">
                <a:solidFill>
                  <a:srgbClr val="FFFFFF"/>
                </a:solidFill>
              </a:rPr>
              <a:t> M, et al. </a:t>
            </a:r>
            <a:r>
              <a:rPr lang="en-US" altLang="en-US" sz="1200" i="1" dirty="0">
                <a:solidFill>
                  <a:srgbClr val="FFFFFF"/>
                </a:solidFill>
              </a:rPr>
              <a:t>Circulation.</a:t>
            </a:r>
            <a:r>
              <a:rPr lang="en-US" altLang="en-US" sz="1200" dirty="0">
                <a:solidFill>
                  <a:srgbClr val="FFFFFF"/>
                </a:solidFill>
              </a:rPr>
              <a:t> 2008:117:1018-1027.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Mean Glucose and In-Hospital Mortality in 16,871 Patients With Acute MI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6619AB-D18F-4853-8662-865BC8F47661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49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77800" y="6300788"/>
            <a:ext cx="8558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Moghissi ES, et al. </a:t>
            </a:r>
            <a:r>
              <a:rPr lang="fr-BE" altLang="en-US" sz="1200" i="1">
                <a:solidFill>
                  <a:srgbClr val="FFFFFF"/>
                </a:solidFill>
              </a:rPr>
              <a:t>Endocr Pract</a:t>
            </a:r>
            <a:r>
              <a:rPr lang="fr-BE" altLang="en-US" sz="1200">
                <a:solidFill>
                  <a:srgbClr val="FFFFFF"/>
                </a:solidFill>
              </a:rPr>
              <a:t>. </a:t>
            </a:r>
            <a:r>
              <a:rPr lang="en-US" altLang="en-US" sz="1200">
                <a:solidFill>
                  <a:srgbClr val="FFFFFF"/>
                </a:solidFill>
              </a:rPr>
              <a:t>2009;15:353-369</a:t>
            </a:r>
            <a:r>
              <a:rPr lang="fr-BE" altLang="en-US" sz="1200">
                <a:solidFill>
                  <a:srgbClr val="FFFFFF"/>
                </a:solidFill>
              </a:rPr>
              <a:t>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AACE/ADA Recommended Target Glucose Levels in ICU Patients</a:t>
            </a:r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ICU setting:</a:t>
            </a:r>
          </a:p>
          <a:p>
            <a:pPr lvl="1">
              <a:defRPr/>
            </a:pPr>
            <a:r>
              <a:rPr lang="en-US" dirty="0"/>
              <a:t>Starting threshold no higher than 180 mg/dL</a:t>
            </a:r>
          </a:p>
          <a:p>
            <a:pPr lvl="1">
              <a:defRPr/>
            </a:pPr>
            <a:r>
              <a:rPr lang="en-US" dirty="0"/>
              <a:t>Once IV insulin is started, the glucose level should be maintained between 140 and 180 mg/dL </a:t>
            </a:r>
          </a:p>
          <a:p>
            <a:pPr lvl="1">
              <a:defRPr/>
            </a:pPr>
            <a:r>
              <a:rPr lang="en-US" dirty="0"/>
              <a:t>Lower glucose targets (110-140 mg/dL) may be appropriate in selected patients</a:t>
            </a:r>
          </a:p>
          <a:p>
            <a:pPr lvl="1">
              <a:defRPr/>
            </a:pPr>
            <a:r>
              <a:rPr lang="en-US" dirty="0"/>
              <a:t>Targets &lt;110 mg/dL or &gt;180 mg/dL are not recommended</a:t>
            </a:r>
          </a:p>
        </p:txBody>
      </p:sp>
      <p:grpSp>
        <p:nvGrpSpPr>
          <p:cNvPr id="80901" name="Group 11"/>
          <p:cNvGrpSpPr>
            <a:grpSpLocks/>
          </p:cNvGrpSpPr>
          <p:nvPr/>
        </p:nvGrpSpPr>
        <p:grpSpPr bwMode="auto">
          <a:xfrm>
            <a:off x="455613" y="5229225"/>
            <a:ext cx="8229600" cy="609600"/>
            <a:chOff x="144" y="3249"/>
            <a:chExt cx="5520" cy="384"/>
          </a:xfrm>
        </p:grpSpPr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928" y="3249"/>
              <a:ext cx="1248" cy="38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Recommended</a:t>
              </a:r>
            </a:p>
            <a:p>
              <a:pPr algn="ctr" eaLnBrk="1" hangingPunct="1"/>
              <a:r>
                <a:rPr lang="en-US" altLang="en-US" b="1"/>
                <a:t>140-180</a:t>
              </a:r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1632" y="3249"/>
              <a:ext cx="1296" cy="38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Acceptable</a:t>
              </a:r>
            </a:p>
            <a:p>
              <a:pPr algn="ctr" eaLnBrk="1" hangingPunct="1"/>
              <a:r>
                <a:rPr lang="en-US" altLang="en-US" b="1"/>
                <a:t>110-140</a:t>
              </a:r>
            </a:p>
          </p:txBody>
        </p: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144" y="3249"/>
              <a:ext cx="1488" cy="384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Not recommended</a:t>
              </a:r>
            </a:p>
            <a:p>
              <a:pPr algn="ctr" eaLnBrk="1" hangingPunct="1"/>
              <a:r>
                <a:rPr lang="en-US" altLang="en-US" b="1"/>
                <a:t>&lt;110</a:t>
              </a:r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4176" y="3249"/>
              <a:ext cx="1488" cy="384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/>
                <a:t>Not recommended</a:t>
              </a:r>
            </a:p>
            <a:p>
              <a:pPr algn="ctr" eaLnBrk="1" hangingPunct="1"/>
              <a:r>
                <a:rPr lang="en-US" altLang="en-US" b="1"/>
                <a:t>&gt;180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833C92-A916-43D5-90B4-3E2468E5AF0B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70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AACE/ADA Recommended Target Glucose Levels in Non-ICU Patients</a:t>
            </a:r>
            <a:endParaRPr 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Non–ICU setting:</a:t>
            </a:r>
          </a:p>
          <a:p>
            <a:pPr lvl="1">
              <a:defRPr/>
            </a:pPr>
            <a:r>
              <a:rPr lang="en-US" dirty="0"/>
              <a:t>Premeal glucose targets &lt;140 mg/dL </a:t>
            </a:r>
          </a:p>
          <a:p>
            <a:pPr lvl="1">
              <a:defRPr/>
            </a:pPr>
            <a:r>
              <a:rPr lang="en-US" dirty="0"/>
              <a:t>Random BG &lt;180 mg/dL</a:t>
            </a:r>
          </a:p>
          <a:p>
            <a:pPr lvl="1">
              <a:defRPr/>
            </a:pPr>
            <a:r>
              <a:rPr lang="en-US" dirty="0"/>
              <a:t>To avoid hypoglycemia, reassess insulin regimen if </a:t>
            </a:r>
            <a:br>
              <a:rPr lang="en-US" dirty="0"/>
            </a:br>
            <a:r>
              <a:rPr lang="en-US" dirty="0"/>
              <a:t>BG levels fall below 100 mg/dL</a:t>
            </a:r>
          </a:p>
          <a:p>
            <a:pPr lvl="1">
              <a:defRPr/>
            </a:pPr>
            <a:r>
              <a:rPr lang="en-US" dirty="0"/>
              <a:t>Occasional patients may be maintained with a glucose range below and/or above these cut-points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66875" y="5000625"/>
            <a:ext cx="5816600" cy="8509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/>
              <a:t>Hypoglycemia = BG &lt;70 mg/dL</a:t>
            </a:r>
          </a:p>
          <a:p>
            <a:pPr algn="ctr" eaLnBrk="1" hangingPunct="1"/>
            <a:r>
              <a:rPr lang="en-US" altLang="en-US" sz="2400" b="1"/>
              <a:t>Severe hypoglycemia = BG &lt;40 mg/dL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77800" y="6300788"/>
            <a:ext cx="8558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fr-BE" altLang="en-US" sz="1200">
                <a:solidFill>
                  <a:srgbClr val="FFFFFF"/>
                </a:solidFill>
              </a:rPr>
              <a:t>Moghissi ES, et al. </a:t>
            </a:r>
            <a:r>
              <a:rPr lang="fr-BE" altLang="en-US" sz="1200" i="1">
                <a:solidFill>
                  <a:srgbClr val="FFFFFF"/>
                </a:solidFill>
              </a:rPr>
              <a:t>Endocr Pract</a:t>
            </a:r>
            <a:r>
              <a:rPr lang="fr-BE" altLang="en-US" sz="1200">
                <a:solidFill>
                  <a:srgbClr val="FFFFFF"/>
                </a:solidFill>
              </a:rPr>
              <a:t>. </a:t>
            </a:r>
            <a:r>
              <a:rPr lang="en-US" altLang="en-US" sz="1200">
                <a:solidFill>
                  <a:srgbClr val="FFFFFF"/>
                </a:solidFill>
              </a:rPr>
              <a:t>2009;15:353-369</a:t>
            </a:r>
            <a:r>
              <a:rPr lang="fr-BE" altLang="en-US" sz="1200">
                <a:solidFill>
                  <a:srgbClr val="FFFFFF"/>
                </a:solidFill>
              </a:rPr>
              <a:t>.</a:t>
            </a:r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74CEF2-7BD4-433C-9C9B-E43A7B08B238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71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Endocrine Society </a:t>
            </a:r>
            <a:r>
              <a:rPr lang="fr-BE" sz="2800" dirty="0"/>
              <a:t>Recommended Target Glucose Levels in Non-ICU Patients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Blood glucose targets for the majority of patients</a:t>
            </a:r>
          </a:p>
          <a:p>
            <a:pPr lvl="1">
              <a:defRPr/>
            </a:pPr>
            <a:r>
              <a:rPr lang="en-US" dirty="0"/>
              <a:t>Premeal: &lt;140 mg/dL</a:t>
            </a:r>
          </a:p>
          <a:p>
            <a:pPr lvl="1">
              <a:defRPr/>
            </a:pPr>
            <a:r>
              <a:rPr lang="en-US" dirty="0"/>
              <a:t>Random: &lt;180 mg/dL</a:t>
            </a:r>
          </a:p>
          <a:p>
            <a:pPr>
              <a:defRPr/>
            </a:pPr>
            <a:r>
              <a:rPr lang="en-US" dirty="0"/>
              <a:t>Glycemic targets should be modified according to clinical status</a:t>
            </a:r>
          </a:p>
          <a:p>
            <a:pPr lvl="1">
              <a:defRPr/>
            </a:pPr>
            <a:r>
              <a:rPr lang="en-US" dirty="0"/>
              <a:t>For patients who achieve and maintain glycemic control without hypoglycemia, a lower target range may be reasonable</a:t>
            </a:r>
          </a:p>
          <a:p>
            <a:pPr lvl="1">
              <a:defRPr/>
            </a:pPr>
            <a:r>
              <a:rPr lang="en-US" dirty="0"/>
              <a:t>For patients with terminal illness and/or with limited life expectancy or at high risk for hypoglycemia, a higher target range (BG &lt;200 mg/dl) may be reasonable</a:t>
            </a:r>
          </a:p>
          <a:p>
            <a:pPr>
              <a:defRPr/>
            </a:pPr>
            <a:r>
              <a:rPr lang="en-US" dirty="0"/>
              <a:t>To avoid hypoglycemia, reassess and modify diabetes therapy when BG is ≤100 mg/dL</a:t>
            </a:r>
          </a:p>
          <a:p>
            <a:pPr>
              <a:defRPr/>
            </a:pPr>
            <a:r>
              <a:rPr lang="en-US" dirty="0"/>
              <a:t>Modification of glucose-lowering treatment is usually necessary when BG values are &lt;70 mg/dL</a:t>
            </a:r>
          </a:p>
        </p:txBody>
      </p:sp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152400" y="6300788"/>
            <a:ext cx="876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Umpierrez GE, et al. </a:t>
            </a:r>
            <a:r>
              <a:rPr lang="en-US" altLang="en-US" sz="1200" i="1">
                <a:solidFill>
                  <a:srgbClr val="FFFFFF"/>
                </a:solidFill>
              </a:rPr>
              <a:t>J Clin Endocrinol Metabol</a:t>
            </a:r>
            <a:r>
              <a:rPr lang="en-US" altLang="en-US" sz="1200">
                <a:solidFill>
                  <a:srgbClr val="FFFFFF"/>
                </a:solidFill>
              </a:rPr>
              <a:t>. 2012;97:16-38.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F75EB9-725D-402B-A7CD-0A1A5879C8CB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72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Hyperglycemia and Mortality in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259,040 Critically Ill Patients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776288" y="1878013"/>
            <a:ext cx="7621587" cy="1406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/>
              <a:t>216,775 consecutive first admissions </a:t>
            </a:r>
            <a:br>
              <a:rPr lang="en-US" altLang="en-US" sz="2000" b="1"/>
            </a:br>
            <a:r>
              <a:rPr lang="en-US" altLang="en-US" sz="2000" b="1"/>
              <a:t>173 surgical, medical, cardiac ICUs </a:t>
            </a:r>
            <a:br>
              <a:rPr lang="en-US" altLang="en-US" sz="2000" b="1"/>
            </a:br>
            <a:r>
              <a:rPr lang="en-US" altLang="en-US" sz="2000" b="1"/>
              <a:t>73 geographically diverse VAMC 9/02</a:t>
            </a:r>
            <a:r>
              <a:rPr lang="en-US" altLang="en-US" sz="2000" b="1">
                <a:cs typeface="Arial" panose="020B0604020202020204" pitchFamily="34" charset="0"/>
              </a:rPr>
              <a:t>–</a:t>
            </a:r>
            <a:r>
              <a:rPr lang="en-US" altLang="en-US" sz="2000" b="1"/>
              <a:t>3/05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328738" y="3811588"/>
            <a:ext cx="2562225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Severity of illness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405438" y="3813175"/>
            <a:ext cx="25527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/>
              <a:t>Mean glucose</a:t>
            </a:r>
          </a:p>
        </p:txBody>
      </p:sp>
      <p:grpSp>
        <p:nvGrpSpPr>
          <p:cNvPr id="19462" name="Group 12"/>
          <p:cNvGrpSpPr>
            <a:grpSpLocks/>
          </p:cNvGrpSpPr>
          <p:nvPr/>
        </p:nvGrpSpPr>
        <p:grpSpPr bwMode="auto">
          <a:xfrm>
            <a:off x="3957638" y="4275138"/>
            <a:ext cx="1371600" cy="914400"/>
            <a:chOff x="2496" y="2784"/>
            <a:chExt cx="864" cy="576"/>
          </a:xfrm>
        </p:grpSpPr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>
              <a:off x="2496" y="2784"/>
              <a:ext cx="864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8"/>
            <p:cNvSpPr>
              <a:spLocks noChangeShapeType="1"/>
            </p:cNvSpPr>
            <p:nvPr/>
          </p:nvSpPr>
          <p:spPr bwMode="auto">
            <a:xfrm>
              <a:off x="2928" y="2784"/>
              <a:ext cx="0" cy="57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2890838" y="5265738"/>
            <a:ext cx="3581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Hospital mortality</a:t>
            </a:r>
          </a:p>
        </p:txBody>
      </p:sp>
      <p:sp>
        <p:nvSpPr>
          <p:cNvPr id="19464" name="Text Box 43"/>
          <p:cNvSpPr txBox="1">
            <a:spLocks noChangeArrowheads="1"/>
          </p:cNvSpPr>
          <p:nvPr/>
        </p:nvSpPr>
        <p:spPr bwMode="auto">
          <a:xfrm>
            <a:off x="177800" y="6300788"/>
            <a:ext cx="380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 dirty="0" err="1">
                <a:solidFill>
                  <a:srgbClr val="FFFFFF"/>
                </a:solidFill>
              </a:rPr>
              <a:t>Falciglia</a:t>
            </a:r>
            <a:r>
              <a:rPr lang="en-US" altLang="en-US" sz="1200" dirty="0">
                <a:solidFill>
                  <a:srgbClr val="FFFFFF"/>
                </a:solidFill>
              </a:rPr>
              <a:t> M, et al. </a:t>
            </a:r>
            <a:r>
              <a:rPr lang="en-US" altLang="en-US" sz="1200" i="1" dirty="0" err="1">
                <a:solidFill>
                  <a:srgbClr val="FFFFFF"/>
                </a:solidFill>
              </a:rPr>
              <a:t>Crit</a:t>
            </a:r>
            <a:r>
              <a:rPr lang="en-US" altLang="en-US" sz="1200" i="1" dirty="0">
                <a:solidFill>
                  <a:srgbClr val="FFFFFF"/>
                </a:solidFill>
              </a:rPr>
              <a:t> Care Med</a:t>
            </a:r>
            <a:r>
              <a:rPr lang="en-US" altLang="en-US" sz="1200" dirty="0">
                <a:solidFill>
                  <a:srgbClr val="FFFFFF"/>
                </a:solidFill>
              </a:rPr>
              <a:t>. 2009;37:3001-3009.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2FC123-C675-4DBC-8A3A-0AC6FAFCF4CF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4"/>
          <p:cNvSpPr>
            <a:spLocks noChangeArrowheads="1"/>
          </p:cNvSpPr>
          <p:nvPr/>
        </p:nvSpPr>
        <p:spPr bwMode="auto">
          <a:xfrm>
            <a:off x="2165350" y="2119313"/>
            <a:ext cx="5473700" cy="32956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Hyperglycemia Is Associated With Increased Risk-Adjusted Mortality</a:t>
            </a:r>
          </a:p>
        </p:txBody>
      </p:sp>
      <p:sp>
        <p:nvSpPr>
          <p:cNvPr id="1108001" name="Text Box 33"/>
          <p:cNvSpPr txBox="1">
            <a:spLocks noChangeArrowheads="1"/>
          </p:cNvSpPr>
          <p:nvPr/>
        </p:nvSpPr>
        <p:spPr bwMode="auto">
          <a:xfrm>
            <a:off x="1187450" y="450215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111 – 145</a:t>
            </a:r>
          </a:p>
        </p:txBody>
      </p:sp>
      <p:sp>
        <p:nvSpPr>
          <p:cNvPr id="1108002" name="Text Box 34"/>
          <p:cNvSpPr txBox="1">
            <a:spLocks noChangeArrowheads="1"/>
          </p:cNvSpPr>
          <p:nvPr/>
        </p:nvSpPr>
        <p:spPr bwMode="auto">
          <a:xfrm>
            <a:off x="2806700" y="16986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 Population 216,775</a:t>
            </a:r>
          </a:p>
        </p:txBody>
      </p:sp>
      <p:sp>
        <p:nvSpPr>
          <p:cNvPr id="1108003" name="Text Box 35"/>
          <p:cNvSpPr txBox="1">
            <a:spLocks noChangeArrowheads="1"/>
          </p:cNvSpPr>
          <p:nvPr/>
        </p:nvSpPr>
        <p:spPr bwMode="auto">
          <a:xfrm>
            <a:off x="1187450" y="37734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146 – 199</a:t>
            </a:r>
          </a:p>
        </p:txBody>
      </p:sp>
      <p:sp>
        <p:nvSpPr>
          <p:cNvPr id="1108004" name="Text Box 36"/>
          <p:cNvSpPr txBox="1">
            <a:spLocks noChangeArrowheads="1"/>
          </p:cNvSpPr>
          <p:nvPr/>
        </p:nvSpPr>
        <p:spPr bwMode="auto">
          <a:xfrm>
            <a:off x="1187450" y="304323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 – 300</a:t>
            </a:r>
          </a:p>
        </p:txBody>
      </p:sp>
      <p:sp>
        <p:nvSpPr>
          <p:cNvPr id="1108005" name="Text Box 37"/>
          <p:cNvSpPr txBox="1">
            <a:spLocks noChangeArrowheads="1"/>
          </p:cNvSpPr>
          <p:nvPr/>
        </p:nvSpPr>
        <p:spPr bwMode="auto">
          <a:xfrm>
            <a:off x="1576388" y="2328863"/>
            <a:ext cx="63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&gt; 300</a:t>
            </a:r>
          </a:p>
        </p:txBody>
      </p:sp>
      <p:sp>
        <p:nvSpPr>
          <p:cNvPr id="1108006" name="Text Box 38"/>
          <p:cNvSpPr txBox="1">
            <a:spLocks noChangeArrowheads="1"/>
          </p:cNvSpPr>
          <p:nvPr/>
        </p:nvSpPr>
        <p:spPr bwMode="auto">
          <a:xfrm rot="-5400000">
            <a:off x="12700" y="3509963"/>
            <a:ext cx="188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Mean BG (mg/dL)</a:t>
            </a:r>
          </a:p>
        </p:txBody>
      </p:sp>
      <p:sp>
        <p:nvSpPr>
          <p:cNvPr id="1108007" name="Text Box 39"/>
          <p:cNvSpPr txBox="1">
            <a:spLocks noChangeArrowheads="1"/>
          </p:cNvSpPr>
          <p:nvPr/>
        </p:nvSpPr>
        <p:spPr bwMode="auto">
          <a:xfrm>
            <a:off x="3795713" y="5830888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Adjusted Odds Ratio</a:t>
            </a:r>
          </a:p>
        </p:txBody>
      </p:sp>
      <p:sp>
        <p:nvSpPr>
          <p:cNvPr id="20491" name="Line 40"/>
          <p:cNvSpPr>
            <a:spLocks noChangeShapeType="1"/>
          </p:cNvSpPr>
          <p:nvPr/>
        </p:nvSpPr>
        <p:spPr bwMode="auto">
          <a:xfrm>
            <a:off x="3276600" y="2133600"/>
            <a:ext cx="0" cy="335280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43"/>
          <p:cNvSpPr>
            <a:spLocks noChangeShapeType="1"/>
          </p:cNvSpPr>
          <p:nvPr/>
        </p:nvSpPr>
        <p:spPr bwMode="auto">
          <a:xfrm>
            <a:off x="2168525" y="4686300"/>
            <a:ext cx="5492750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44"/>
          <p:cNvSpPr>
            <a:spLocks noChangeShapeType="1"/>
          </p:cNvSpPr>
          <p:nvPr/>
        </p:nvSpPr>
        <p:spPr bwMode="auto">
          <a:xfrm>
            <a:off x="2168525" y="3952875"/>
            <a:ext cx="5492750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45"/>
          <p:cNvSpPr>
            <a:spLocks noChangeShapeType="1"/>
          </p:cNvSpPr>
          <p:nvPr/>
        </p:nvSpPr>
        <p:spPr bwMode="auto">
          <a:xfrm>
            <a:off x="2168525" y="3219450"/>
            <a:ext cx="5492750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46"/>
          <p:cNvSpPr>
            <a:spLocks noChangeShapeType="1"/>
          </p:cNvSpPr>
          <p:nvPr/>
        </p:nvSpPr>
        <p:spPr bwMode="auto">
          <a:xfrm>
            <a:off x="2168525" y="2486025"/>
            <a:ext cx="5492750" cy="1588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47"/>
          <p:cNvSpPr>
            <a:spLocks noChangeShapeType="1"/>
          </p:cNvSpPr>
          <p:nvPr/>
        </p:nvSpPr>
        <p:spPr bwMode="auto">
          <a:xfrm>
            <a:off x="2168525" y="2124075"/>
            <a:ext cx="1588" cy="3295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48"/>
          <p:cNvSpPr>
            <a:spLocks noChangeShapeType="1"/>
          </p:cNvSpPr>
          <p:nvPr/>
        </p:nvSpPr>
        <p:spPr bwMode="auto">
          <a:xfrm>
            <a:off x="2111375" y="5419725"/>
            <a:ext cx="571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0498" name="Line 49"/>
          <p:cNvSpPr>
            <a:spLocks noChangeShapeType="1"/>
          </p:cNvSpPr>
          <p:nvPr/>
        </p:nvSpPr>
        <p:spPr bwMode="auto">
          <a:xfrm>
            <a:off x="2111375" y="4686300"/>
            <a:ext cx="571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50"/>
          <p:cNvSpPr>
            <a:spLocks noChangeShapeType="1"/>
          </p:cNvSpPr>
          <p:nvPr/>
        </p:nvSpPr>
        <p:spPr bwMode="auto">
          <a:xfrm>
            <a:off x="2111375" y="3952875"/>
            <a:ext cx="571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51"/>
          <p:cNvSpPr>
            <a:spLocks noChangeShapeType="1"/>
          </p:cNvSpPr>
          <p:nvPr/>
        </p:nvSpPr>
        <p:spPr bwMode="auto">
          <a:xfrm>
            <a:off x="2111375" y="3219450"/>
            <a:ext cx="571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52"/>
          <p:cNvSpPr>
            <a:spLocks noChangeShapeType="1"/>
          </p:cNvSpPr>
          <p:nvPr/>
        </p:nvSpPr>
        <p:spPr bwMode="auto">
          <a:xfrm>
            <a:off x="2111375" y="2486025"/>
            <a:ext cx="571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53"/>
          <p:cNvSpPr>
            <a:spLocks noChangeShapeType="1"/>
          </p:cNvSpPr>
          <p:nvPr/>
        </p:nvSpPr>
        <p:spPr bwMode="auto">
          <a:xfrm>
            <a:off x="2168525" y="5419725"/>
            <a:ext cx="54927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2" name="Line 54"/>
          <p:cNvSpPr>
            <a:spLocks noChangeShapeType="1"/>
          </p:cNvSpPr>
          <p:nvPr/>
        </p:nvSpPr>
        <p:spPr bwMode="auto">
          <a:xfrm flipV="1">
            <a:off x="2168525" y="5419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3" name="Line 55"/>
          <p:cNvSpPr>
            <a:spLocks noChangeShapeType="1"/>
          </p:cNvSpPr>
          <p:nvPr/>
        </p:nvSpPr>
        <p:spPr bwMode="auto">
          <a:xfrm flipV="1">
            <a:off x="3268663" y="5419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4" name="Line 56"/>
          <p:cNvSpPr>
            <a:spLocks noChangeShapeType="1"/>
          </p:cNvSpPr>
          <p:nvPr/>
        </p:nvSpPr>
        <p:spPr bwMode="auto">
          <a:xfrm flipV="1">
            <a:off x="4368800" y="5419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5" name="Line 57"/>
          <p:cNvSpPr>
            <a:spLocks noChangeShapeType="1"/>
          </p:cNvSpPr>
          <p:nvPr/>
        </p:nvSpPr>
        <p:spPr bwMode="auto">
          <a:xfrm flipV="1">
            <a:off x="5461000" y="5419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6" name="Line 58"/>
          <p:cNvSpPr>
            <a:spLocks noChangeShapeType="1"/>
          </p:cNvSpPr>
          <p:nvPr/>
        </p:nvSpPr>
        <p:spPr bwMode="auto">
          <a:xfrm flipV="1">
            <a:off x="6561138" y="5419725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2557" name="Line 59"/>
          <p:cNvSpPr>
            <a:spLocks noChangeShapeType="1"/>
          </p:cNvSpPr>
          <p:nvPr/>
        </p:nvSpPr>
        <p:spPr bwMode="auto">
          <a:xfrm flipV="1">
            <a:off x="7661275" y="5419725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108034" name="Text Box 66"/>
          <p:cNvSpPr txBox="1">
            <a:spLocks noChangeArrowheads="1"/>
          </p:cNvSpPr>
          <p:nvPr/>
        </p:nvSpPr>
        <p:spPr bwMode="auto">
          <a:xfrm>
            <a:off x="2016125" y="5530850"/>
            <a:ext cx="6261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162050" algn="ctr"/>
                <a:tab pos="2270125" algn="ctr"/>
                <a:tab pos="3344863" algn="ctr"/>
                <a:tab pos="4452938" algn="ctr"/>
                <a:tab pos="5540375" algn="ctr"/>
              </a:tabLs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	1	2	3	4	5</a:t>
            </a:r>
          </a:p>
        </p:txBody>
      </p:sp>
      <p:grpSp>
        <p:nvGrpSpPr>
          <p:cNvPr id="20510" name="Group 68"/>
          <p:cNvGrpSpPr>
            <a:grpSpLocks/>
          </p:cNvGrpSpPr>
          <p:nvPr/>
        </p:nvGrpSpPr>
        <p:grpSpPr bwMode="auto">
          <a:xfrm>
            <a:off x="3352800" y="4605338"/>
            <a:ext cx="304800" cy="152400"/>
            <a:chOff x="2112" y="2901"/>
            <a:chExt cx="192" cy="96"/>
          </a:xfrm>
        </p:grpSpPr>
        <p:sp>
          <p:nvSpPr>
            <p:cNvPr id="20522" name="Oval 25"/>
            <p:cNvSpPr>
              <a:spLocks noChangeArrowheads="1"/>
            </p:cNvSpPr>
            <p:nvPr/>
          </p:nvSpPr>
          <p:spPr bwMode="auto">
            <a:xfrm>
              <a:off x="2160" y="290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3" name="Line 26"/>
            <p:cNvSpPr>
              <a:spLocks noChangeShapeType="1"/>
            </p:cNvSpPr>
            <p:nvPr/>
          </p:nvSpPr>
          <p:spPr bwMode="auto">
            <a:xfrm>
              <a:off x="2112" y="2949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1" name="Group 69"/>
          <p:cNvGrpSpPr>
            <a:grpSpLocks/>
          </p:cNvGrpSpPr>
          <p:nvPr/>
        </p:nvGrpSpPr>
        <p:grpSpPr bwMode="auto">
          <a:xfrm>
            <a:off x="3900488" y="3871913"/>
            <a:ext cx="304800" cy="152400"/>
            <a:chOff x="2457" y="2439"/>
            <a:chExt cx="192" cy="96"/>
          </a:xfrm>
        </p:grpSpPr>
        <p:sp>
          <p:nvSpPr>
            <p:cNvPr id="20520" name="Oval 27"/>
            <p:cNvSpPr>
              <a:spLocks noChangeArrowheads="1"/>
            </p:cNvSpPr>
            <p:nvPr/>
          </p:nvSpPr>
          <p:spPr bwMode="auto">
            <a:xfrm>
              <a:off x="2505" y="2439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Line 28"/>
            <p:cNvSpPr>
              <a:spLocks noChangeShapeType="1"/>
            </p:cNvSpPr>
            <p:nvPr/>
          </p:nvSpPr>
          <p:spPr bwMode="auto">
            <a:xfrm>
              <a:off x="2457" y="2487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2" name="Group 70"/>
          <p:cNvGrpSpPr>
            <a:grpSpLocks/>
          </p:cNvGrpSpPr>
          <p:nvPr/>
        </p:nvGrpSpPr>
        <p:grpSpPr bwMode="auto">
          <a:xfrm>
            <a:off x="4257675" y="3146425"/>
            <a:ext cx="390525" cy="152400"/>
            <a:chOff x="2682" y="1968"/>
            <a:chExt cx="246" cy="96"/>
          </a:xfrm>
        </p:grpSpPr>
        <p:sp>
          <p:nvSpPr>
            <p:cNvPr id="20518" name="Oval 29"/>
            <p:cNvSpPr>
              <a:spLocks noChangeArrowheads="1"/>
            </p:cNvSpPr>
            <p:nvPr/>
          </p:nvSpPr>
          <p:spPr bwMode="auto">
            <a:xfrm>
              <a:off x="2772" y="1968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9" name="Line 30"/>
            <p:cNvSpPr>
              <a:spLocks noChangeShapeType="1"/>
            </p:cNvSpPr>
            <p:nvPr/>
          </p:nvSpPr>
          <p:spPr bwMode="auto">
            <a:xfrm>
              <a:off x="2682" y="2016"/>
              <a:ext cx="24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3" name="Group 71"/>
          <p:cNvGrpSpPr>
            <a:grpSpLocks/>
          </p:cNvGrpSpPr>
          <p:nvPr/>
        </p:nvGrpSpPr>
        <p:grpSpPr bwMode="auto">
          <a:xfrm>
            <a:off x="5038725" y="2400300"/>
            <a:ext cx="457200" cy="152400"/>
            <a:chOff x="3174" y="1512"/>
            <a:chExt cx="288" cy="96"/>
          </a:xfrm>
        </p:grpSpPr>
        <p:sp>
          <p:nvSpPr>
            <p:cNvPr id="20516" name="Oval 31"/>
            <p:cNvSpPr>
              <a:spLocks noChangeArrowheads="1"/>
            </p:cNvSpPr>
            <p:nvPr/>
          </p:nvSpPr>
          <p:spPr bwMode="auto">
            <a:xfrm>
              <a:off x="3270" y="15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Line 32"/>
            <p:cNvSpPr>
              <a:spLocks noChangeShapeType="1"/>
            </p:cNvSpPr>
            <p:nvPr/>
          </p:nvSpPr>
          <p:spPr bwMode="auto">
            <a:xfrm>
              <a:off x="3174" y="1560"/>
              <a:ext cx="2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4" name="Text Box 43"/>
          <p:cNvSpPr txBox="1">
            <a:spLocks noChangeArrowheads="1"/>
          </p:cNvSpPr>
          <p:nvPr/>
        </p:nvSpPr>
        <p:spPr bwMode="auto">
          <a:xfrm>
            <a:off x="177800" y="6300788"/>
            <a:ext cx="380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1200">
                <a:solidFill>
                  <a:srgbClr val="FFFFFF"/>
                </a:solidFill>
              </a:rPr>
              <a:t>Falciglia M, et al. </a:t>
            </a:r>
            <a:r>
              <a:rPr lang="en-US" altLang="en-US" sz="1200" i="1">
                <a:solidFill>
                  <a:srgbClr val="FFFFFF"/>
                </a:solidFill>
              </a:rPr>
              <a:t>Crit Care Med</a:t>
            </a:r>
            <a:r>
              <a:rPr lang="en-US" altLang="en-US" sz="1200">
                <a:solidFill>
                  <a:srgbClr val="FFFFFF"/>
                </a:solidFill>
              </a:rPr>
              <a:t>. 2009;37:3001-3009.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D6570D-CB33-4B08-8AA9-791F68814BB5}" type="slidenum">
              <a:rPr lang="en-US" altLang="en-US">
                <a:solidFill>
                  <a:schemeClr val="bg2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4571</Words>
  <Application>Microsoft Office PowerPoint</Application>
  <PresentationFormat>On-screen Show (4:3)</PresentationFormat>
  <Paragraphs>1183</Paragraphs>
  <Slides>72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MS PGothic</vt:lpstr>
      <vt:lpstr>MS PGothic</vt:lpstr>
      <vt:lpstr>Abadi MT Condensed Light</vt:lpstr>
      <vt:lpstr>Arial</vt:lpstr>
      <vt:lpstr>Calibri</vt:lpstr>
      <vt:lpstr>Monotype Sorts</vt:lpstr>
      <vt:lpstr>MS Mincho</vt:lpstr>
      <vt:lpstr>Symbol</vt:lpstr>
      <vt:lpstr>Tahoma</vt:lpstr>
      <vt:lpstr>Times</vt:lpstr>
      <vt:lpstr>Times New Roman</vt:lpstr>
      <vt:lpstr>Wingdings</vt:lpstr>
      <vt:lpstr>ヒラギノ角ゴ Pro W3</vt:lpstr>
      <vt:lpstr>Office Theme</vt:lpstr>
      <vt:lpstr>Microsoft Excel Chart</vt:lpstr>
      <vt:lpstr>Chart</vt:lpstr>
      <vt:lpstr>Clinical Evidence for Glucose Control in the Inpatient Setting</vt:lpstr>
      <vt:lpstr>Number of US Hospital Discharges with Diabetes as Any-Listed Diagnosis</vt:lpstr>
      <vt:lpstr>Distribution of Patient-Day-Weighted Mean POC-BG Values for ICU </vt:lpstr>
      <vt:lpstr>Prevalence of Hyperglycemia in Critically Ill Patients</vt:lpstr>
      <vt:lpstr>Hyperglycemia and Mortality in the Medical Intensive Care Unit </vt:lpstr>
      <vt:lpstr>Mortality Increases With Increases in Average BG Levels</vt:lpstr>
      <vt:lpstr>Mean Glucose and In-Hospital Mortality in 16,871 Patients With Acute MI</vt:lpstr>
      <vt:lpstr>Hyperglycemia and Mortality in  259,040 Critically Ill Patients</vt:lpstr>
      <vt:lpstr>Hyperglycemia Is Associated With Increased Risk-Adjusted Mortality</vt:lpstr>
      <vt:lpstr>Mortality Risk Is Greater in Hyperglycemic Patients Without History of Diabetes</vt:lpstr>
      <vt:lpstr>Hyperglycemia Is Linked to Mortality Regardless of Diabetes Status</vt:lpstr>
      <vt:lpstr>Hyperglycemia During TPN Is Associated  With Greater Risk of Hospital Mortality</vt:lpstr>
      <vt:lpstr>Mortality in Inpatients With  “New Hyperglycemia”</vt:lpstr>
      <vt:lpstr>Admission Hyperglycemia Is Also Associated With Adverse Outcomes in Non-ICU Settings</vt:lpstr>
      <vt:lpstr>Outcomes Associated With Glycemic Control in the Hospital</vt:lpstr>
      <vt:lpstr>Association Between Mortality and Time in Target Blood Glucose Range</vt:lpstr>
      <vt:lpstr>Benefits of Tight Glycemic Control: Observational Studies and Early Intervention Trials </vt:lpstr>
      <vt:lpstr>Portland Diabetic Project  Incidence of DSWI and Impact of Implementation of Insulin Infusion Protocols; 1987-1997</vt:lpstr>
      <vt:lpstr>Glucose Control With IV Insulin Lowers Mortality Risk After Cardiac Surgery</vt:lpstr>
      <vt:lpstr>Intensive Insulin Management in Medical-Surgical ICU</vt:lpstr>
      <vt:lpstr>Intensive Insulin Therapy in Critically Ill Patients: The Leuven SICU Study</vt:lpstr>
      <vt:lpstr>Intensive Insulin Therapy in Critically Ill Patients: SICU</vt:lpstr>
      <vt:lpstr>RCTs of Inpatient Glucose Management</vt:lpstr>
      <vt:lpstr>Intensive Insulin Therapy in the Medical Intensive Care Unit: The Leuven Study</vt:lpstr>
      <vt:lpstr>Intensive Insulin Therapy in MICU: Hospital Mortality</vt:lpstr>
      <vt:lpstr>Intensive Insulin Therapy in MICU: Hypoglycemia</vt:lpstr>
      <vt:lpstr>Glucontrol Trial</vt:lpstr>
      <vt:lpstr>Glucontrol Trial</vt:lpstr>
      <vt:lpstr>Glucontrol Trial</vt:lpstr>
      <vt:lpstr>VISEP Trial</vt:lpstr>
      <vt:lpstr>VISEP Trial</vt:lpstr>
      <vt:lpstr>VISEP Trial</vt:lpstr>
      <vt:lpstr>Intensive Insulin Therapy in Severe Sepsis and Severe Hypoglycemia  (VISEP Study)</vt:lpstr>
      <vt:lpstr>Intensive Glycemic Control  in a Mixed ICU </vt:lpstr>
      <vt:lpstr>NICE-SUGAR Study</vt:lpstr>
      <vt:lpstr>NICE-SUGAR: Baseline Characteristics</vt:lpstr>
      <vt:lpstr>NICE-SUGAR: Intensive vs Conventional Glucose Control in Critically Ill Patients</vt:lpstr>
      <vt:lpstr>NICE-SUGAR: Intensive vs Conventional Glucose Control in Critically Ill Patients</vt:lpstr>
      <vt:lpstr>NICE-SUGAR Study Outcomes</vt:lpstr>
      <vt:lpstr>NICE-SUGAR: Intensive vs Conventional Glucose Control in Critically Ill Patients</vt:lpstr>
      <vt:lpstr>NICE-SUGAR: Probability of Survival and Odds Ratios for Death, According to Treatment Group</vt:lpstr>
      <vt:lpstr>NICE-SUGAR: Conclusions</vt:lpstr>
      <vt:lpstr>NICE-SUGAR: Strengths</vt:lpstr>
      <vt:lpstr>NICE-SUGAR: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Rabbit 2 Trial: Changes in Glucose Levels With Basal-Bolus vs Sliding Scale Insulin</vt:lpstr>
      <vt:lpstr>Mean BG Before Meals and at Bedtime During Basal-Bolus and SSI Therapy in General Surgery Patients</vt:lpstr>
      <vt:lpstr>Postoperative Complications During Basal-Bolus and SSI Therapy in General Surgery Patients</vt:lpstr>
      <vt:lpstr>Effect of Intensive Glucose Control on Complications in CABG</vt:lpstr>
      <vt:lpstr>Practice Changes in ICUs in Response to Clinical Trial Evidence</vt:lpstr>
      <vt:lpstr>Clinical Trials Summary</vt:lpstr>
      <vt:lpstr>What Should We Take Away From These Trials?</vt:lpstr>
      <vt:lpstr>Is Hypoglycemia Life Threatening?  </vt:lpstr>
      <vt:lpstr>Prevalence of Hypoglycemia in Patients Receiving POC Glucose Testing</vt:lpstr>
      <vt:lpstr>Severe Hypoglycemia as an Independent Risk Factor for Mortality in the ICU</vt:lpstr>
      <vt:lpstr>Hypoglycemia and Hospital Mortality</vt:lpstr>
      <vt:lpstr>Hypoglycemia Mortality in Patients Receiving and Not Receiving Insulin</vt:lpstr>
      <vt:lpstr>Blood Glucose During Hospitalization and Incidence of Death Within 2 Years</vt:lpstr>
      <vt:lpstr>Hypoglycemia in Patients With Acute Coronary Syndrome</vt:lpstr>
      <vt:lpstr>Hypoglycemia in Patients With Acute Coronary Syndrome: Multivariate Analysis</vt:lpstr>
      <vt:lpstr>Intensive Insulin Therapy and Hypoglycemic Events in Critically Ill Patients</vt:lpstr>
      <vt:lpstr>Hypoglycemia Is Associated With  Cardiovascular Complications</vt:lpstr>
      <vt:lpstr>Current Recommendations  </vt:lpstr>
      <vt:lpstr>Guidelines From Professional Organizations on the Management of Glucose Levels in the ICU</vt:lpstr>
      <vt:lpstr>Guidelines From Professional Organizations on the Management of Glucose Levels in Noncritically Ill Patients</vt:lpstr>
      <vt:lpstr>AACE/ADA Recommended Target Glucose Levels in ICU Patients</vt:lpstr>
      <vt:lpstr>AACE/ADA Recommended Target Glucose Levels in Non-ICU Patients</vt:lpstr>
      <vt:lpstr>Endocrine Society Recommended Target Glucose Levels in Non-ICU Patients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2012-08-31T13:57:10Z</dcterms:created>
  <dcterms:modified xsi:type="dcterms:W3CDTF">2017-05-05T16:52:12Z</dcterms:modified>
</cp:coreProperties>
</file>